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65" r:id="rId2"/>
    <p:sldMasterId id="2147483675" r:id="rId3"/>
    <p:sldMasterId id="2147483855" r:id="rId4"/>
    <p:sldMasterId id="2147483865" r:id="rId5"/>
  </p:sldMasterIdLst>
  <p:notesMasterIdLst>
    <p:notesMasterId r:id="rId48"/>
  </p:notesMasterIdLst>
  <p:sldIdLst>
    <p:sldId id="256" r:id="rId6"/>
    <p:sldId id="257" r:id="rId7"/>
    <p:sldId id="258" r:id="rId8"/>
    <p:sldId id="260" r:id="rId9"/>
    <p:sldId id="259" r:id="rId10"/>
    <p:sldId id="279" r:id="rId11"/>
    <p:sldId id="280" r:id="rId12"/>
    <p:sldId id="300" r:id="rId13"/>
    <p:sldId id="301" r:id="rId14"/>
    <p:sldId id="289" r:id="rId15"/>
    <p:sldId id="288" r:id="rId16"/>
    <p:sldId id="295" r:id="rId17"/>
    <p:sldId id="286" r:id="rId18"/>
    <p:sldId id="328" r:id="rId19"/>
    <p:sldId id="304" r:id="rId20"/>
    <p:sldId id="299" r:id="rId21"/>
    <p:sldId id="400" r:id="rId22"/>
    <p:sldId id="292" r:id="rId23"/>
    <p:sldId id="305" r:id="rId24"/>
    <p:sldId id="306" r:id="rId25"/>
    <p:sldId id="307" r:id="rId26"/>
    <p:sldId id="309" r:id="rId27"/>
    <p:sldId id="308" r:id="rId28"/>
    <p:sldId id="311" r:id="rId29"/>
    <p:sldId id="312" r:id="rId30"/>
    <p:sldId id="310" r:id="rId31"/>
    <p:sldId id="313" r:id="rId32"/>
    <p:sldId id="318" r:id="rId33"/>
    <p:sldId id="319" r:id="rId34"/>
    <p:sldId id="320" r:id="rId35"/>
    <p:sldId id="322" r:id="rId36"/>
    <p:sldId id="321" r:id="rId37"/>
    <p:sldId id="401" r:id="rId38"/>
    <p:sldId id="323" r:id="rId39"/>
    <p:sldId id="294" r:id="rId40"/>
    <p:sldId id="325" r:id="rId41"/>
    <p:sldId id="326" r:id="rId42"/>
    <p:sldId id="324" r:id="rId43"/>
    <p:sldId id="296" r:id="rId44"/>
    <p:sldId id="297" r:id="rId45"/>
    <p:sldId id="276" r:id="rId46"/>
    <p:sldId id="277" r:id="rId4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8842"/>
    <a:srgbClr val="67B88E"/>
    <a:srgbClr val="A5A5A5"/>
    <a:srgbClr val="059F59"/>
    <a:srgbClr val="ED7D31"/>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36"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7A6604-A958-463A-8A8C-890FF586E1BC}" type="datetimeFigureOut">
              <a:rPr lang="zh-CN" altLang="en-US" smtClean="0"/>
              <a:t>2022/9/30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1CDD27-A53F-4999-90AA-941CDE137097}" type="slidenum">
              <a:rPr lang="zh-CN" altLang="en-US" smtClean="0"/>
              <a:t>‹#›</a:t>
            </a:fld>
            <a:endParaRPr lang="zh-CN" altLang="en-US"/>
          </a:p>
        </p:txBody>
      </p:sp>
    </p:spTree>
    <p:extLst>
      <p:ext uri="{BB962C8B-B14F-4D97-AF65-F5344CB8AC3E}">
        <p14:creationId xmlns:p14="http://schemas.microsoft.com/office/powerpoint/2010/main" val="229624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 雅本化学的研发场所包括位于张江药谷的两处研发中心，毗邻</a:t>
            </a:r>
            <a:r>
              <a:rPr lang="en-US" altLang="zh-CN" dirty="0"/>
              <a:t>GSK, </a:t>
            </a:r>
            <a:r>
              <a:rPr lang="zh-CN" altLang="en-US" dirty="0"/>
              <a:t>罗氏，阿斯利康等跨国药企在华研发机构，以及位于太仓基地的工艺开发实验室，配套的</a:t>
            </a:r>
            <a:r>
              <a:rPr lang="en-US" altLang="zh-CN" dirty="0"/>
              <a:t>GMP</a:t>
            </a:r>
            <a:r>
              <a:rPr lang="zh-CN" altLang="en-US" dirty="0"/>
              <a:t>公斤级实验室和中试车间可以为客户提供从克级到公斤级，乃至百公斤级的工艺开发与放大服务。研发中心拥有一支由博士、硕士和具有化学专业本科生组成的优秀研发团队近百人，专业分布包括药物化学、有机化学、化学工艺及工程、分析化学和生物化学等多种专业。</a:t>
            </a:r>
          </a:p>
          <a:p>
            <a:r>
              <a:rPr lang="zh-CN" altLang="en-US" dirty="0"/>
              <a:t>       雅本化学在上海松江建有医药中间体研发中心，该中心被评为松江区企业技术中心。松江研发中心占地</a:t>
            </a:r>
            <a:r>
              <a:rPr lang="en-US" altLang="zh-CN" dirty="0"/>
              <a:t>1000</a:t>
            </a:r>
            <a:r>
              <a:rPr lang="zh-CN" altLang="en-US" dirty="0"/>
              <a:t>平米，拥有先进的分析检测仪器和中间体合成实验室，可以从事实验室阶段的路线开发、工艺研发、小试放大、质量标准研发。 </a:t>
            </a:r>
          </a:p>
          <a:p>
            <a:r>
              <a:rPr lang="zh-CN" altLang="en-US" dirty="0"/>
              <a:t>       雅本化学在湖州还建有生物酶研发中心，该中心拥有一批生物酶技术研发和利用方面的资深专家，有国内领先的生物酶实验室，在酶基因克隆、表达、改造、发酵、分离提取、酶反应以及固定化工作上积累了丰富的技术研发和产业化经验。 </a:t>
            </a:r>
          </a:p>
          <a:p>
            <a:r>
              <a:rPr lang="zh-CN" altLang="en-US" dirty="0"/>
              <a:t>       雅本化学与中科院上海有机所联合共建有手性化合物开发平台，使双方在工艺开发资源共享，原材料采购，以及产业化等方面发挥更大的优势。</a:t>
            </a:r>
          </a:p>
        </p:txBody>
      </p:sp>
      <p:sp>
        <p:nvSpPr>
          <p:cNvPr id="4" name="灯片编号占位符 3"/>
          <p:cNvSpPr>
            <a:spLocks noGrp="1"/>
          </p:cNvSpPr>
          <p:nvPr>
            <p:ph type="sldNum" sz="quarter" idx="10"/>
          </p:nvPr>
        </p:nvSpPr>
        <p:spPr/>
        <p:txBody>
          <a:bodyPr/>
          <a:lstStyle/>
          <a:p>
            <a:fld id="{471CDD27-A53F-4999-90AA-941CDE137097}" type="slidenum">
              <a:rPr lang="zh-CN" altLang="en-US" smtClean="0"/>
              <a:t>11</a:t>
            </a:fld>
            <a:endParaRPr lang="zh-CN" altLang="en-US"/>
          </a:p>
        </p:txBody>
      </p:sp>
    </p:spTree>
    <p:extLst>
      <p:ext uri="{BB962C8B-B14F-4D97-AF65-F5344CB8AC3E}">
        <p14:creationId xmlns:p14="http://schemas.microsoft.com/office/powerpoint/2010/main" val="4047741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 雅本化学的研发场所包括位于张江药谷的两处研发中心，毗邻</a:t>
            </a:r>
            <a:r>
              <a:rPr lang="en-US" altLang="zh-CN" dirty="0"/>
              <a:t>GSK, </a:t>
            </a:r>
            <a:r>
              <a:rPr lang="zh-CN" altLang="en-US" dirty="0"/>
              <a:t>罗氏，阿斯利康等跨国药企在华研发机构，以及位于太仓基地的工艺开发实验室，配套的</a:t>
            </a:r>
            <a:r>
              <a:rPr lang="en-US" altLang="zh-CN" dirty="0"/>
              <a:t>GMP</a:t>
            </a:r>
            <a:r>
              <a:rPr lang="zh-CN" altLang="en-US" dirty="0"/>
              <a:t>公斤级实验室和中试车间可以为客户提供从克级到公斤级，乃至百公斤级的工艺开发与放大服务。研发中心拥有一支由博士、硕士和具有化学专业本科生组成的优秀研发团队近百人，专业分布包括药物化学、有机化学、化学工艺及工程、分析化学和生物化学等多种专业。</a:t>
            </a:r>
          </a:p>
          <a:p>
            <a:r>
              <a:rPr lang="zh-CN" altLang="en-US" dirty="0"/>
              <a:t>       雅本化学在上海松江建有医药中间体研发中心，该中心被评为松江区企业技术中心。松江研发中心占地</a:t>
            </a:r>
            <a:r>
              <a:rPr lang="en-US" altLang="zh-CN" dirty="0"/>
              <a:t>1000</a:t>
            </a:r>
            <a:r>
              <a:rPr lang="zh-CN" altLang="en-US" dirty="0"/>
              <a:t>平米，拥有先进的分析检测仪器和中间体合成实验室，可以从事实验室阶段的路线开发、工艺研发、小试放大、质量标准研发。 </a:t>
            </a:r>
          </a:p>
          <a:p>
            <a:r>
              <a:rPr lang="zh-CN" altLang="en-US" dirty="0"/>
              <a:t>       雅本化学在湖州还建有生物酶研发中心，该中心拥有一批生物酶技术研发和利用方面的资深专家，有国内领先的生物酶实验室，在酶基因克隆、表达、改造、发酵、分离提取、酶反应以及固定化工作上积累了丰富的技术研发和产业化经验。 </a:t>
            </a:r>
          </a:p>
          <a:p>
            <a:r>
              <a:rPr lang="zh-CN" altLang="en-US" dirty="0"/>
              <a:t>       雅本化学与中科院上海有机所联合共建有手性化合物开发平台，使双方在工艺开发资源共享，原材料采购，以及产业化等方面发挥更大的优势。</a:t>
            </a:r>
          </a:p>
        </p:txBody>
      </p:sp>
      <p:sp>
        <p:nvSpPr>
          <p:cNvPr id="4" name="灯片编号占位符 3"/>
          <p:cNvSpPr>
            <a:spLocks noGrp="1"/>
          </p:cNvSpPr>
          <p:nvPr>
            <p:ph type="sldNum" sz="quarter" idx="10"/>
          </p:nvPr>
        </p:nvSpPr>
        <p:spPr/>
        <p:txBody>
          <a:bodyPr/>
          <a:lstStyle/>
          <a:p>
            <a:fld id="{471CDD27-A53F-4999-90AA-941CDE137097}" type="slidenum">
              <a:rPr lang="zh-CN" altLang="en-US" smtClean="0"/>
              <a:t>12</a:t>
            </a:fld>
            <a:endParaRPr lang="zh-CN" altLang="en-US"/>
          </a:p>
        </p:txBody>
      </p:sp>
    </p:spTree>
    <p:extLst>
      <p:ext uri="{BB962C8B-B14F-4D97-AF65-F5344CB8AC3E}">
        <p14:creationId xmlns:p14="http://schemas.microsoft.com/office/powerpoint/2010/main" val="349117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 雅本化学的研发场所包括位于张江药谷的两处研发中心，毗邻</a:t>
            </a:r>
            <a:r>
              <a:rPr lang="en-US" altLang="zh-CN" dirty="0"/>
              <a:t>GSK, </a:t>
            </a:r>
            <a:r>
              <a:rPr lang="zh-CN" altLang="en-US" dirty="0"/>
              <a:t>罗氏，阿斯利康等跨国药企在华研发机构，以及位于太仓基地的工艺开发实验室，配套的</a:t>
            </a:r>
            <a:r>
              <a:rPr lang="en-US" altLang="zh-CN" dirty="0"/>
              <a:t>GMP</a:t>
            </a:r>
            <a:r>
              <a:rPr lang="zh-CN" altLang="en-US" dirty="0"/>
              <a:t>公斤级实验室和中试车间可以为客户提供从克级到公斤级，乃至百公斤级的工艺开发与放大服务。研发中心拥有一支由博士、硕士和具有化学专业本科生组成的优秀研发团队近百人，专业分布包括药物化学、有机化学、化学工艺及工程、分析化学和生物化学等多种专业。</a:t>
            </a:r>
          </a:p>
          <a:p>
            <a:r>
              <a:rPr lang="zh-CN" altLang="en-US" dirty="0"/>
              <a:t>       雅本化学在上海松江建有医药中间体研发中心，该中心被评为松江区企业技术中心。松江研发中心占地</a:t>
            </a:r>
            <a:r>
              <a:rPr lang="en-US" altLang="zh-CN" dirty="0"/>
              <a:t>1000</a:t>
            </a:r>
            <a:r>
              <a:rPr lang="zh-CN" altLang="en-US" dirty="0"/>
              <a:t>平米，拥有先进的分析检测仪器和中间体合成实验室，可以从事实验室阶段的路线开发、工艺研发、小试放大、质量标准研发。 </a:t>
            </a:r>
          </a:p>
          <a:p>
            <a:r>
              <a:rPr lang="zh-CN" altLang="en-US" dirty="0"/>
              <a:t>       雅本化学在湖州还建有生物酶研发中心，该中心拥有一批生物酶技术研发和利用方面的资深专家，有国内领先的生物酶实验室，在酶基因克隆、表达、改造、发酵、分离提取、酶反应以及固定化工作上积累了丰富的技术研发和产业化经验。 </a:t>
            </a:r>
          </a:p>
          <a:p>
            <a:r>
              <a:rPr lang="zh-CN" altLang="en-US" dirty="0"/>
              <a:t>       雅本化学与中科院上海有机所联合共建有手性化合物开发平台，使双方在工艺开发资源共享，原材料采购，以及产业化等方面发挥更大的优势。</a:t>
            </a:r>
            <a:endParaRPr lang="en-US" altLang="zh-CN" dirty="0"/>
          </a:p>
          <a:p>
            <a:endParaRPr lang="en-US" altLang="zh-CN"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dirty="0"/>
              <a:t>300</a:t>
            </a:r>
            <a:r>
              <a:rPr lang="zh-CN" altLang="en-US" dirty="0"/>
              <a:t>亩占地面积，</a:t>
            </a:r>
            <a:r>
              <a:rPr lang="en-US" altLang="zh-CN" dirty="0"/>
              <a:t>14</a:t>
            </a:r>
            <a:r>
              <a:rPr lang="zh-CN" altLang="en-US" dirty="0"/>
              <a:t>年投产。</a:t>
            </a:r>
            <a:r>
              <a:rPr lang="en-US" altLang="zh-CN" dirty="0"/>
              <a:t>1</a:t>
            </a:r>
            <a:r>
              <a:rPr lang="zh-CN" altLang="en-US" dirty="0"/>
              <a:t>期半自动化生产，</a:t>
            </a:r>
            <a:r>
              <a:rPr lang="en-US" altLang="zh-CN" dirty="0"/>
              <a:t>2</a:t>
            </a:r>
            <a:r>
              <a:rPr lang="zh-CN" altLang="en-US" dirty="0"/>
              <a:t>、</a:t>
            </a:r>
            <a:r>
              <a:rPr lang="en-US" altLang="zh-CN" dirty="0"/>
              <a:t>3</a:t>
            </a:r>
            <a:r>
              <a:rPr lang="zh-CN" altLang="en-US" dirty="0"/>
              <a:t>期全自动化生产。前期投入五点多亿，</a:t>
            </a:r>
            <a:r>
              <a:rPr lang="zh-CN" altLang="en-US" sz="1200" dirty="0">
                <a:solidFill>
                  <a:schemeClr val="bg2"/>
                </a:solidFill>
              </a:rPr>
              <a:t>是雅本大规模高端商业化定制生产基地。</a:t>
            </a:r>
            <a:endParaRPr lang="en-US" altLang="zh-CN" dirty="0"/>
          </a:p>
          <a:p>
            <a:r>
              <a:rPr lang="zh-CN" altLang="en-US" sz="1200" dirty="0">
                <a:solidFill>
                  <a:schemeClr val="bg2"/>
                </a:solidFill>
              </a:rPr>
              <a:t>南通雅本一期规划建设了甲类生产车间、动力中心、技术研究中心大楼、办公楼、各类仓库、罐区、污水处理设施等约</a:t>
            </a:r>
            <a:r>
              <a:rPr lang="en-US" altLang="zh-CN" sz="1200" dirty="0">
                <a:solidFill>
                  <a:schemeClr val="bg2"/>
                </a:solidFill>
              </a:rPr>
              <a:t>100,000</a:t>
            </a:r>
            <a:r>
              <a:rPr lang="zh-CN" altLang="en-US" sz="1200" dirty="0">
                <a:solidFill>
                  <a:schemeClr val="bg2"/>
                </a:solidFill>
              </a:rPr>
              <a:t>平方米建筑面积，总反应釜容积</a:t>
            </a:r>
            <a:r>
              <a:rPr lang="en-US" altLang="zh-CN" sz="1200" dirty="0">
                <a:solidFill>
                  <a:schemeClr val="bg2"/>
                </a:solidFill>
              </a:rPr>
              <a:t>2,000</a:t>
            </a:r>
            <a:r>
              <a:rPr lang="zh-CN" altLang="en-US" sz="1200" dirty="0">
                <a:solidFill>
                  <a:schemeClr val="bg2"/>
                </a:solidFill>
              </a:rPr>
              <a:t>立方米。国际一流的三废处理技术与能力，投入超过一个亿。</a:t>
            </a:r>
            <a:endParaRPr lang="en-US" altLang="zh-CN" dirty="0"/>
          </a:p>
          <a:p>
            <a:r>
              <a:rPr lang="zh-CN" altLang="en-US" dirty="0"/>
              <a:t>如东定位是好项目，大项目</a:t>
            </a:r>
            <a:endParaRPr lang="en-US" altLang="zh-CN" dirty="0"/>
          </a:p>
          <a:p>
            <a:pPr marL="0" marR="0" indent="0" algn="l" defTabSz="914400" rtl="0" eaLnBrk="1" fontAlgn="base" latinLnBrk="0" hangingPunct="1">
              <a:lnSpc>
                <a:spcPct val="100000"/>
              </a:lnSpc>
              <a:spcBef>
                <a:spcPct val="30000"/>
              </a:spcBef>
              <a:spcAft>
                <a:spcPct val="0"/>
              </a:spcAft>
              <a:buClrTx/>
              <a:buSzTx/>
              <a:buFontTx/>
              <a:buNone/>
              <a:tabLst/>
              <a:defRPr/>
            </a:pPr>
            <a:r>
              <a:rPr lang="zh-CN" altLang="en-US" dirty="0"/>
              <a:t>建农植保，重新造了个六万平方米的厂，一年一亿多的销售，以农药为主，及原料药制剂。</a:t>
            </a:r>
            <a:endParaRPr lang="en-US" altLang="zh-CN" dirty="0"/>
          </a:p>
          <a:p>
            <a:pPr algn="l">
              <a:lnSpc>
                <a:spcPct val="150000"/>
              </a:lnSpc>
            </a:pPr>
            <a:r>
              <a:rPr lang="zh-CN" altLang="en-US" sz="1200">
                <a:solidFill>
                  <a:schemeClr val="bg2"/>
                </a:solidFill>
              </a:rPr>
              <a:t>江苏建农植物保护有限公司由公司和江苏农药化工有限公司共同投资组建</a:t>
            </a:r>
            <a:endParaRPr lang="zh-CN" altLang="en-US" dirty="0"/>
          </a:p>
        </p:txBody>
      </p:sp>
      <p:sp>
        <p:nvSpPr>
          <p:cNvPr id="4" name="灯片编号占位符 3"/>
          <p:cNvSpPr>
            <a:spLocks noGrp="1"/>
          </p:cNvSpPr>
          <p:nvPr>
            <p:ph type="sldNum" sz="quarter" idx="10"/>
          </p:nvPr>
        </p:nvSpPr>
        <p:spPr/>
        <p:txBody>
          <a:bodyPr/>
          <a:lstStyle/>
          <a:p>
            <a:fld id="{471CDD27-A53F-4999-90AA-941CDE137097}" type="slidenum">
              <a:rPr lang="zh-CN" altLang="en-US" smtClean="0"/>
              <a:t>16</a:t>
            </a:fld>
            <a:endParaRPr lang="zh-CN" altLang="en-US"/>
          </a:p>
        </p:txBody>
      </p:sp>
    </p:spTree>
    <p:extLst>
      <p:ext uri="{BB962C8B-B14F-4D97-AF65-F5344CB8AC3E}">
        <p14:creationId xmlns:p14="http://schemas.microsoft.com/office/powerpoint/2010/main" val="3948549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我们来看一下各自的地理位置，除了安阳艾尔旺和欧洲</a:t>
            </a:r>
            <a:r>
              <a:rPr lang="en-US" altLang="zh-CN" dirty="0"/>
              <a:t>ACL</a:t>
            </a:r>
            <a:r>
              <a:rPr lang="zh-CN" altLang="en-US" dirty="0"/>
              <a:t>，其他的研发及生产基地都集中在长三角一带，地理位置十分优越。</a:t>
            </a:r>
          </a:p>
        </p:txBody>
      </p:sp>
      <p:sp>
        <p:nvSpPr>
          <p:cNvPr id="4" name="灯片编号占位符 3"/>
          <p:cNvSpPr>
            <a:spLocks noGrp="1"/>
          </p:cNvSpPr>
          <p:nvPr>
            <p:ph type="sldNum" sz="quarter" idx="10"/>
          </p:nvPr>
        </p:nvSpPr>
        <p:spPr/>
        <p:txBody>
          <a:bodyPr/>
          <a:lstStyle/>
          <a:p>
            <a:fld id="{1E82DAD8-6576-4B0D-9F65-85DCA86D7B59}" type="slidenum">
              <a:rPr lang="zh-CN" altLang="en-US" smtClean="0"/>
              <a:pPr/>
              <a:t>17</a:t>
            </a:fld>
            <a:endParaRPr lang="zh-CN" altLang="en-US" dirty="0"/>
          </a:p>
        </p:txBody>
      </p:sp>
    </p:spTree>
    <p:extLst>
      <p:ext uri="{BB962C8B-B14F-4D97-AF65-F5344CB8AC3E}">
        <p14:creationId xmlns:p14="http://schemas.microsoft.com/office/powerpoint/2010/main" val="3462584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为了达成官方机构要求和客户需要，我们承诺</a:t>
            </a:r>
            <a:r>
              <a:rPr lang="en-US" altLang="zh-CN" dirty="0"/>
              <a:t>ISO 9001/</a:t>
            </a:r>
            <a:r>
              <a:rPr lang="zh-CN" altLang="en-US" dirty="0"/>
              <a:t>现行</a:t>
            </a:r>
            <a:r>
              <a:rPr lang="en-US" altLang="zh-CN" dirty="0"/>
              <a:t>GMP</a:t>
            </a:r>
            <a:r>
              <a:rPr lang="zh-CN" altLang="en-US" dirty="0"/>
              <a:t>标准</a:t>
            </a:r>
            <a:r>
              <a:rPr lang="en-US" altLang="zh-CN" dirty="0"/>
              <a:t>/</a:t>
            </a:r>
            <a:r>
              <a:rPr lang="zh-CN" altLang="en-US" dirty="0"/>
              <a:t>要求和客户要求将在第一时间被正确履行，为此我们将始终持续不断的控制和改进！</a:t>
            </a:r>
          </a:p>
        </p:txBody>
      </p:sp>
      <p:sp>
        <p:nvSpPr>
          <p:cNvPr id="4" name="灯片编号占位符 3"/>
          <p:cNvSpPr>
            <a:spLocks noGrp="1"/>
          </p:cNvSpPr>
          <p:nvPr>
            <p:ph type="sldNum" sz="quarter" idx="10"/>
          </p:nvPr>
        </p:nvSpPr>
        <p:spPr/>
        <p:txBody>
          <a:bodyPr/>
          <a:lstStyle/>
          <a:p>
            <a:fld id="{471CDD27-A53F-4999-90AA-941CDE137097}" type="slidenum">
              <a:rPr lang="zh-CN" altLang="en-US" smtClean="0"/>
              <a:t>39</a:t>
            </a:fld>
            <a:endParaRPr lang="zh-CN" altLang="en-US"/>
          </a:p>
        </p:txBody>
      </p:sp>
    </p:spTree>
    <p:extLst>
      <p:ext uri="{BB962C8B-B14F-4D97-AF65-F5344CB8AC3E}">
        <p14:creationId xmlns:p14="http://schemas.microsoft.com/office/powerpoint/2010/main" val="3385819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为了达成官方机构要求和客户需要，我们承诺</a:t>
            </a:r>
            <a:r>
              <a:rPr lang="en-US" altLang="zh-CN" dirty="0"/>
              <a:t>ISO 9001/</a:t>
            </a:r>
            <a:r>
              <a:rPr lang="zh-CN" altLang="en-US" dirty="0"/>
              <a:t>现行</a:t>
            </a:r>
            <a:r>
              <a:rPr lang="en-US" altLang="zh-CN" dirty="0"/>
              <a:t>GMP</a:t>
            </a:r>
            <a:r>
              <a:rPr lang="zh-CN" altLang="en-US" dirty="0"/>
              <a:t>标准</a:t>
            </a:r>
            <a:r>
              <a:rPr lang="en-US" altLang="zh-CN" dirty="0"/>
              <a:t>/</a:t>
            </a:r>
            <a:r>
              <a:rPr lang="zh-CN" altLang="en-US" dirty="0"/>
              <a:t>要求和客户要求将在第一时间被正确履行，为此我们将始终持续不断的控制和改进！</a:t>
            </a:r>
          </a:p>
        </p:txBody>
      </p:sp>
      <p:sp>
        <p:nvSpPr>
          <p:cNvPr id="4" name="灯片编号占位符 3"/>
          <p:cNvSpPr>
            <a:spLocks noGrp="1"/>
          </p:cNvSpPr>
          <p:nvPr>
            <p:ph type="sldNum" sz="quarter" idx="10"/>
          </p:nvPr>
        </p:nvSpPr>
        <p:spPr/>
        <p:txBody>
          <a:bodyPr/>
          <a:lstStyle/>
          <a:p>
            <a:fld id="{471CDD27-A53F-4999-90AA-941CDE137097}" type="slidenum">
              <a:rPr lang="zh-CN" altLang="en-US" smtClean="0"/>
              <a:t>40</a:t>
            </a:fld>
            <a:endParaRPr lang="zh-CN" altLang="en-US"/>
          </a:p>
        </p:txBody>
      </p:sp>
    </p:spTree>
    <p:extLst>
      <p:ext uri="{BB962C8B-B14F-4D97-AF65-F5344CB8AC3E}">
        <p14:creationId xmlns:p14="http://schemas.microsoft.com/office/powerpoint/2010/main" val="42428515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标题和竖排文字">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934201"/>
          </a:xfrm>
          <a:prstGeom prst="rect">
            <a:avLst/>
          </a:prstGeom>
          <a:ln>
            <a:noFill/>
          </a:ln>
        </p:spPr>
      </p:pic>
    </p:spTree>
    <p:extLst>
      <p:ext uri="{BB962C8B-B14F-4D97-AF65-F5344CB8AC3E}">
        <p14:creationId xmlns:p14="http://schemas.microsoft.com/office/powerpoint/2010/main" val="3534578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自定义版式">
    <p:spTree>
      <p:nvGrpSpPr>
        <p:cNvPr id="1" name=""/>
        <p:cNvGrpSpPr/>
        <p:nvPr/>
      </p:nvGrpSpPr>
      <p:grpSpPr>
        <a:xfrm>
          <a:off x="0" y="0"/>
          <a:ext cx="0" cy="0"/>
          <a:chOff x="0" y="0"/>
          <a:chExt cx="0" cy="0"/>
        </a:xfrm>
      </p:grpSpPr>
      <p:sp>
        <p:nvSpPr>
          <p:cNvPr id="3" name="平行四边形 2"/>
          <p:cNvSpPr/>
          <p:nvPr/>
        </p:nvSpPr>
        <p:spPr>
          <a:xfrm>
            <a:off x="-3219450" y="2181225"/>
            <a:ext cx="12172950" cy="3009900"/>
          </a:xfrm>
          <a:prstGeom prst="parallelogram">
            <a:avLst>
              <a:gd name="adj" fmla="val 55380"/>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平行四边形 3"/>
          <p:cNvSpPr/>
          <p:nvPr/>
        </p:nvSpPr>
        <p:spPr>
          <a:xfrm>
            <a:off x="7410450" y="2771775"/>
            <a:ext cx="12172950" cy="3009900"/>
          </a:xfrm>
          <a:prstGeom prst="parallelogram">
            <a:avLst>
              <a:gd name="adj" fmla="val 55380"/>
            </a:avLst>
          </a:prstGeom>
          <a:solidFill>
            <a:srgbClr val="014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0" y="0"/>
            <a:ext cx="2614611" cy="1590675"/>
            <a:chOff x="0" y="0"/>
            <a:chExt cx="2614611" cy="1590675"/>
          </a:xfrm>
        </p:grpSpPr>
        <p:sp>
          <p:nvSpPr>
            <p:cNvPr id="6" name="矩形 5"/>
            <p:cNvSpPr/>
            <p:nvPr/>
          </p:nvSpPr>
          <p:spPr>
            <a:xfrm>
              <a:off x="0" y="590550"/>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p>
          </p:txBody>
        </p:sp>
        <p:sp>
          <p:nvSpPr>
            <p:cNvPr id="7" name="矩形 6"/>
            <p:cNvSpPr/>
            <p:nvPr/>
          </p:nvSpPr>
          <p:spPr>
            <a:xfrm>
              <a:off x="0" y="0"/>
              <a:ext cx="1409700" cy="590550"/>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000125" y="590550"/>
              <a:ext cx="409575" cy="409575"/>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409700" y="590550"/>
              <a:ext cx="409575" cy="40957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000125" y="1181100"/>
              <a:ext cx="409575" cy="409575"/>
            </a:xfrm>
            <a:prstGeom prst="rect">
              <a:avLst/>
            </a:prstGeom>
            <a:solidFill>
              <a:srgbClr val="02884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650205" y="831055"/>
              <a:ext cx="759619" cy="759619"/>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2205036" y="626267"/>
              <a:ext cx="409575" cy="409575"/>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文本占位符 14"/>
          <p:cNvSpPr>
            <a:spLocks noGrp="1"/>
          </p:cNvSpPr>
          <p:nvPr>
            <p:ph type="body" sz="quarter" idx="10" hasCustomPrompt="1"/>
          </p:nvPr>
        </p:nvSpPr>
        <p:spPr>
          <a:xfrm>
            <a:off x="3059904" y="641745"/>
            <a:ext cx="3467100" cy="546100"/>
          </a:xfrm>
          <a:prstGeom prst="rect">
            <a:avLst/>
          </a:prstGeom>
        </p:spPr>
        <p:txBody>
          <a:bodyPr/>
          <a:lstStyle>
            <a:lvl1pPr marL="0" indent="0">
              <a:buNone/>
              <a:defRPr sz="3200" b="1">
                <a:solidFill>
                  <a:srgbClr val="028842"/>
                </a:solidFill>
              </a:defRPr>
            </a:lvl1pPr>
          </a:lstStyle>
          <a:p>
            <a:pPr lvl="0"/>
            <a:r>
              <a:rPr lang="zh-CN" altLang="en-US" dirty="0"/>
              <a:t>点击此处添加标题</a:t>
            </a:r>
          </a:p>
        </p:txBody>
      </p:sp>
    </p:spTree>
    <p:extLst>
      <p:ext uri="{BB962C8B-B14F-4D97-AF65-F5344CB8AC3E}">
        <p14:creationId xmlns:p14="http://schemas.microsoft.com/office/powerpoint/2010/main" val="2446394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自定义版式">
    <p:spTree>
      <p:nvGrpSpPr>
        <p:cNvPr id="1" name=""/>
        <p:cNvGrpSpPr/>
        <p:nvPr/>
      </p:nvGrpSpPr>
      <p:grpSpPr>
        <a:xfrm>
          <a:off x="0" y="0"/>
          <a:ext cx="0" cy="0"/>
          <a:chOff x="0" y="0"/>
          <a:chExt cx="0" cy="0"/>
        </a:xfrm>
      </p:grpSpPr>
      <p:sp>
        <p:nvSpPr>
          <p:cNvPr id="3" name="矩形 2"/>
          <p:cNvSpPr/>
          <p:nvPr/>
        </p:nvSpPr>
        <p:spPr>
          <a:xfrm>
            <a:off x="0" y="0"/>
            <a:ext cx="5164244" cy="6858000"/>
          </a:xfrm>
          <a:prstGeom prst="rect">
            <a:avLst/>
          </a:prstGeom>
          <a:blipFill>
            <a:blip r:embed="rId2" cstate="screen">
              <a:extLst>
                <a:ext uri="{28A0092B-C50C-407E-A947-70E740481C1C}">
                  <a14:useLocalDpi xmlns:a14="http://schemas.microsoft.com/office/drawing/2010/main"/>
                </a:ext>
              </a:extLst>
            </a:blip>
            <a:srcRect/>
            <a:stretch>
              <a:fillRect/>
            </a:stretch>
          </a:blipFill>
          <a:ln w="19050">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4" name="组合 3"/>
          <p:cNvGrpSpPr/>
          <p:nvPr/>
        </p:nvGrpSpPr>
        <p:grpSpPr>
          <a:xfrm>
            <a:off x="0" y="0"/>
            <a:ext cx="2614611" cy="1590675"/>
            <a:chOff x="0" y="0"/>
            <a:chExt cx="2614611" cy="1590675"/>
          </a:xfrm>
        </p:grpSpPr>
        <p:sp>
          <p:nvSpPr>
            <p:cNvPr id="5" name="矩形 4"/>
            <p:cNvSpPr/>
            <p:nvPr/>
          </p:nvSpPr>
          <p:spPr>
            <a:xfrm>
              <a:off x="0" y="590550"/>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p>
          </p:txBody>
        </p:sp>
        <p:sp>
          <p:nvSpPr>
            <p:cNvPr id="6" name="矩形 5"/>
            <p:cNvSpPr/>
            <p:nvPr/>
          </p:nvSpPr>
          <p:spPr>
            <a:xfrm>
              <a:off x="0" y="0"/>
              <a:ext cx="1409700" cy="590550"/>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000125" y="590550"/>
              <a:ext cx="409575" cy="409575"/>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409700" y="590550"/>
              <a:ext cx="409575" cy="40957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000125" y="1181100"/>
              <a:ext cx="409575" cy="409575"/>
            </a:xfrm>
            <a:prstGeom prst="rect">
              <a:avLst/>
            </a:prstGeom>
            <a:solidFill>
              <a:srgbClr val="02884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650205" y="831055"/>
              <a:ext cx="759619" cy="759619"/>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2205036" y="626267"/>
              <a:ext cx="409575" cy="409575"/>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文本占位符 14"/>
          <p:cNvSpPr>
            <a:spLocks noGrp="1"/>
          </p:cNvSpPr>
          <p:nvPr>
            <p:ph type="body" sz="quarter" idx="10" hasCustomPrompt="1"/>
          </p:nvPr>
        </p:nvSpPr>
        <p:spPr>
          <a:xfrm>
            <a:off x="3059904" y="590550"/>
            <a:ext cx="3467100" cy="546100"/>
          </a:xfrm>
          <a:prstGeom prst="rect">
            <a:avLst/>
          </a:prstGeom>
        </p:spPr>
        <p:txBody>
          <a:bodyPr/>
          <a:lstStyle>
            <a:lvl1pPr marL="0" indent="0">
              <a:buNone/>
              <a:defRPr sz="3200" b="1">
                <a:solidFill>
                  <a:srgbClr val="028842"/>
                </a:solidFill>
              </a:defRPr>
            </a:lvl1pPr>
          </a:lstStyle>
          <a:p>
            <a:pPr lvl="0"/>
            <a:r>
              <a:rPr lang="zh-CN" altLang="en-US" dirty="0"/>
              <a:t>点击此处添加标题</a:t>
            </a:r>
          </a:p>
        </p:txBody>
      </p:sp>
    </p:spTree>
    <p:extLst>
      <p:ext uri="{BB962C8B-B14F-4D97-AF65-F5344CB8AC3E}">
        <p14:creationId xmlns:p14="http://schemas.microsoft.com/office/powerpoint/2010/main" val="1697007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垂直排列标题与&#10;文本">
    <p:bg>
      <p:bgPr>
        <a:solidFill>
          <a:srgbClr val="E73A1C"/>
        </a:solidFill>
        <a:effectLst/>
      </p:bgPr>
    </p:bg>
    <p:spTree>
      <p:nvGrpSpPr>
        <p:cNvPr id="1" name=""/>
        <p:cNvGrpSpPr/>
        <p:nvPr/>
      </p:nvGrpSpPr>
      <p:grpSpPr>
        <a:xfrm>
          <a:off x="0" y="0"/>
          <a:ext cx="0" cy="0"/>
          <a:chOff x="0" y="0"/>
          <a:chExt cx="0" cy="0"/>
        </a:xfrm>
      </p:grpSpPr>
      <p:sp>
        <p:nvSpPr>
          <p:cNvPr id="11" name="矩形 10"/>
          <p:cNvSpPr/>
          <p:nvPr/>
        </p:nvSpPr>
        <p:spPr>
          <a:xfrm>
            <a:off x="440603" y="759873"/>
            <a:ext cx="662361" cy="379656"/>
          </a:xfrm>
          <a:prstGeom prst="rect">
            <a:avLst/>
          </a:prstGeom>
        </p:spPr>
        <p:txBody>
          <a:bodyPr wrap="none">
            <a:spAutoFit/>
          </a:bodyPr>
          <a:lstStyle/>
          <a:p>
            <a:pPr defTabSz="609585"/>
            <a:r>
              <a:rPr lang="zh-CN" altLang="en-US" sz="1867" dirty="0">
                <a:solidFill>
                  <a:srgbClr val="FFFFFF"/>
                </a:solidFill>
                <a:latin typeface="Segoe UI Light"/>
                <a:cs typeface="Segoe UI Light"/>
              </a:rPr>
              <a:t>标注</a:t>
            </a:r>
          </a:p>
        </p:txBody>
      </p:sp>
      <p:sp>
        <p:nvSpPr>
          <p:cNvPr id="12" name="矩形 11"/>
          <p:cNvSpPr/>
          <p:nvPr/>
        </p:nvSpPr>
        <p:spPr>
          <a:xfrm>
            <a:off x="2857674" y="841948"/>
            <a:ext cx="1402001" cy="3292440"/>
          </a:xfrm>
          <a:prstGeom prst="rect">
            <a:avLst/>
          </a:prstGeom>
        </p:spPr>
        <p:txBody>
          <a:bodyPr wrap="square">
            <a:spAutoFit/>
          </a:bodyPr>
          <a:lstStyle/>
          <a:p>
            <a:pPr defTabSz="609585">
              <a:lnSpc>
                <a:spcPct val="130000"/>
              </a:lnSpc>
            </a:pPr>
            <a:r>
              <a:rPr lang="zh-CN" altLang="en-US" sz="1333" dirty="0">
                <a:solidFill>
                  <a:srgbClr val="FFFFFF"/>
                </a:solidFill>
                <a:latin typeface="Segoe UI Light"/>
                <a:cs typeface="Segoe UI Light"/>
              </a:rPr>
              <a:t>字体使用 </a:t>
            </a: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r>
              <a:rPr lang="zh-CN" altLang="en-US" sz="1333" dirty="0">
                <a:solidFill>
                  <a:srgbClr val="FFFFFF"/>
                </a:solidFill>
                <a:latin typeface="Segoe UI Light"/>
                <a:cs typeface="Segoe UI Light"/>
              </a:rPr>
              <a:t>行距</a:t>
            </a: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r>
              <a:rPr lang="zh-CN" altLang="en-US" sz="1333" dirty="0">
                <a:solidFill>
                  <a:srgbClr val="FFFFFF"/>
                </a:solidFill>
                <a:latin typeface="Segoe UI Light"/>
                <a:cs typeface="Segoe UI Light"/>
              </a:rPr>
              <a:t>背景图片出处</a:t>
            </a:r>
          </a:p>
          <a:p>
            <a:pPr defTabSz="609585">
              <a:lnSpc>
                <a:spcPct val="130000"/>
              </a:lnSpc>
            </a:pPr>
            <a:endParaRPr lang="zh-CN" altLang="en-US" sz="1333" dirty="0">
              <a:solidFill>
                <a:srgbClr val="FFFFFF"/>
              </a:solidFill>
              <a:latin typeface="Segoe UI Light"/>
              <a:cs typeface="Segoe UI Light"/>
            </a:endParaRPr>
          </a:p>
          <a:p>
            <a:pPr defTabSz="609585">
              <a:lnSpc>
                <a:spcPct val="130000"/>
              </a:lnSpc>
            </a:pPr>
            <a:endParaRPr lang="zh-CN" altLang="en-US" sz="1333" dirty="0">
              <a:solidFill>
                <a:srgbClr val="FFFFFF"/>
              </a:solidFill>
              <a:latin typeface="Segoe UI Light"/>
              <a:cs typeface="Segoe UI Light"/>
            </a:endParaRPr>
          </a:p>
          <a:p>
            <a:pPr defTabSz="609585">
              <a:lnSpc>
                <a:spcPct val="130000"/>
              </a:lnSpc>
            </a:pPr>
            <a:r>
              <a:rPr lang="zh-CN" altLang="en-US" sz="1333" dirty="0">
                <a:solidFill>
                  <a:srgbClr val="FFFFFF"/>
                </a:solidFill>
                <a:latin typeface="Segoe UI Light"/>
                <a:cs typeface="Segoe UI Light"/>
              </a:rPr>
              <a:t>声明</a:t>
            </a:r>
            <a:endParaRPr lang="en-US" altLang="zh-CN" sz="1333" dirty="0">
              <a:solidFill>
                <a:srgbClr val="FFFFFF"/>
              </a:solidFill>
              <a:latin typeface="Segoe UI Light"/>
              <a:cs typeface="Segoe UI Light"/>
            </a:endParaRPr>
          </a:p>
        </p:txBody>
      </p:sp>
      <p:sp>
        <p:nvSpPr>
          <p:cNvPr id="13" name="矩形 12"/>
          <p:cNvSpPr/>
          <p:nvPr/>
        </p:nvSpPr>
        <p:spPr>
          <a:xfrm>
            <a:off x="4395052" y="841948"/>
            <a:ext cx="3727457" cy="4359142"/>
          </a:xfrm>
          <a:prstGeom prst="rect">
            <a:avLst/>
          </a:prstGeom>
        </p:spPr>
        <p:txBody>
          <a:bodyPr wrap="square">
            <a:spAutoFit/>
          </a:bodyPr>
          <a:lstStyle/>
          <a:p>
            <a:pPr defTabSz="609585">
              <a:lnSpc>
                <a:spcPct val="130000"/>
              </a:lnSpc>
            </a:pPr>
            <a:r>
              <a:rPr lang="zh-CN" altLang="en-US" sz="1333" dirty="0">
                <a:solidFill>
                  <a:srgbClr val="FFFFFF"/>
                </a:solidFill>
                <a:latin typeface="Segoe UI Light"/>
                <a:cs typeface="Segoe UI Light"/>
              </a:rPr>
              <a:t>英文 </a:t>
            </a:r>
            <a:r>
              <a:rPr lang="en-US" altLang="zh-CN" sz="1333" dirty="0">
                <a:solidFill>
                  <a:srgbClr val="FFFFFF"/>
                </a:solidFill>
                <a:latin typeface="Segoe UI Light"/>
                <a:cs typeface="Segoe UI Light"/>
              </a:rPr>
              <a:t>Calibri</a:t>
            </a: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r>
              <a:rPr lang="zh-CN" altLang="en-US" sz="1333" dirty="0">
                <a:solidFill>
                  <a:srgbClr val="FFFFFF"/>
                </a:solidFill>
                <a:latin typeface="Segoe UI Light"/>
                <a:cs typeface="Segoe UI Light"/>
              </a:rPr>
              <a:t>中文 微软雅黑</a:t>
            </a: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r>
              <a:rPr lang="zh-CN" altLang="en-US" sz="1333" dirty="0">
                <a:solidFill>
                  <a:srgbClr val="FFFFFF"/>
                </a:solidFill>
                <a:latin typeface="Segoe UI Light"/>
                <a:cs typeface="Segoe UI Light"/>
              </a:rPr>
              <a:t>正文 </a:t>
            </a:r>
            <a:r>
              <a:rPr lang="en-US" altLang="zh-CN" sz="1333" dirty="0">
                <a:solidFill>
                  <a:srgbClr val="FFFFFF"/>
                </a:solidFill>
                <a:latin typeface="Segoe UI Light"/>
                <a:cs typeface="Segoe UI Light"/>
              </a:rPr>
              <a:t>1.3</a:t>
            </a: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r>
              <a:rPr lang="en-US" altLang="zh-CN" sz="1333" dirty="0" err="1">
                <a:solidFill>
                  <a:srgbClr val="FFFFFF"/>
                </a:solidFill>
                <a:latin typeface="Segoe UI Light"/>
                <a:cs typeface="Segoe UI Light"/>
              </a:rPr>
              <a:t>cn.bing.com</a:t>
            </a:r>
            <a:endParaRPr lang="zh-CN" altLang="en-US" sz="1333" dirty="0">
              <a:solidFill>
                <a:srgbClr val="FFFFFF"/>
              </a:solidFill>
              <a:latin typeface="Segoe UI Light"/>
              <a:cs typeface="Segoe UI Light"/>
            </a:endParaRPr>
          </a:p>
          <a:p>
            <a:pPr defTabSz="609585">
              <a:lnSpc>
                <a:spcPct val="130000"/>
              </a:lnSpc>
            </a:pPr>
            <a:endParaRPr lang="zh-CN" altLang="en-US" sz="1333" dirty="0">
              <a:solidFill>
                <a:srgbClr val="FFFFFF"/>
              </a:solidFill>
              <a:latin typeface="Segoe UI Light"/>
              <a:cs typeface="Segoe UI Light"/>
            </a:endParaRPr>
          </a:p>
          <a:p>
            <a:pPr defTabSz="609585">
              <a:lnSpc>
                <a:spcPct val="130000"/>
              </a:lnSpc>
            </a:pPr>
            <a:endParaRPr lang="zh-CN" altLang="en-US" sz="1333" dirty="0">
              <a:solidFill>
                <a:srgbClr val="FFFFFF"/>
              </a:solidFill>
              <a:latin typeface="Segoe UI Light"/>
              <a:cs typeface="Segoe UI Light"/>
            </a:endParaRPr>
          </a:p>
          <a:p>
            <a:pPr defTabSz="609585">
              <a:lnSpc>
                <a:spcPct val="130000"/>
              </a:lnSpc>
            </a:pPr>
            <a:r>
              <a:rPr lang="zh-CN" altLang="en-US" sz="1333" dirty="0">
                <a:solidFill>
                  <a:prstClr val="white"/>
                </a:solidFill>
              </a:rPr>
              <a:t>互联网是一个开放共享的平台</a:t>
            </a:r>
          </a:p>
          <a:p>
            <a:pPr defTabSz="609585">
              <a:lnSpc>
                <a:spcPct val="130000"/>
              </a:lnSpc>
            </a:pPr>
            <a:r>
              <a:rPr lang="en-US" altLang="zh-CN" sz="1333" dirty="0">
                <a:solidFill>
                  <a:prstClr val="white"/>
                </a:solidFill>
              </a:rPr>
              <a:t>FLEETIME DESIGN </a:t>
            </a:r>
            <a:r>
              <a:rPr lang="zh-CN" altLang="en-US" sz="1333" dirty="0">
                <a:solidFill>
                  <a:prstClr val="white"/>
                </a:solidFill>
              </a:rPr>
              <a:t>部分设计灵感与元素来源于网络</a:t>
            </a:r>
          </a:p>
          <a:p>
            <a:pPr defTabSz="609585">
              <a:lnSpc>
                <a:spcPct val="130000"/>
              </a:lnSpc>
            </a:pPr>
            <a:r>
              <a:rPr lang="zh-CN" altLang="en-US" sz="1333" dirty="0">
                <a:solidFill>
                  <a:prstClr val="white"/>
                </a:solidFill>
              </a:rPr>
              <a:t>如有建议请联系</a:t>
            </a:r>
            <a:r>
              <a:rPr lang="en-US" altLang="zh-CN" sz="1333" dirty="0">
                <a:solidFill>
                  <a:prstClr val="white"/>
                </a:solidFill>
              </a:rPr>
              <a:t>FLEETIME DESIGN</a:t>
            </a:r>
            <a:r>
              <a:rPr lang="zh-CN" altLang="en-US" sz="1333" dirty="0">
                <a:solidFill>
                  <a:prstClr val="white"/>
                </a:solidFill>
              </a:rPr>
              <a:t>@microsoft.com</a:t>
            </a:r>
            <a:endParaRPr lang="en-US" altLang="zh-CN" sz="1333" dirty="0">
              <a:solidFill>
                <a:srgbClr val="FFFFFF"/>
              </a:solidFill>
              <a:latin typeface="Segoe UI Light"/>
              <a:cs typeface="Segoe UI Light"/>
            </a:endParaRPr>
          </a:p>
        </p:txBody>
      </p:sp>
      <p:sp>
        <p:nvSpPr>
          <p:cNvPr id="14" name="矩形 13"/>
          <p:cNvSpPr/>
          <p:nvPr/>
        </p:nvSpPr>
        <p:spPr>
          <a:xfrm>
            <a:off x="440603" y="182445"/>
            <a:ext cx="1218603" cy="256545"/>
          </a:xfrm>
          <a:prstGeom prst="rect">
            <a:avLst/>
          </a:prstGeom>
        </p:spPr>
        <p:txBody>
          <a:bodyPr wrap="none">
            <a:spAutoFit/>
          </a:bodyPr>
          <a:lstStyle/>
          <a:p>
            <a:pPr defTabSz="609585"/>
            <a:r>
              <a:rPr kumimoji="1" lang="en-US" altLang="zh-CN" sz="1067" dirty="0">
                <a:solidFill>
                  <a:srgbClr val="FFFFFF"/>
                </a:solidFill>
                <a:latin typeface="Segoe UI Light"/>
                <a:cs typeface="Segoe UI Light"/>
              </a:rPr>
              <a:t>FLEETIME DESIGN</a:t>
            </a:r>
            <a:endParaRPr lang="zh-CN" altLang="en-US" sz="1067" dirty="0">
              <a:solidFill>
                <a:srgbClr val="FFFFFF"/>
              </a:solidFill>
              <a:latin typeface="Segoe UI Light"/>
              <a:cs typeface="Segoe UI Light"/>
            </a:endParaRPr>
          </a:p>
        </p:txBody>
      </p:sp>
    </p:spTree>
    <p:extLst>
      <p:ext uri="{BB962C8B-B14F-4D97-AF65-F5344CB8AC3E}">
        <p14:creationId xmlns:p14="http://schemas.microsoft.com/office/powerpoint/2010/main" val="3246789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概述">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ADB68D50-E28F-4CA1-822D-D589C11C8BDE}" type="datetimeFigureOut">
              <a:rPr lang="zh-CN" altLang="en-US" smtClean="0"/>
              <a:pPr/>
              <a:t>2022/9/30</a:t>
            </a:fld>
            <a:endParaRPr lang="zh-CN" altLang="en-US" dirty="0"/>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1575236E-6278-41A0-93BC-29158882DA73}" type="slidenum">
              <a:rPr lang="zh-CN" altLang="en-US" smtClean="0"/>
              <a:pPr/>
              <a:t>‹#›</a:t>
            </a:fld>
            <a:endParaRPr lang="zh-CN" altLang="en-US" dirty="0"/>
          </a:p>
        </p:txBody>
      </p:sp>
      <p:grpSp>
        <p:nvGrpSpPr>
          <p:cNvPr id="6" name="组合 5"/>
          <p:cNvGrpSpPr/>
          <p:nvPr userDrawn="1"/>
        </p:nvGrpSpPr>
        <p:grpSpPr>
          <a:xfrm>
            <a:off x="0" y="262203"/>
            <a:ext cx="393802" cy="790533"/>
            <a:chOff x="0" y="262203"/>
            <a:chExt cx="393802" cy="790533"/>
          </a:xfrm>
        </p:grpSpPr>
        <p:sp>
          <p:nvSpPr>
            <p:cNvPr id="9" name="椭圆 1"/>
            <p:cNvSpPr/>
            <p:nvPr userDrawn="1"/>
          </p:nvSpPr>
          <p:spPr>
            <a:xfrm>
              <a:off x="0" y="855130"/>
              <a:ext cx="340380" cy="197606"/>
            </a:xfrm>
            <a:custGeom>
              <a:avLst/>
              <a:gdLst/>
              <a:ahLst/>
              <a:cxnLst/>
              <a:rect l="l" t="t" r="r" b="b"/>
              <a:pathLst>
                <a:path w="2028376" h="1177563">
                  <a:moveTo>
                    <a:pt x="0" y="1177563"/>
                  </a:moveTo>
                  <a:lnTo>
                    <a:pt x="0" y="0"/>
                  </a:lnTo>
                  <a:lnTo>
                    <a:pt x="2028376" y="0"/>
                  </a:lnTo>
                  <a:cubicBezTo>
                    <a:pt x="1624320" y="702037"/>
                    <a:pt x="867468" y="1174384"/>
                    <a:pt x="0" y="1177563"/>
                  </a:cubicBezTo>
                  <a:close/>
                </a:path>
              </a:pathLst>
            </a:custGeom>
            <a:solidFill>
              <a:srgbClr val="9AB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ndParaRPr>
            </a:p>
          </p:txBody>
        </p:sp>
        <p:sp>
          <p:nvSpPr>
            <p:cNvPr id="10" name="矩形 7"/>
            <p:cNvSpPr/>
            <p:nvPr userDrawn="1"/>
          </p:nvSpPr>
          <p:spPr>
            <a:xfrm>
              <a:off x="0" y="657470"/>
              <a:ext cx="393699" cy="197660"/>
            </a:xfrm>
            <a:custGeom>
              <a:avLst/>
              <a:gdLst/>
              <a:ahLst/>
              <a:cxnLst/>
              <a:rect l="l" t="t" r="r" b="b"/>
              <a:pathLst>
                <a:path w="2346109" h="1177890">
                  <a:moveTo>
                    <a:pt x="0" y="1177890"/>
                  </a:moveTo>
                  <a:lnTo>
                    <a:pt x="0" y="0"/>
                  </a:lnTo>
                  <a:lnTo>
                    <a:pt x="2346109" y="0"/>
                  </a:lnTo>
                  <a:cubicBezTo>
                    <a:pt x="2346109" y="429552"/>
                    <a:pt x="2231144" y="832251"/>
                    <a:pt x="2028377" y="1177890"/>
                  </a:cubicBezTo>
                  <a:close/>
                </a:path>
              </a:pathLst>
            </a:custGeom>
            <a:solidFill>
              <a:srgbClr val="EE9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endParaRPr>
            </a:p>
          </p:txBody>
        </p:sp>
        <p:sp>
          <p:nvSpPr>
            <p:cNvPr id="11" name="椭圆 12"/>
            <p:cNvSpPr/>
            <p:nvPr userDrawn="1"/>
          </p:nvSpPr>
          <p:spPr>
            <a:xfrm>
              <a:off x="0" y="262203"/>
              <a:ext cx="340380" cy="197605"/>
            </a:xfrm>
            <a:custGeom>
              <a:avLst/>
              <a:gdLst/>
              <a:ahLst/>
              <a:cxnLst/>
              <a:rect l="l" t="t" r="r" b="b"/>
              <a:pathLst>
                <a:path w="2028375" h="1177562">
                  <a:moveTo>
                    <a:pt x="0" y="1177562"/>
                  </a:moveTo>
                  <a:lnTo>
                    <a:pt x="0" y="0"/>
                  </a:lnTo>
                  <a:cubicBezTo>
                    <a:pt x="867468" y="3179"/>
                    <a:pt x="1624319" y="475526"/>
                    <a:pt x="2028375" y="1177562"/>
                  </a:cubicBezTo>
                  <a:close/>
                </a:path>
              </a:pathLst>
            </a:cu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endParaRPr>
            </a:p>
          </p:txBody>
        </p:sp>
        <p:sp>
          <p:nvSpPr>
            <p:cNvPr id="12" name="椭圆 13"/>
            <p:cNvSpPr/>
            <p:nvPr userDrawn="1"/>
          </p:nvSpPr>
          <p:spPr>
            <a:xfrm>
              <a:off x="0" y="459809"/>
              <a:ext cx="393802" cy="197660"/>
            </a:xfrm>
            <a:custGeom>
              <a:avLst/>
              <a:gdLst/>
              <a:ahLst/>
              <a:cxnLst/>
              <a:rect l="l" t="t" r="r" b="b"/>
              <a:pathLst>
                <a:path w="2346724" h="1177890">
                  <a:moveTo>
                    <a:pt x="0" y="1177890"/>
                  </a:moveTo>
                  <a:lnTo>
                    <a:pt x="0" y="0"/>
                  </a:lnTo>
                  <a:lnTo>
                    <a:pt x="2028990" y="0"/>
                  </a:lnTo>
                  <a:cubicBezTo>
                    <a:pt x="2231759" y="345641"/>
                    <a:pt x="2346724" y="748340"/>
                    <a:pt x="2346724" y="1177890"/>
                  </a:cubicBezTo>
                  <a:close/>
                </a:path>
              </a:pathLst>
            </a:custGeom>
            <a:solidFill>
              <a:srgbClr val="4BB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ndParaRPr>
            </a:p>
          </p:txBody>
        </p:sp>
      </p:grpSp>
      <p:sp>
        <p:nvSpPr>
          <p:cNvPr id="13" name="任意多边形 12"/>
          <p:cNvSpPr/>
          <p:nvPr userDrawn="1"/>
        </p:nvSpPr>
        <p:spPr>
          <a:xfrm rot="16200000">
            <a:off x="-233999" y="431278"/>
            <a:ext cx="900000" cy="432000"/>
          </a:xfrm>
          <a:custGeom>
            <a:avLst/>
            <a:gdLst>
              <a:gd name="connsiteX0" fmla="*/ 0 w 4993620"/>
              <a:gd name="connsiteY0" fmla="*/ 0 h 2481740"/>
              <a:gd name="connsiteX1" fmla="*/ 4993620 w 4993620"/>
              <a:gd name="connsiteY1" fmla="*/ 0 h 2481740"/>
              <a:gd name="connsiteX2" fmla="*/ 4988358 w 4993620"/>
              <a:gd name="connsiteY2" fmla="*/ 153424 h 2481740"/>
              <a:gd name="connsiteX3" fmla="*/ 3739815 w 4993620"/>
              <a:gd name="connsiteY3" fmla="*/ 2150323 h 2481740"/>
              <a:gd name="connsiteX4" fmla="*/ 1238980 w 4993620"/>
              <a:gd name="connsiteY4" fmla="*/ 2141986 h 2481740"/>
              <a:gd name="connsiteX5" fmla="*/ 3780 w 4993620"/>
              <a:gd name="connsiteY5" fmla="*/ 136807 h 248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3620" h="2481740">
                <a:moveTo>
                  <a:pt x="0" y="0"/>
                </a:moveTo>
                <a:lnTo>
                  <a:pt x="4993620" y="0"/>
                </a:lnTo>
                <a:lnTo>
                  <a:pt x="4988358" y="153424"/>
                </a:lnTo>
                <a:cubicBezTo>
                  <a:pt x="4932242" y="982046"/>
                  <a:pt x="4466440" y="1733276"/>
                  <a:pt x="3739815" y="2150323"/>
                </a:cubicBezTo>
                <a:cubicBezTo>
                  <a:pt x="2964750" y="2595173"/>
                  <a:pt x="2011063" y="2591994"/>
                  <a:pt x="1238980" y="2141986"/>
                </a:cubicBezTo>
                <a:cubicBezTo>
                  <a:pt x="515153" y="1720104"/>
                  <a:pt x="54370" y="965785"/>
                  <a:pt x="3780" y="136807"/>
                </a:cubicBezTo>
                <a:close/>
              </a:path>
            </a:pathLst>
          </a:cu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19678404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60540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标题和竖排文字">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934201"/>
          </a:xfrm>
          <a:prstGeom prst="rect">
            <a:avLst/>
          </a:prstGeom>
          <a:ln>
            <a:noFill/>
          </a:ln>
        </p:spPr>
      </p:pic>
    </p:spTree>
    <p:extLst>
      <p:ext uri="{BB962C8B-B14F-4D97-AF65-F5344CB8AC3E}">
        <p14:creationId xmlns:p14="http://schemas.microsoft.com/office/powerpoint/2010/main" val="2482501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自定义版式">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934201"/>
          </a:xfrm>
          <a:prstGeom prst="rect">
            <a:avLst/>
          </a:prstGeom>
          <a:ln>
            <a:noFill/>
          </a:ln>
        </p:spPr>
      </p:pic>
      <p:sp>
        <p:nvSpPr>
          <p:cNvPr id="4" name="矩形 3"/>
          <p:cNvSpPr/>
          <p:nvPr/>
        </p:nvSpPr>
        <p:spPr>
          <a:xfrm>
            <a:off x="4972050" y="-1"/>
            <a:ext cx="7219950" cy="6934201"/>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3676650" y="-1"/>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676650" y="1158607"/>
            <a:ext cx="1295401" cy="1170543"/>
          </a:xfrm>
          <a:prstGeom prst="rect">
            <a:avLst/>
          </a:prstGeom>
          <a:solidFill>
            <a:srgbClr val="02884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3676650" y="2317215"/>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3676650" y="3494873"/>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3676650" y="4672531"/>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3676650" y="5850189"/>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2381248" y="1158607"/>
            <a:ext cx="1295401" cy="1170543"/>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1085846" y="1158607"/>
            <a:ext cx="1295401" cy="1170543"/>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09556" y="1146672"/>
            <a:ext cx="1295401" cy="1170543"/>
          </a:xfrm>
          <a:prstGeom prst="rect">
            <a:avLst/>
          </a:prstGeom>
          <a:solidFill>
            <a:srgbClr val="0288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1085846" y="0"/>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4972053" y="1158607"/>
            <a:ext cx="7219947" cy="1170543"/>
          </a:xfrm>
          <a:prstGeom prst="rect">
            <a:avLst/>
          </a:prstGeom>
          <a:solidFill>
            <a:srgbClr val="01411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934201"/>
          </a:xfrm>
          <a:prstGeom prst="rect">
            <a:avLst/>
          </a:prstGeom>
          <a:ln>
            <a:noFill/>
          </a:ln>
        </p:spPr>
      </p:pic>
      <p:sp>
        <p:nvSpPr>
          <p:cNvPr id="17" name="矩形 16"/>
          <p:cNvSpPr/>
          <p:nvPr userDrawn="1"/>
        </p:nvSpPr>
        <p:spPr>
          <a:xfrm>
            <a:off x="4972050" y="-1"/>
            <a:ext cx="7219950" cy="6934201"/>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userDrawn="1"/>
        </p:nvSpPr>
        <p:spPr>
          <a:xfrm>
            <a:off x="3676650" y="-1"/>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userDrawn="1"/>
        </p:nvSpPr>
        <p:spPr>
          <a:xfrm>
            <a:off x="3676650" y="1158607"/>
            <a:ext cx="1295401" cy="1170543"/>
          </a:xfrm>
          <a:prstGeom prst="rect">
            <a:avLst/>
          </a:prstGeom>
          <a:solidFill>
            <a:srgbClr val="02884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userDrawn="1"/>
        </p:nvSpPr>
        <p:spPr>
          <a:xfrm>
            <a:off x="3676650" y="2317215"/>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userDrawn="1"/>
        </p:nvSpPr>
        <p:spPr>
          <a:xfrm>
            <a:off x="3676650" y="3494873"/>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userDrawn="1"/>
        </p:nvSpPr>
        <p:spPr>
          <a:xfrm>
            <a:off x="3676650" y="4672531"/>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userDrawn="1"/>
        </p:nvSpPr>
        <p:spPr>
          <a:xfrm>
            <a:off x="3676650" y="5850189"/>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userDrawn="1"/>
        </p:nvSpPr>
        <p:spPr>
          <a:xfrm>
            <a:off x="2381248" y="1158607"/>
            <a:ext cx="1295401" cy="1170543"/>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userDrawn="1"/>
        </p:nvSpPr>
        <p:spPr>
          <a:xfrm>
            <a:off x="1085846" y="1158607"/>
            <a:ext cx="1295401" cy="1170543"/>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userDrawn="1"/>
        </p:nvSpPr>
        <p:spPr>
          <a:xfrm>
            <a:off x="-209556" y="1146672"/>
            <a:ext cx="1295401" cy="1170543"/>
          </a:xfrm>
          <a:prstGeom prst="rect">
            <a:avLst/>
          </a:prstGeom>
          <a:solidFill>
            <a:srgbClr val="0288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userDrawn="1"/>
        </p:nvSpPr>
        <p:spPr>
          <a:xfrm>
            <a:off x="1085846" y="0"/>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userDrawn="1"/>
        </p:nvSpPr>
        <p:spPr>
          <a:xfrm>
            <a:off x="4972053" y="1158607"/>
            <a:ext cx="7219947" cy="1170543"/>
          </a:xfrm>
          <a:prstGeom prst="rect">
            <a:avLst/>
          </a:prstGeom>
          <a:solidFill>
            <a:srgbClr val="01411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652650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grpSp>
        <p:nvGrpSpPr>
          <p:cNvPr id="7" name="组合 6"/>
          <p:cNvGrpSpPr/>
          <p:nvPr/>
        </p:nvGrpSpPr>
        <p:grpSpPr>
          <a:xfrm>
            <a:off x="0" y="0"/>
            <a:ext cx="2614611" cy="1590675"/>
            <a:chOff x="0" y="0"/>
            <a:chExt cx="2614611" cy="1590675"/>
          </a:xfrm>
        </p:grpSpPr>
        <p:sp>
          <p:nvSpPr>
            <p:cNvPr id="8" name="矩形 7"/>
            <p:cNvSpPr/>
            <p:nvPr/>
          </p:nvSpPr>
          <p:spPr>
            <a:xfrm>
              <a:off x="0" y="590550"/>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p>
          </p:txBody>
        </p:sp>
        <p:sp>
          <p:nvSpPr>
            <p:cNvPr id="9" name="矩形 8"/>
            <p:cNvSpPr/>
            <p:nvPr/>
          </p:nvSpPr>
          <p:spPr>
            <a:xfrm>
              <a:off x="0" y="0"/>
              <a:ext cx="1409700" cy="590550"/>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000125" y="590550"/>
              <a:ext cx="409575" cy="409575"/>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409700" y="590550"/>
              <a:ext cx="409575" cy="40957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1000125" y="1181100"/>
              <a:ext cx="409575" cy="409575"/>
            </a:xfrm>
            <a:prstGeom prst="rect">
              <a:avLst/>
            </a:prstGeom>
            <a:solidFill>
              <a:srgbClr val="02884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1650205" y="831055"/>
              <a:ext cx="759619" cy="759619"/>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2205036" y="626267"/>
              <a:ext cx="409575" cy="409575"/>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文本占位符 14"/>
          <p:cNvSpPr>
            <a:spLocks noGrp="1"/>
          </p:cNvSpPr>
          <p:nvPr>
            <p:ph type="body" sz="quarter" idx="10" hasCustomPrompt="1"/>
          </p:nvPr>
        </p:nvSpPr>
        <p:spPr>
          <a:xfrm>
            <a:off x="3059904" y="590550"/>
            <a:ext cx="3467100" cy="546100"/>
          </a:xfrm>
          <a:prstGeom prst="rect">
            <a:avLst/>
          </a:prstGeom>
        </p:spPr>
        <p:txBody>
          <a:bodyPr/>
          <a:lstStyle>
            <a:lvl1pPr marL="0" indent="0">
              <a:buNone/>
              <a:defRPr sz="3200" b="1">
                <a:solidFill>
                  <a:srgbClr val="028842"/>
                </a:solidFill>
              </a:defRPr>
            </a:lvl1pPr>
          </a:lstStyle>
          <a:p>
            <a:pPr lvl="0"/>
            <a:r>
              <a:rPr lang="zh-CN" altLang="en-US" dirty="0"/>
              <a:t>点击此处添加标题</a:t>
            </a:r>
          </a:p>
        </p:txBody>
      </p:sp>
    </p:spTree>
    <p:extLst>
      <p:ext uri="{BB962C8B-B14F-4D97-AF65-F5344CB8AC3E}">
        <p14:creationId xmlns:p14="http://schemas.microsoft.com/office/powerpoint/2010/main" val="39190946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节标题">
    <p:spTree>
      <p:nvGrpSpPr>
        <p:cNvPr id="1" name=""/>
        <p:cNvGrpSpPr/>
        <p:nvPr/>
      </p:nvGrpSpPr>
      <p:grpSpPr>
        <a:xfrm>
          <a:off x="0" y="0"/>
          <a:ext cx="0" cy="0"/>
          <a:chOff x="0" y="0"/>
          <a:chExt cx="0" cy="0"/>
        </a:xfrm>
      </p:grpSpPr>
      <p:grpSp>
        <p:nvGrpSpPr>
          <p:cNvPr id="7" name="组合 6"/>
          <p:cNvGrpSpPr/>
          <p:nvPr/>
        </p:nvGrpSpPr>
        <p:grpSpPr>
          <a:xfrm>
            <a:off x="0" y="0"/>
            <a:ext cx="2614611" cy="1590675"/>
            <a:chOff x="0" y="0"/>
            <a:chExt cx="2614611" cy="1590675"/>
          </a:xfrm>
        </p:grpSpPr>
        <p:sp>
          <p:nvSpPr>
            <p:cNvPr id="8" name="矩形 7"/>
            <p:cNvSpPr/>
            <p:nvPr/>
          </p:nvSpPr>
          <p:spPr>
            <a:xfrm>
              <a:off x="0" y="590550"/>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p>
          </p:txBody>
        </p:sp>
        <p:sp>
          <p:nvSpPr>
            <p:cNvPr id="9" name="矩形 8"/>
            <p:cNvSpPr/>
            <p:nvPr/>
          </p:nvSpPr>
          <p:spPr>
            <a:xfrm>
              <a:off x="0" y="0"/>
              <a:ext cx="1409700" cy="590550"/>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000125" y="590550"/>
              <a:ext cx="409575" cy="409575"/>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409700" y="590550"/>
              <a:ext cx="409575" cy="40957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1000125" y="1181100"/>
              <a:ext cx="409575" cy="409575"/>
            </a:xfrm>
            <a:prstGeom prst="rect">
              <a:avLst/>
            </a:prstGeom>
            <a:solidFill>
              <a:srgbClr val="02884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1650205" y="831055"/>
              <a:ext cx="759619" cy="759619"/>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2205036" y="626267"/>
              <a:ext cx="409575" cy="409575"/>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0" y="3453885"/>
            <a:ext cx="12192000" cy="2032000"/>
            <a:chOff x="0" y="3929632"/>
            <a:chExt cx="7283208" cy="1213868"/>
          </a:xfrm>
        </p:grpSpPr>
        <p:sp>
          <p:nvSpPr>
            <p:cNvPr id="16" name="直角三角形 15"/>
            <p:cNvSpPr/>
            <p:nvPr/>
          </p:nvSpPr>
          <p:spPr>
            <a:xfrm>
              <a:off x="0" y="3929632"/>
              <a:ext cx="1213868" cy="1213868"/>
            </a:xfrm>
            <a:prstGeom prst="rtTriangle">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sp>
          <p:nvSpPr>
            <p:cNvPr id="17" name="直角三角形 16"/>
            <p:cNvSpPr/>
            <p:nvPr/>
          </p:nvSpPr>
          <p:spPr>
            <a:xfrm rot="10800000">
              <a:off x="0" y="3929632"/>
              <a:ext cx="1213868" cy="1213868"/>
            </a:xfrm>
            <a:prstGeom prst="rtTriangle">
              <a:avLst/>
            </a:prstGeom>
            <a:solidFill>
              <a:srgbClr val="014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sp>
          <p:nvSpPr>
            <p:cNvPr id="18" name="直角三角形 17"/>
            <p:cNvSpPr/>
            <p:nvPr/>
          </p:nvSpPr>
          <p:spPr>
            <a:xfrm rot="5400000">
              <a:off x="1213868" y="3929632"/>
              <a:ext cx="1213868" cy="1213868"/>
            </a:xfrm>
            <a:prstGeom prst="rtTriangle">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sp>
          <p:nvSpPr>
            <p:cNvPr id="19" name="直角三角形 18"/>
            <p:cNvSpPr/>
            <p:nvPr/>
          </p:nvSpPr>
          <p:spPr>
            <a:xfrm rot="16200000">
              <a:off x="1213868" y="3929632"/>
              <a:ext cx="1213868" cy="1213868"/>
            </a:xfrm>
            <a:prstGeom prst="rtTriangle">
              <a:avLst/>
            </a:prstGeom>
            <a:solidFill>
              <a:srgbClr val="014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sp>
          <p:nvSpPr>
            <p:cNvPr id="20" name="直角三角形 19"/>
            <p:cNvSpPr/>
            <p:nvPr/>
          </p:nvSpPr>
          <p:spPr>
            <a:xfrm>
              <a:off x="2427736" y="3929632"/>
              <a:ext cx="1213868" cy="1213868"/>
            </a:xfrm>
            <a:prstGeom prst="rtTriangle">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sp>
          <p:nvSpPr>
            <p:cNvPr id="21" name="直角三角形 20"/>
            <p:cNvSpPr/>
            <p:nvPr/>
          </p:nvSpPr>
          <p:spPr>
            <a:xfrm rot="10800000">
              <a:off x="2427736" y="3929632"/>
              <a:ext cx="1213868" cy="1213868"/>
            </a:xfrm>
            <a:prstGeom prst="rtTriangle">
              <a:avLst/>
            </a:prstGeom>
            <a:solidFill>
              <a:srgbClr val="014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sp>
          <p:nvSpPr>
            <p:cNvPr id="22" name="直角三角形 21"/>
            <p:cNvSpPr/>
            <p:nvPr/>
          </p:nvSpPr>
          <p:spPr>
            <a:xfrm rot="5400000">
              <a:off x="3641604" y="3929632"/>
              <a:ext cx="1213868" cy="1213868"/>
            </a:xfrm>
            <a:prstGeom prst="rtTriangle">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sp>
          <p:nvSpPr>
            <p:cNvPr id="23" name="直角三角形 22"/>
            <p:cNvSpPr/>
            <p:nvPr/>
          </p:nvSpPr>
          <p:spPr>
            <a:xfrm rot="16200000">
              <a:off x="3641604" y="3929632"/>
              <a:ext cx="1213868" cy="1213868"/>
            </a:xfrm>
            <a:prstGeom prst="rtTriangle">
              <a:avLst/>
            </a:prstGeom>
            <a:solidFill>
              <a:srgbClr val="014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sp>
          <p:nvSpPr>
            <p:cNvPr id="24" name="直角三角形 23"/>
            <p:cNvSpPr/>
            <p:nvPr/>
          </p:nvSpPr>
          <p:spPr>
            <a:xfrm>
              <a:off x="4855472" y="3929632"/>
              <a:ext cx="1213868" cy="1213868"/>
            </a:xfrm>
            <a:prstGeom prst="rtTriangle">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sp>
          <p:nvSpPr>
            <p:cNvPr id="25" name="直角三角形 24"/>
            <p:cNvSpPr/>
            <p:nvPr/>
          </p:nvSpPr>
          <p:spPr>
            <a:xfrm rot="10800000">
              <a:off x="4855472" y="3929632"/>
              <a:ext cx="1213868" cy="1213868"/>
            </a:xfrm>
            <a:prstGeom prst="rtTriangle">
              <a:avLst/>
            </a:prstGeom>
            <a:solidFill>
              <a:srgbClr val="014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sp>
          <p:nvSpPr>
            <p:cNvPr id="26" name="直角三角形 25"/>
            <p:cNvSpPr/>
            <p:nvPr/>
          </p:nvSpPr>
          <p:spPr>
            <a:xfrm rot="5400000">
              <a:off x="6069340" y="3929632"/>
              <a:ext cx="1213868" cy="1213868"/>
            </a:xfrm>
            <a:prstGeom prst="rtTriangle">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sp>
          <p:nvSpPr>
            <p:cNvPr id="27" name="直角三角形 26"/>
            <p:cNvSpPr/>
            <p:nvPr/>
          </p:nvSpPr>
          <p:spPr>
            <a:xfrm rot="16200000">
              <a:off x="6069340" y="3929632"/>
              <a:ext cx="1213868" cy="1213868"/>
            </a:xfrm>
            <a:prstGeom prst="rtTriangle">
              <a:avLst/>
            </a:prstGeom>
            <a:solidFill>
              <a:srgbClr val="014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grpSp>
      <p:sp>
        <p:nvSpPr>
          <p:cNvPr id="28" name="文本占位符 14"/>
          <p:cNvSpPr>
            <a:spLocks noGrp="1"/>
          </p:cNvSpPr>
          <p:nvPr>
            <p:ph type="body" sz="quarter" idx="10" hasCustomPrompt="1"/>
          </p:nvPr>
        </p:nvSpPr>
        <p:spPr>
          <a:xfrm>
            <a:off x="3059904" y="641745"/>
            <a:ext cx="3467100" cy="546100"/>
          </a:xfrm>
          <a:prstGeom prst="rect">
            <a:avLst/>
          </a:prstGeom>
        </p:spPr>
        <p:txBody>
          <a:bodyPr/>
          <a:lstStyle>
            <a:lvl1pPr marL="0" indent="0">
              <a:buNone/>
              <a:defRPr sz="3200" b="1">
                <a:solidFill>
                  <a:srgbClr val="028842"/>
                </a:solidFill>
              </a:defRPr>
            </a:lvl1pPr>
          </a:lstStyle>
          <a:p>
            <a:pPr lvl="0"/>
            <a:r>
              <a:rPr lang="zh-CN" altLang="en-US" dirty="0"/>
              <a:t>点击此处添加标题</a:t>
            </a:r>
          </a:p>
        </p:txBody>
      </p:sp>
    </p:spTree>
    <p:extLst>
      <p:ext uri="{BB962C8B-B14F-4D97-AF65-F5344CB8AC3E}">
        <p14:creationId xmlns:p14="http://schemas.microsoft.com/office/powerpoint/2010/main" val="2278301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grpSp>
        <p:nvGrpSpPr>
          <p:cNvPr id="6" name="组合 5"/>
          <p:cNvGrpSpPr/>
          <p:nvPr/>
        </p:nvGrpSpPr>
        <p:grpSpPr>
          <a:xfrm>
            <a:off x="0" y="0"/>
            <a:ext cx="2614611" cy="1590675"/>
            <a:chOff x="0" y="0"/>
            <a:chExt cx="2614611" cy="1590675"/>
          </a:xfrm>
        </p:grpSpPr>
        <p:sp>
          <p:nvSpPr>
            <p:cNvPr id="7" name="矩形 6"/>
            <p:cNvSpPr/>
            <p:nvPr/>
          </p:nvSpPr>
          <p:spPr>
            <a:xfrm>
              <a:off x="0" y="590550"/>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p>
          </p:txBody>
        </p:sp>
        <p:sp>
          <p:nvSpPr>
            <p:cNvPr id="8" name="矩形 7"/>
            <p:cNvSpPr/>
            <p:nvPr/>
          </p:nvSpPr>
          <p:spPr>
            <a:xfrm>
              <a:off x="0" y="0"/>
              <a:ext cx="1409700" cy="590550"/>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000125" y="590550"/>
              <a:ext cx="409575" cy="409575"/>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409700" y="590550"/>
              <a:ext cx="409575" cy="40957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000125" y="1181100"/>
              <a:ext cx="409575" cy="409575"/>
            </a:xfrm>
            <a:prstGeom prst="rect">
              <a:avLst/>
            </a:prstGeom>
            <a:solidFill>
              <a:srgbClr val="02884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1650205" y="831055"/>
              <a:ext cx="759619" cy="759619"/>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205036" y="626267"/>
              <a:ext cx="409575" cy="409575"/>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矩形 13"/>
          <p:cNvSpPr/>
          <p:nvPr/>
        </p:nvSpPr>
        <p:spPr>
          <a:xfrm>
            <a:off x="1538288" y="2460973"/>
            <a:ext cx="1181100" cy="1181100"/>
          </a:xfrm>
          <a:prstGeom prst="rect">
            <a:avLst/>
          </a:prstGeom>
          <a:solidFill>
            <a:srgbClr val="02884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3143249" y="3414714"/>
            <a:ext cx="1181100" cy="1181100"/>
          </a:xfrm>
          <a:prstGeom prst="rect">
            <a:avLst/>
          </a:prstGeom>
          <a:solidFill>
            <a:srgbClr val="02884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2443162" y="2762250"/>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p>
        </p:txBody>
      </p:sp>
      <p:sp>
        <p:nvSpPr>
          <p:cNvPr id="18" name="文本占位符 14"/>
          <p:cNvSpPr>
            <a:spLocks noGrp="1"/>
          </p:cNvSpPr>
          <p:nvPr>
            <p:ph type="body" sz="quarter" idx="10" hasCustomPrompt="1"/>
          </p:nvPr>
        </p:nvSpPr>
        <p:spPr>
          <a:xfrm>
            <a:off x="4952998" y="3039615"/>
            <a:ext cx="3467100" cy="546100"/>
          </a:xfrm>
          <a:prstGeom prst="rect">
            <a:avLst/>
          </a:prstGeom>
        </p:spPr>
        <p:txBody>
          <a:bodyPr/>
          <a:lstStyle>
            <a:lvl1pPr marL="0" indent="0">
              <a:buNone/>
              <a:defRPr sz="3200" b="1">
                <a:solidFill>
                  <a:srgbClr val="028842"/>
                </a:solidFill>
              </a:defRPr>
            </a:lvl1pPr>
          </a:lstStyle>
          <a:p>
            <a:pPr lvl="0"/>
            <a:r>
              <a:rPr lang="zh-CN" altLang="en-US" dirty="0"/>
              <a:t>点击此处添加标题</a:t>
            </a:r>
          </a:p>
        </p:txBody>
      </p:sp>
      <p:pic>
        <p:nvPicPr>
          <p:cNvPr id="17" name="图片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32504" y="241177"/>
            <a:ext cx="1108992" cy="1108992"/>
          </a:xfrm>
          <a:prstGeom prst="rect">
            <a:avLst/>
          </a:prstGeom>
        </p:spPr>
      </p:pic>
    </p:spTree>
    <p:extLst>
      <p:ext uri="{BB962C8B-B14F-4D97-AF65-F5344CB8AC3E}">
        <p14:creationId xmlns:p14="http://schemas.microsoft.com/office/powerpoint/2010/main" val="3382471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和竖排文字">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934201"/>
          </a:xfrm>
          <a:prstGeom prst="rect">
            <a:avLst/>
          </a:prstGeom>
          <a:ln>
            <a:noFill/>
          </a:ln>
        </p:spPr>
      </p:pic>
    </p:spTree>
    <p:extLst>
      <p:ext uri="{BB962C8B-B14F-4D97-AF65-F5344CB8AC3E}">
        <p14:creationId xmlns:p14="http://schemas.microsoft.com/office/powerpoint/2010/main" val="22069205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_自定义版式">
    <p:spTree>
      <p:nvGrpSpPr>
        <p:cNvPr id="1" name=""/>
        <p:cNvGrpSpPr/>
        <p:nvPr/>
      </p:nvGrpSpPr>
      <p:grpSpPr>
        <a:xfrm>
          <a:off x="0" y="0"/>
          <a:ext cx="0" cy="0"/>
          <a:chOff x="0" y="0"/>
          <a:chExt cx="0" cy="0"/>
        </a:xfrm>
      </p:grpSpPr>
      <p:sp>
        <p:nvSpPr>
          <p:cNvPr id="3" name="平行四边形 2"/>
          <p:cNvSpPr/>
          <p:nvPr/>
        </p:nvSpPr>
        <p:spPr>
          <a:xfrm>
            <a:off x="-3219450" y="2181225"/>
            <a:ext cx="12172950" cy="3009900"/>
          </a:xfrm>
          <a:prstGeom prst="parallelogram">
            <a:avLst>
              <a:gd name="adj" fmla="val 55380"/>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平行四边形 3"/>
          <p:cNvSpPr/>
          <p:nvPr/>
        </p:nvSpPr>
        <p:spPr>
          <a:xfrm>
            <a:off x="7410450" y="2771775"/>
            <a:ext cx="12172950" cy="3009900"/>
          </a:xfrm>
          <a:prstGeom prst="parallelogram">
            <a:avLst>
              <a:gd name="adj" fmla="val 55380"/>
            </a:avLst>
          </a:prstGeom>
          <a:solidFill>
            <a:srgbClr val="014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0" y="0"/>
            <a:ext cx="2614611" cy="1590675"/>
            <a:chOff x="0" y="0"/>
            <a:chExt cx="2614611" cy="1590675"/>
          </a:xfrm>
        </p:grpSpPr>
        <p:sp>
          <p:nvSpPr>
            <p:cNvPr id="6" name="矩形 5"/>
            <p:cNvSpPr/>
            <p:nvPr/>
          </p:nvSpPr>
          <p:spPr>
            <a:xfrm>
              <a:off x="0" y="590550"/>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p>
          </p:txBody>
        </p:sp>
        <p:sp>
          <p:nvSpPr>
            <p:cNvPr id="7" name="矩形 6"/>
            <p:cNvSpPr/>
            <p:nvPr/>
          </p:nvSpPr>
          <p:spPr>
            <a:xfrm>
              <a:off x="0" y="0"/>
              <a:ext cx="1409700" cy="590550"/>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000125" y="590550"/>
              <a:ext cx="409575" cy="409575"/>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409700" y="590550"/>
              <a:ext cx="409575" cy="40957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000125" y="1181100"/>
              <a:ext cx="409575" cy="409575"/>
            </a:xfrm>
            <a:prstGeom prst="rect">
              <a:avLst/>
            </a:prstGeom>
            <a:solidFill>
              <a:srgbClr val="02884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650205" y="831055"/>
              <a:ext cx="759619" cy="759619"/>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2205036" y="626267"/>
              <a:ext cx="409575" cy="409575"/>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文本占位符 14"/>
          <p:cNvSpPr>
            <a:spLocks noGrp="1"/>
          </p:cNvSpPr>
          <p:nvPr>
            <p:ph type="body" sz="quarter" idx="10" hasCustomPrompt="1"/>
          </p:nvPr>
        </p:nvSpPr>
        <p:spPr>
          <a:xfrm>
            <a:off x="3059904" y="641745"/>
            <a:ext cx="3467100" cy="546100"/>
          </a:xfrm>
          <a:prstGeom prst="rect">
            <a:avLst/>
          </a:prstGeom>
        </p:spPr>
        <p:txBody>
          <a:bodyPr/>
          <a:lstStyle>
            <a:lvl1pPr marL="0" indent="0">
              <a:buNone/>
              <a:defRPr sz="3200" b="1">
                <a:solidFill>
                  <a:srgbClr val="028842"/>
                </a:solidFill>
              </a:defRPr>
            </a:lvl1pPr>
          </a:lstStyle>
          <a:p>
            <a:pPr lvl="0"/>
            <a:r>
              <a:rPr lang="zh-CN" altLang="en-US" dirty="0"/>
              <a:t>点击此处添加标题</a:t>
            </a:r>
          </a:p>
        </p:txBody>
      </p:sp>
    </p:spTree>
    <p:extLst>
      <p:ext uri="{BB962C8B-B14F-4D97-AF65-F5344CB8AC3E}">
        <p14:creationId xmlns:p14="http://schemas.microsoft.com/office/powerpoint/2010/main" val="2026724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3_自定义版式">
    <p:spTree>
      <p:nvGrpSpPr>
        <p:cNvPr id="1" name=""/>
        <p:cNvGrpSpPr/>
        <p:nvPr/>
      </p:nvGrpSpPr>
      <p:grpSpPr>
        <a:xfrm>
          <a:off x="0" y="0"/>
          <a:ext cx="0" cy="0"/>
          <a:chOff x="0" y="0"/>
          <a:chExt cx="0" cy="0"/>
        </a:xfrm>
      </p:grpSpPr>
      <p:sp>
        <p:nvSpPr>
          <p:cNvPr id="3" name="矩形 2"/>
          <p:cNvSpPr/>
          <p:nvPr/>
        </p:nvSpPr>
        <p:spPr>
          <a:xfrm>
            <a:off x="0" y="0"/>
            <a:ext cx="5164244" cy="6858000"/>
          </a:xfrm>
          <a:prstGeom prst="rect">
            <a:avLst/>
          </a:prstGeom>
          <a:blipFill>
            <a:blip r:embed="rId2" cstate="screen">
              <a:extLst>
                <a:ext uri="{28A0092B-C50C-407E-A947-70E740481C1C}">
                  <a14:useLocalDpi xmlns:a14="http://schemas.microsoft.com/office/drawing/2010/main"/>
                </a:ext>
              </a:extLst>
            </a:blip>
            <a:srcRect/>
            <a:stretch>
              <a:fillRect/>
            </a:stretch>
          </a:blipFill>
          <a:ln w="19050">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4" name="组合 3"/>
          <p:cNvGrpSpPr/>
          <p:nvPr/>
        </p:nvGrpSpPr>
        <p:grpSpPr>
          <a:xfrm>
            <a:off x="0" y="0"/>
            <a:ext cx="2614611" cy="1590675"/>
            <a:chOff x="0" y="0"/>
            <a:chExt cx="2614611" cy="1590675"/>
          </a:xfrm>
        </p:grpSpPr>
        <p:sp>
          <p:nvSpPr>
            <p:cNvPr id="5" name="矩形 4"/>
            <p:cNvSpPr/>
            <p:nvPr/>
          </p:nvSpPr>
          <p:spPr>
            <a:xfrm>
              <a:off x="0" y="590550"/>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p>
          </p:txBody>
        </p:sp>
        <p:sp>
          <p:nvSpPr>
            <p:cNvPr id="6" name="矩形 5"/>
            <p:cNvSpPr/>
            <p:nvPr/>
          </p:nvSpPr>
          <p:spPr>
            <a:xfrm>
              <a:off x="0" y="0"/>
              <a:ext cx="1409700" cy="590550"/>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000125" y="590550"/>
              <a:ext cx="409575" cy="409575"/>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409700" y="590550"/>
              <a:ext cx="409575" cy="40957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000125" y="1181100"/>
              <a:ext cx="409575" cy="409575"/>
            </a:xfrm>
            <a:prstGeom prst="rect">
              <a:avLst/>
            </a:prstGeom>
            <a:solidFill>
              <a:srgbClr val="02884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650205" y="831055"/>
              <a:ext cx="759619" cy="759619"/>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2205036" y="626267"/>
              <a:ext cx="409575" cy="409575"/>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文本占位符 14"/>
          <p:cNvSpPr>
            <a:spLocks noGrp="1"/>
          </p:cNvSpPr>
          <p:nvPr>
            <p:ph type="body" sz="quarter" idx="10" hasCustomPrompt="1"/>
          </p:nvPr>
        </p:nvSpPr>
        <p:spPr>
          <a:xfrm>
            <a:off x="3059904" y="590550"/>
            <a:ext cx="3467100" cy="546100"/>
          </a:xfrm>
          <a:prstGeom prst="rect">
            <a:avLst/>
          </a:prstGeom>
        </p:spPr>
        <p:txBody>
          <a:bodyPr/>
          <a:lstStyle>
            <a:lvl1pPr marL="0" indent="0">
              <a:buNone/>
              <a:defRPr sz="3200" b="1">
                <a:solidFill>
                  <a:srgbClr val="028842"/>
                </a:solidFill>
              </a:defRPr>
            </a:lvl1pPr>
          </a:lstStyle>
          <a:p>
            <a:pPr lvl="0"/>
            <a:r>
              <a:rPr lang="zh-CN" altLang="en-US" dirty="0"/>
              <a:t>点击此处添加标题</a:t>
            </a:r>
          </a:p>
        </p:txBody>
      </p:sp>
    </p:spTree>
    <p:extLst>
      <p:ext uri="{BB962C8B-B14F-4D97-AF65-F5344CB8AC3E}">
        <p14:creationId xmlns:p14="http://schemas.microsoft.com/office/powerpoint/2010/main" val="2971144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垂直排列标题与&#10;文本">
    <p:bg>
      <p:bgPr>
        <a:solidFill>
          <a:srgbClr val="E73A1C"/>
        </a:solidFill>
        <a:effectLst/>
      </p:bgPr>
    </p:bg>
    <p:spTree>
      <p:nvGrpSpPr>
        <p:cNvPr id="1" name=""/>
        <p:cNvGrpSpPr/>
        <p:nvPr/>
      </p:nvGrpSpPr>
      <p:grpSpPr>
        <a:xfrm>
          <a:off x="0" y="0"/>
          <a:ext cx="0" cy="0"/>
          <a:chOff x="0" y="0"/>
          <a:chExt cx="0" cy="0"/>
        </a:xfrm>
      </p:grpSpPr>
      <p:sp>
        <p:nvSpPr>
          <p:cNvPr id="11" name="矩形 10"/>
          <p:cNvSpPr/>
          <p:nvPr/>
        </p:nvSpPr>
        <p:spPr>
          <a:xfrm>
            <a:off x="440603" y="759873"/>
            <a:ext cx="662361" cy="379656"/>
          </a:xfrm>
          <a:prstGeom prst="rect">
            <a:avLst/>
          </a:prstGeom>
        </p:spPr>
        <p:txBody>
          <a:bodyPr wrap="none">
            <a:spAutoFit/>
          </a:bodyPr>
          <a:lstStyle/>
          <a:p>
            <a:pPr defTabSz="609585"/>
            <a:r>
              <a:rPr lang="zh-CN" altLang="en-US" sz="1867" dirty="0">
                <a:solidFill>
                  <a:srgbClr val="FFFFFF"/>
                </a:solidFill>
                <a:latin typeface="Segoe UI Light"/>
                <a:cs typeface="Segoe UI Light"/>
              </a:rPr>
              <a:t>标注</a:t>
            </a:r>
          </a:p>
        </p:txBody>
      </p:sp>
      <p:sp>
        <p:nvSpPr>
          <p:cNvPr id="12" name="矩形 11"/>
          <p:cNvSpPr/>
          <p:nvPr/>
        </p:nvSpPr>
        <p:spPr>
          <a:xfrm>
            <a:off x="2857674" y="841948"/>
            <a:ext cx="1402001" cy="3292440"/>
          </a:xfrm>
          <a:prstGeom prst="rect">
            <a:avLst/>
          </a:prstGeom>
        </p:spPr>
        <p:txBody>
          <a:bodyPr wrap="square">
            <a:spAutoFit/>
          </a:bodyPr>
          <a:lstStyle/>
          <a:p>
            <a:pPr defTabSz="609585">
              <a:lnSpc>
                <a:spcPct val="130000"/>
              </a:lnSpc>
            </a:pPr>
            <a:r>
              <a:rPr lang="zh-CN" altLang="en-US" sz="1333" dirty="0">
                <a:solidFill>
                  <a:srgbClr val="FFFFFF"/>
                </a:solidFill>
                <a:latin typeface="Segoe UI Light"/>
                <a:cs typeface="Segoe UI Light"/>
              </a:rPr>
              <a:t>字体使用 </a:t>
            </a: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r>
              <a:rPr lang="zh-CN" altLang="en-US" sz="1333" dirty="0">
                <a:solidFill>
                  <a:srgbClr val="FFFFFF"/>
                </a:solidFill>
                <a:latin typeface="Segoe UI Light"/>
                <a:cs typeface="Segoe UI Light"/>
              </a:rPr>
              <a:t>行距</a:t>
            </a: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r>
              <a:rPr lang="zh-CN" altLang="en-US" sz="1333" dirty="0">
                <a:solidFill>
                  <a:srgbClr val="FFFFFF"/>
                </a:solidFill>
                <a:latin typeface="Segoe UI Light"/>
                <a:cs typeface="Segoe UI Light"/>
              </a:rPr>
              <a:t>背景图片出处</a:t>
            </a:r>
          </a:p>
          <a:p>
            <a:pPr defTabSz="609585">
              <a:lnSpc>
                <a:spcPct val="130000"/>
              </a:lnSpc>
            </a:pPr>
            <a:endParaRPr lang="zh-CN" altLang="en-US" sz="1333" dirty="0">
              <a:solidFill>
                <a:srgbClr val="FFFFFF"/>
              </a:solidFill>
              <a:latin typeface="Segoe UI Light"/>
              <a:cs typeface="Segoe UI Light"/>
            </a:endParaRPr>
          </a:p>
          <a:p>
            <a:pPr defTabSz="609585">
              <a:lnSpc>
                <a:spcPct val="130000"/>
              </a:lnSpc>
            </a:pPr>
            <a:endParaRPr lang="zh-CN" altLang="en-US" sz="1333" dirty="0">
              <a:solidFill>
                <a:srgbClr val="FFFFFF"/>
              </a:solidFill>
              <a:latin typeface="Segoe UI Light"/>
              <a:cs typeface="Segoe UI Light"/>
            </a:endParaRPr>
          </a:p>
          <a:p>
            <a:pPr defTabSz="609585">
              <a:lnSpc>
                <a:spcPct val="130000"/>
              </a:lnSpc>
            </a:pPr>
            <a:r>
              <a:rPr lang="zh-CN" altLang="en-US" sz="1333" dirty="0">
                <a:solidFill>
                  <a:srgbClr val="FFFFFF"/>
                </a:solidFill>
                <a:latin typeface="Segoe UI Light"/>
                <a:cs typeface="Segoe UI Light"/>
              </a:rPr>
              <a:t>声明</a:t>
            </a:r>
            <a:endParaRPr lang="en-US" altLang="zh-CN" sz="1333" dirty="0">
              <a:solidFill>
                <a:srgbClr val="FFFFFF"/>
              </a:solidFill>
              <a:latin typeface="Segoe UI Light"/>
              <a:cs typeface="Segoe UI Light"/>
            </a:endParaRPr>
          </a:p>
        </p:txBody>
      </p:sp>
      <p:sp>
        <p:nvSpPr>
          <p:cNvPr id="13" name="矩形 12"/>
          <p:cNvSpPr/>
          <p:nvPr/>
        </p:nvSpPr>
        <p:spPr>
          <a:xfrm>
            <a:off x="4395052" y="841948"/>
            <a:ext cx="3727457" cy="4359142"/>
          </a:xfrm>
          <a:prstGeom prst="rect">
            <a:avLst/>
          </a:prstGeom>
        </p:spPr>
        <p:txBody>
          <a:bodyPr wrap="square">
            <a:spAutoFit/>
          </a:bodyPr>
          <a:lstStyle/>
          <a:p>
            <a:pPr defTabSz="609585">
              <a:lnSpc>
                <a:spcPct val="130000"/>
              </a:lnSpc>
            </a:pPr>
            <a:r>
              <a:rPr lang="zh-CN" altLang="en-US" sz="1333" dirty="0">
                <a:solidFill>
                  <a:srgbClr val="FFFFFF"/>
                </a:solidFill>
                <a:latin typeface="Segoe UI Light"/>
                <a:cs typeface="Segoe UI Light"/>
              </a:rPr>
              <a:t>英文 </a:t>
            </a:r>
            <a:r>
              <a:rPr lang="en-US" altLang="zh-CN" sz="1333" dirty="0">
                <a:solidFill>
                  <a:srgbClr val="FFFFFF"/>
                </a:solidFill>
                <a:latin typeface="Segoe UI Light"/>
                <a:cs typeface="Segoe UI Light"/>
              </a:rPr>
              <a:t>Calibri</a:t>
            </a: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r>
              <a:rPr lang="zh-CN" altLang="en-US" sz="1333" dirty="0">
                <a:solidFill>
                  <a:srgbClr val="FFFFFF"/>
                </a:solidFill>
                <a:latin typeface="Segoe UI Light"/>
                <a:cs typeface="Segoe UI Light"/>
              </a:rPr>
              <a:t>中文 微软雅黑</a:t>
            </a: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r>
              <a:rPr lang="zh-CN" altLang="en-US" sz="1333" dirty="0">
                <a:solidFill>
                  <a:srgbClr val="FFFFFF"/>
                </a:solidFill>
                <a:latin typeface="Segoe UI Light"/>
                <a:cs typeface="Segoe UI Light"/>
              </a:rPr>
              <a:t>正文 </a:t>
            </a:r>
            <a:r>
              <a:rPr lang="en-US" altLang="zh-CN" sz="1333" dirty="0">
                <a:solidFill>
                  <a:srgbClr val="FFFFFF"/>
                </a:solidFill>
                <a:latin typeface="Segoe UI Light"/>
                <a:cs typeface="Segoe UI Light"/>
              </a:rPr>
              <a:t>1.3</a:t>
            </a: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r>
              <a:rPr lang="en-US" altLang="zh-CN" sz="1333" dirty="0" err="1">
                <a:solidFill>
                  <a:srgbClr val="FFFFFF"/>
                </a:solidFill>
                <a:latin typeface="Segoe UI Light"/>
                <a:cs typeface="Segoe UI Light"/>
              </a:rPr>
              <a:t>cn.bing.com</a:t>
            </a:r>
            <a:endParaRPr lang="zh-CN" altLang="en-US" sz="1333" dirty="0">
              <a:solidFill>
                <a:srgbClr val="FFFFFF"/>
              </a:solidFill>
              <a:latin typeface="Segoe UI Light"/>
              <a:cs typeface="Segoe UI Light"/>
            </a:endParaRPr>
          </a:p>
          <a:p>
            <a:pPr defTabSz="609585">
              <a:lnSpc>
                <a:spcPct val="130000"/>
              </a:lnSpc>
            </a:pPr>
            <a:endParaRPr lang="zh-CN" altLang="en-US" sz="1333" dirty="0">
              <a:solidFill>
                <a:srgbClr val="FFFFFF"/>
              </a:solidFill>
              <a:latin typeface="Segoe UI Light"/>
              <a:cs typeface="Segoe UI Light"/>
            </a:endParaRPr>
          </a:p>
          <a:p>
            <a:pPr defTabSz="609585">
              <a:lnSpc>
                <a:spcPct val="130000"/>
              </a:lnSpc>
            </a:pPr>
            <a:endParaRPr lang="zh-CN" altLang="en-US" sz="1333" dirty="0">
              <a:solidFill>
                <a:srgbClr val="FFFFFF"/>
              </a:solidFill>
              <a:latin typeface="Segoe UI Light"/>
              <a:cs typeface="Segoe UI Light"/>
            </a:endParaRPr>
          </a:p>
          <a:p>
            <a:pPr defTabSz="609585">
              <a:lnSpc>
                <a:spcPct val="130000"/>
              </a:lnSpc>
            </a:pPr>
            <a:r>
              <a:rPr lang="zh-CN" altLang="en-US" sz="1333" dirty="0">
                <a:solidFill>
                  <a:prstClr val="white"/>
                </a:solidFill>
              </a:rPr>
              <a:t>互联网是一个开放共享的平台</a:t>
            </a:r>
          </a:p>
          <a:p>
            <a:pPr defTabSz="609585">
              <a:lnSpc>
                <a:spcPct val="130000"/>
              </a:lnSpc>
            </a:pPr>
            <a:r>
              <a:rPr lang="en-US" altLang="zh-CN" sz="1333" dirty="0">
                <a:solidFill>
                  <a:prstClr val="white"/>
                </a:solidFill>
              </a:rPr>
              <a:t>FLEETIME DESIGN </a:t>
            </a:r>
            <a:r>
              <a:rPr lang="zh-CN" altLang="en-US" sz="1333" dirty="0">
                <a:solidFill>
                  <a:prstClr val="white"/>
                </a:solidFill>
              </a:rPr>
              <a:t>部分设计灵感与元素来源于网络</a:t>
            </a:r>
          </a:p>
          <a:p>
            <a:pPr defTabSz="609585">
              <a:lnSpc>
                <a:spcPct val="130000"/>
              </a:lnSpc>
            </a:pPr>
            <a:r>
              <a:rPr lang="zh-CN" altLang="en-US" sz="1333" dirty="0">
                <a:solidFill>
                  <a:prstClr val="white"/>
                </a:solidFill>
              </a:rPr>
              <a:t>如有建议请联系</a:t>
            </a:r>
            <a:r>
              <a:rPr lang="en-US" altLang="zh-CN" sz="1333" dirty="0">
                <a:solidFill>
                  <a:prstClr val="white"/>
                </a:solidFill>
              </a:rPr>
              <a:t>FLEETIME DESIGN</a:t>
            </a:r>
            <a:r>
              <a:rPr lang="zh-CN" altLang="en-US" sz="1333" dirty="0">
                <a:solidFill>
                  <a:prstClr val="white"/>
                </a:solidFill>
              </a:rPr>
              <a:t>@microsoft.com</a:t>
            </a:r>
            <a:endParaRPr lang="en-US" altLang="zh-CN" sz="1333" dirty="0">
              <a:solidFill>
                <a:srgbClr val="FFFFFF"/>
              </a:solidFill>
              <a:latin typeface="Segoe UI Light"/>
              <a:cs typeface="Segoe UI Light"/>
            </a:endParaRPr>
          </a:p>
        </p:txBody>
      </p:sp>
      <p:sp>
        <p:nvSpPr>
          <p:cNvPr id="14" name="矩形 13"/>
          <p:cNvSpPr/>
          <p:nvPr/>
        </p:nvSpPr>
        <p:spPr>
          <a:xfrm>
            <a:off x="440603" y="182445"/>
            <a:ext cx="1218603" cy="256545"/>
          </a:xfrm>
          <a:prstGeom prst="rect">
            <a:avLst/>
          </a:prstGeom>
        </p:spPr>
        <p:txBody>
          <a:bodyPr wrap="none">
            <a:spAutoFit/>
          </a:bodyPr>
          <a:lstStyle/>
          <a:p>
            <a:pPr defTabSz="609585"/>
            <a:r>
              <a:rPr kumimoji="1" lang="en-US" altLang="zh-CN" sz="1067" dirty="0">
                <a:solidFill>
                  <a:srgbClr val="FFFFFF"/>
                </a:solidFill>
                <a:latin typeface="Segoe UI Light"/>
                <a:cs typeface="Segoe UI Light"/>
              </a:rPr>
              <a:t>FLEETIME DESIGN</a:t>
            </a:r>
            <a:endParaRPr lang="zh-CN" altLang="en-US" sz="1067" dirty="0">
              <a:solidFill>
                <a:srgbClr val="FFFFFF"/>
              </a:solidFill>
              <a:latin typeface="Segoe UI Light"/>
              <a:cs typeface="Segoe UI Light"/>
            </a:endParaRPr>
          </a:p>
        </p:txBody>
      </p:sp>
    </p:spTree>
    <p:extLst>
      <p:ext uri="{BB962C8B-B14F-4D97-AF65-F5344CB8AC3E}">
        <p14:creationId xmlns:p14="http://schemas.microsoft.com/office/powerpoint/2010/main" val="134991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6030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标题和竖排文字">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934201"/>
          </a:xfrm>
          <a:prstGeom prst="rect">
            <a:avLst/>
          </a:prstGeom>
          <a:ln>
            <a:noFill/>
          </a:ln>
        </p:spPr>
      </p:pic>
    </p:spTree>
    <p:extLst>
      <p:ext uri="{BB962C8B-B14F-4D97-AF65-F5344CB8AC3E}">
        <p14:creationId xmlns:p14="http://schemas.microsoft.com/office/powerpoint/2010/main" val="19402514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自定义版式">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934201"/>
          </a:xfrm>
          <a:prstGeom prst="rect">
            <a:avLst/>
          </a:prstGeom>
          <a:ln>
            <a:noFill/>
          </a:ln>
        </p:spPr>
      </p:pic>
      <p:sp>
        <p:nvSpPr>
          <p:cNvPr id="4" name="矩形 3"/>
          <p:cNvSpPr/>
          <p:nvPr/>
        </p:nvSpPr>
        <p:spPr>
          <a:xfrm>
            <a:off x="4972050" y="-1"/>
            <a:ext cx="7219950" cy="6934201"/>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3676650" y="-1"/>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676650" y="1158607"/>
            <a:ext cx="1295401" cy="1170543"/>
          </a:xfrm>
          <a:prstGeom prst="rect">
            <a:avLst/>
          </a:prstGeom>
          <a:solidFill>
            <a:srgbClr val="02884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3676650" y="2317215"/>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3676650" y="3494873"/>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3676650" y="4672531"/>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3676650" y="5850189"/>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2381248" y="1158607"/>
            <a:ext cx="1295401" cy="1170543"/>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1085846" y="1158607"/>
            <a:ext cx="1295401" cy="1170543"/>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09556" y="1146672"/>
            <a:ext cx="1295401" cy="1170543"/>
          </a:xfrm>
          <a:prstGeom prst="rect">
            <a:avLst/>
          </a:prstGeom>
          <a:solidFill>
            <a:srgbClr val="0288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1085846" y="0"/>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4972053" y="1158607"/>
            <a:ext cx="7219947" cy="1170543"/>
          </a:xfrm>
          <a:prstGeom prst="rect">
            <a:avLst/>
          </a:prstGeom>
          <a:solidFill>
            <a:srgbClr val="01411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934201"/>
          </a:xfrm>
          <a:prstGeom prst="rect">
            <a:avLst/>
          </a:prstGeom>
          <a:ln>
            <a:noFill/>
          </a:ln>
        </p:spPr>
      </p:pic>
      <p:sp>
        <p:nvSpPr>
          <p:cNvPr id="17" name="矩形 16"/>
          <p:cNvSpPr/>
          <p:nvPr userDrawn="1"/>
        </p:nvSpPr>
        <p:spPr>
          <a:xfrm>
            <a:off x="4972050" y="-1"/>
            <a:ext cx="7219950" cy="6934201"/>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userDrawn="1"/>
        </p:nvSpPr>
        <p:spPr>
          <a:xfrm>
            <a:off x="3676650" y="-1"/>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userDrawn="1"/>
        </p:nvSpPr>
        <p:spPr>
          <a:xfrm>
            <a:off x="3676650" y="1158607"/>
            <a:ext cx="1295401" cy="1170543"/>
          </a:xfrm>
          <a:prstGeom prst="rect">
            <a:avLst/>
          </a:prstGeom>
          <a:solidFill>
            <a:srgbClr val="02884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userDrawn="1"/>
        </p:nvSpPr>
        <p:spPr>
          <a:xfrm>
            <a:off x="3676650" y="2317215"/>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userDrawn="1"/>
        </p:nvSpPr>
        <p:spPr>
          <a:xfrm>
            <a:off x="3676650" y="3494873"/>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userDrawn="1"/>
        </p:nvSpPr>
        <p:spPr>
          <a:xfrm>
            <a:off x="3676650" y="4672531"/>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userDrawn="1"/>
        </p:nvSpPr>
        <p:spPr>
          <a:xfrm>
            <a:off x="3676650" y="5850189"/>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userDrawn="1"/>
        </p:nvSpPr>
        <p:spPr>
          <a:xfrm>
            <a:off x="2381248" y="1158607"/>
            <a:ext cx="1295401" cy="1170543"/>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userDrawn="1"/>
        </p:nvSpPr>
        <p:spPr>
          <a:xfrm>
            <a:off x="1085846" y="1158607"/>
            <a:ext cx="1295401" cy="1170543"/>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userDrawn="1"/>
        </p:nvSpPr>
        <p:spPr>
          <a:xfrm>
            <a:off x="-209556" y="1146672"/>
            <a:ext cx="1295401" cy="1170543"/>
          </a:xfrm>
          <a:prstGeom prst="rect">
            <a:avLst/>
          </a:prstGeom>
          <a:solidFill>
            <a:srgbClr val="0288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userDrawn="1"/>
        </p:nvSpPr>
        <p:spPr>
          <a:xfrm>
            <a:off x="1085846" y="0"/>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userDrawn="1"/>
        </p:nvSpPr>
        <p:spPr>
          <a:xfrm>
            <a:off x="4972053" y="1158607"/>
            <a:ext cx="7219947" cy="1170543"/>
          </a:xfrm>
          <a:prstGeom prst="rect">
            <a:avLst/>
          </a:prstGeom>
          <a:solidFill>
            <a:srgbClr val="01411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575645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grpSp>
        <p:nvGrpSpPr>
          <p:cNvPr id="7" name="组合 6"/>
          <p:cNvGrpSpPr/>
          <p:nvPr/>
        </p:nvGrpSpPr>
        <p:grpSpPr>
          <a:xfrm>
            <a:off x="0" y="0"/>
            <a:ext cx="2614611" cy="1590675"/>
            <a:chOff x="0" y="0"/>
            <a:chExt cx="2614611" cy="1590675"/>
          </a:xfrm>
        </p:grpSpPr>
        <p:sp>
          <p:nvSpPr>
            <p:cNvPr id="8" name="矩形 7"/>
            <p:cNvSpPr/>
            <p:nvPr/>
          </p:nvSpPr>
          <p:spPr>
            <a:xfrm>
              <a:off x="0" y="590550"/>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p>
          </p:txBody>
        </p:sp>
        <p:sp>
          <p:nvSpPr>
            <p:cNvPr id="9" name="矩形 8"/>
            <p:cNvSpPr/>
            <p:nvPr/>
          </p:nvSpPr>
          <p:spPr>
            <a:xfrm>
              <a:off x="0" y="0"/>
              <a:ext cx="1409700" cy="590550"/>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000125" y="590550"/>
              <a:ext cx="409575" cy="409575"/>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409700" y="590550"/>
              <a:ext cx="409575" cy="40957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1000125" y="1181100"/>
              <a:ext cx="409575" cy="409575"/>
            </a:xfrm>
            <a:prstGeom prst="rect">
              <a:avLst/>
            </a:prstGeom>
            <a:solidFill>
              <a:srgbClr val="02884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1650205" y="831055"/>
              <a:ext cx="759619" cy="759619"/>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2205036" y="626267"/>
              <a:ext cx="409575" cy="409575"/>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文本占位符 14"/>
          <p:cNvSpPr>
            <a:spLocks noGrp="1"/>
          </p:cNvSpPr>
          <p:nvPr>
            <p:ph type="body" sz="quarter" idx="10" hasCustomPrompt="1"/>
          </p:nvPr>
        </p:nvSpPr>
        <p:spPr>
          <a:xfrm>
            <a:off x="3059904" y="590550"/>
            <a:ext cx="3467100" cy="546100"/>
          </a:xfrm>
          <a:prstGeom prst="rect">
            <a:avLst/>
          </a:prstGeom>
        </p:spPr>
        <p:txBody>
          <a:bodyPr/>
          <a:lstStyle>
            <a:lvl1pPr marL="0" indent="0">
              <a:buNone/>
              <a:defRPr sz="3200" b="1">
                <a:solidFill>
                  <a:srgbClr val="028842"/>
                </a:solidFill>
              </a:defRPr>
            </a:lvl1pPr>
          </a:lstStyle>
          <a:p>
            <a:pPr lvl="0"/>
            <a:r>
              <a:rPr lang="zh-CN" altLang="en-US" dirty="0"/>
              <a:t>点击此处添加标题</a:t>
            </a:r>
          </a:p>
        </p:txBody>
      </p:sp>
    </p:spTree>
    <p:extLst>
      <p:ext uri="{BB962C8B-B14F-4D97-AF65-F5344CB8AC3E}">
        <p14:creationId xmlns:p14="http://schemas.microsoft.com/office/powerpoint/2010/main" val="15629514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节标题">
    <p:spTree>
      <p:nvGrpSpPr>
        <p:cNvPr id="1" name=""/>
        <p:cNvGrpSpPr/>
        <p:nvPr/>
      </p:nvGrpSpPr>
      <p:grpSpPr>
        <a:xfrm>
          <a:off x="0" y="0"/>
          <a:ext cx="0" cy="0"/>
          <a:chOff x="0" y="0"/>
          <a:chExt cx="0" cy="0"/>
        </a:xfrm>
      </p:grpSpPr>
      <p:grpSp>
        <p:nvGrpSpPr>
          <p:cNvPr id="7" name="组合 6"/>
          <p:cNvGrpSpPr/>
          <p:nvPr/>
        </p:nvGrpSpPr>
        <p:grpSpPr>
          <a:xfrm>
            <a:off x="0" y="0"/>
            <a:ext cx="2614611" cy="1590675"/>
            <a:chOff x="0" y="0"/>
            <a:chExt cx="2614611" cy="1590675"/>
          </a:xfrm>
        </p:grpSpPr>
        <p:sp>
          <p:nvSpPr>
            <p:cNvPr id="8" name="矩形 7"/>
            <p:cNvSpPr/>
            <p:nvPr/>
          </p:nvSpPr>
          <p:spPr>
            <a:xfrm>
              <a:off x="0" y="590550"/>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p>
          </p:txBody>
        </p:sp>
        <p:sp>
          <p:nvSpPr>
            <p:cNvPr id="9" name="矩形 8"/>
            <p:cNvSpPr/>
            <p:nvPr/>
          </p:nvSpPr>
          <p:spPr>
            <a:xfrm>
              <a:off x="0" y="0"/>
              <a:ext cx="1409700" cy="590550"/>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000125" y="590550"/>
              <a:ext cx="409575" cy="409575"/>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409700" y="590550"/>
              <a:ext cx="409575" cy="40957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1000125" y="1181100"/>
              <a:ext cx="409575" cy="409575"/>
            </a:xfrm>
            <a:prstGeom prst="rect">
              <a:avLst/>
            </a:prstGeom>
            <a:solidFill>
              <a:srgbClr val="02884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1650205" y="831055"/>
              <a:ext cx="759619" cy="759619"/>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2205036" y="626267"/>
              <a:ext cx="409575" cy="409575"/>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0" y="3453885"/>
            <a:ext cx="12192000" cy="2032000"/>
            <a:chOff x="0" y="3929632"/>
            <a:chExt cx="7283208" cy="1213868"/>
          </a:xfrm>
        </p:grpSpPr>
        <p:sp>
          <p:nvSpPr>
            <p:cNvPr id="16" name="直角三角形 15"/>
            <p:cNvSpPr/>
            <p:nvPr/>
          </p:nvSpPr>
          <p:spPr>
            <a:xfrm>
              <a:off x="0" y="3929632"/>
              <a:ext cx="1213868" cy="1213868"/>
            </a:xfrm>
            <a:prstGeom prst="rtTriangle">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sp>
          <p:nvSpPr>
            <p:cNvPr id="17" name="直角三角形 16"/>
            <p:cNvSpPr/>
            <p:nvPr/>
          </p:nvSpPr>
          <p:spPr>
            <a:xfrm rot="10800000">
              <a:off x="0" y="3929632"/>
              <a:ext cx="1213868" cy="1213868"/>
            </a:xfrm>
            <a:prstGeom prst="rtTriangle">
              <a:avLst/>
            </a:prstGeom>
            <a:solidFill>
              <a:srgbClr val="014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sp>
          <p:nvSpPr>
            <p:cNvPr id="18" name="直角三角形 17"/>
            <p:cNvSpPr/>
            <p:nvPr/>
          </p:nvSpPr>
          <p:spPr>
            <a:xfrm rot="5400000">
              <a:off x="1213868" y="3929632"/>
              <a:ext cx="1213868" cy="1213868"/>
            </a:xfrm>
            <a:prstGeom prst="rtTriangle">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sp>
          <p:nvSpPr>
            <p:cNvPr id="19" name="直角三角形 18"/>
            <p:cNvSpPr/>
            <p:nvPr/>
          </p:nvSpPr>
          <p:spPr>
            <a:xfrm rot="16200000">
              <a:off x="1213868" y="3929632"/>
              <a:ext cx="1213868" cy="1213868"/>
            </a:xfrm>
            <a:prstGeom prst="rtTriangle">
              <a:avLst/>
            </a:prstGeom>
            <a:solidFill>
              <a:srgbClr val="014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sp>
          <p:nvSpPr>
            <p:cNvPr id="20" name="直角三角形 19"/>
            <p:cNvSpPr/>
            <p:nvPr/>
          </p:nvSpPr>
          <p:spPr>
            <a:xfrm>
              <a:off x="2427736" y="3929632"/>
              <a:ext cx="1213868" cy="1213868"/>
            </a:xfrm>
            <a:prstGeom prst="rtTriangle">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sp>
          <p:nvSpPr>
            <p:cNvPr id="21" name="直角三角形 20"/>
            <p:cNvSpPr/>
            <p:nvPr/>
          </p:nvSpPr>
          <p:spPr>
            <a:xfrm rot="10800000">
              <a:off x="2427736" y="3929632"/>
              <a:ext cx="1213868" cy="1213868"/>
            </a:xfrm>
            <a:prstGeom prst="rtTriangle">
              <a:avLst/>
            </a:prstGeom>
            <a:solidFill>
              <a:srgbClr val="014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sp>
          <p:nvSpPr>
            <p:cNvPr id="22" name="直角三角形 21"/>
            <p:cNvSpPr/>
            <p:nvPr/>
          </p:nvSpPr>
          <p:spPr>
            <a:xfrm rot="5400000">
              <a:off x="3641604" y="3929632"/>
              <a:ext cx="1213868" cy="1213868"/>
            </a:xfrm>
            <a:prstGeom prst="rtTriangle">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sp>
          <p:nvSpPr>
            <p:cNvPr id="23" name="直角三角形 22"/>
            <p:cNvSpPr/>
            <p:nvPr/>
          </p:nvSpPr>
          <p:spPr>
            <a:xfrm rot="16200000">
              <a:off x="3641604" y="3929632"/>
              <a:ext cx="1213868" cy="1213868"/>
            </a:xfrm>
            <a:prstGeom prst="rtTriangle">
              <a:avLst/>
            </a:prstGeom>
            <a:solidFill>
              <a:srgbClr val="014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sp>
          <p:nvSpPr>
            <p:cNvPr id="24" name="直角三角形 23"/>
            <p:cNvSpPr/>
            <p:nvPr/>
          </p:nvSpPr>
          <p:spPr>
            <a:xfrm>
              <a:off x="4855472" y="3929632"/>
              <a:ext cx="1213868" cy="1213868"/>
            </a:xfrm>
            <a:prstGeom prst="rtTriangle">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sp>
          <p:nvSpPr>
            <p:cNvPr id="25" name="直角三角形 24"/>
            <p:cNvSpPr/>
            <p:nvPr/>
          </p:nvSpPr>
          <p:spPr>
            <a:xfrm rot="10800000">
              <a:off x="4855472" y="3929632"/>
              <a:ext cx="1213868" cy="1213868"/>
            </a:xfrm>
            <a:prstGeom prst="rtTriangle">
              <a:avLst/>
            </a:prstGeom>
            <a:solidFill>
              <a:srgbClr val="014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sp>
          <p:nvSpPr>
            <p:cNvPr id="26" name="直角三角形 25"/>
            <p:cNvSpPr/>
            <p:nvPr/>
          </p:nvSpPr>
          <p:spPr>
            <a:xfrm rot="5400000">
              <a:off x="6069340" y="3929632"/>
              <a:ext cx="1213868" cy="1213868"/>
            </a:xfrm>
            <a:prstGeom prst="rtTriangle">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sp>
          <p:nvSpPr>
            <p:cNvPr id="27" name="直角三角形 26"/>
            <p:cNvSpPr/>
            <p:nvPr/>
          </p:nvSpPr>
          <p:spPr>
            <a:xfrm rot="16200000">
              <a:off x="6069340" y="3929632"/>
              <a:ext cx="1213868" cy="1213868"/>
            </a:xfrm>
            <a:prstGeom prst="rtTriangle">
              <a:avLst/>
            </a:prstGeom>
            <a:solidFill>
              <a:srgbClr val="014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grpSp>
      <p:sp>
        <p:nvSpPr>
          <p:cNvPr id="28" name="文本占位符 14"/>
          <p:cNvSpPr>
            <a:spLocks noGrp="1"/>
          </p:cNvSpPr>
          <p:nvPr>
            <p:ph type="body" sz="quarter" idx="10" hasCustomPrompt="1"/>
          </p:nvPr>
        </p:nvSpPr>
        <p:spPr>
          <a:xfrm>
            <a:off x="3059904" y="641745"/>
            <a:ext cx="3467100" cy="546100"/>
          </a:xfrm>
          <a:prstGeom prst="rect">
            <a:avLst/>
          </a:prstGeom>
        </p:spPr>
        <p:txBody>
          <a:bodyPr/>
          <a:lstStyle>
            <a:lvl1pPr marL="0" indent="0">
              <a:buNone/>
              <a:defRPr sz="3200" b="1">
                <a:solidFill>
                  <a:srgbClr val="028842"/>
                </a:solidFill>
              </a:defRPr>
            </a:lvl1pPr>
          </a:lstStyle>
          <a:p>
            <a:pPr lvl="0"/>
            <a:r>
              <a:rPr lang="zh-CN" altLang="en-US" dirty="0"/>
              <a:t>点击此处添加标题</a:t>
            </a:r>
          </a:p>
        </p:txBody>
      </p:sp>
    </p:spTree>
    <p:extLst>
      <p:ext uri="{BB962C8B-B14F-4D97-AF65-F5344CB8AC3E}">
        <p14:creationId xmlns:p14="http://schemas.microsoft.com/office/powerpoint/2010/main" val="34018798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grpSp>
        <p:nvGrpSpPr>
          <p:cNvPr id="6" name="组合 5"/>
          <p:cNvGrpSpPr/>
          <p:nvPr/>
        </p:nvGrpSpPr>
        <p:grpSpPr>
          <a:xfrm>
            <a:off x="0" y="0"/>
            <a:ext cx="2614611" cy="1590675"/>
            <a:chOff x="0" y="0"/>
            <a:chExt cx="2614611" cy="1590675"/>
          </a:xfrm>
        </p:grpSpPr>
        <p:sp>
          <p:nvSpPr>
            <p:cNvPr id="7" name="矩形 6"/>
            <p:cNvSpPr/>
            <p:nvPr/>
          </p:nvSpPr>
          <p:spPr>
            <a:xfrm>
              <a:off x="0" y="590550"/>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p>
          </p:txBody>
        </p:sp>
        <p:sp>
          <p:nvSpPr>
            <p:cNvPr id="8" name="矩形 7"/>
            <p:cNvSpPr/>
            <p:nvPr/>
          </p:nvSpPr>
          <p:spPr>
            <a:xfrm>
              <a:off x="0" y="0"/>
              <a:ext cx="1409700" cy="590550"/>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000125" y="590550"/>
              <a:ext cx="409575" cy="409575"/>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409700" y="590550"/>
              <a:ext cx="409575" cy="40957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000125" y="1181100"/>
              <a:ext cx="409575" cy="409575"/>
            </a:xfrm>
            <a:prstGeom prst="rect">
              <a:avLst/>
            </a:prstGeom>
            <a:solidFill>
              <a:srgbClr val="02884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1650205" y="831055"/>
              <a:ext cx="759619" cy="759619"/>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205036" y="626267"/>
              <a:ext cx="409575" cy="409575"/>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矩形 13"/>
          <p:cNvSpPr/>
          <p:nvPr/>
        </p:nvSpPr>
        <p:spPr>
          <a:xfrm>
            <a:off x="1538288" y="2460973"/>
            <a:ext cx="1181100" cy="1181100"/>
          </a:xfrm>
          <a:prstGeom prst="rect">
            <a:avLst/>
          </a:prstGeom>
          <a:solidFill>
            <a:srgbClr val="02884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3143249" y="3414714"/>
            <a:ext cx="1181100" cy="1181100"/>
          </a:xfrm>
          <a:prstGeom prst="rect">
            <a:avLst/>
          </a:prstGeom>
          <a:solidFill>
            <a:srgbClr val="02884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2443162" y="2762250"/>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p>
        </p:txBody>
      </p:sp>
      <p:sp>
        <p:nvSpPr>
          <p:cNvPr id="18" name="文本占位符 14"/>
          <p:cNvSpPr>
            <a:spLocks noGrp="1"/>
          </p:cNvSpPr>
          <p:nvPr>
            <p:ph type="body" sz="quarter" idx="10" hasCustomPrompt="1"/>
          </p:nvPr>
        </p:nvSpPr>
        <p:spPr>
          <a:xfrm>
            <a:off x="4952998" y="3039615"/>
            <a:ext cx="3467100" cy="546100"/>
          </a:xfrm>
          <a:prstGeom prst="rect">
            <a:avLst/>
          </a:prstGeom>
        </p:spPr>
        <p:txBody>
          <a:bodyPr/>
          <a:lstStyle>
            <a:lvl1pPr marL="0" indent="0">
              <a:buNone/>
              <a:defRPr sz="3200" b="1">
                <a:solidFill>
                  <a:srgbClr val="028842"/>
                </a:solidFill>
              </a:defRPr>
            </a:lvl1pPr>
          </a:lstStyle>
          <a:p>
            <a:pPr lvl="0"/>
            <a:r>
              <a:rPr lang="zh-CN" altLang="en-US" dirty="0"/>
              <a:t>点击此处添加标题</a:t>
            </a:r>
          </a:p>
        </p:txBody>
      </p:sp>
      <p:pic>
        <p:nvPicPr>
          <p:cNvPr id="17" name="图片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32504" y="241177"/>
            <a:ext cx="1108992" cy="1108992"/>
          </a:xfrm>
          <a:prstGeom prst="rect">
            <a:avLst/>
          </a:prstGeom>
        </p:spPr>
      </p:pic>
    </p:spTree>
    <p:extLst>
      <p:ext uri="{BB962C8B-B14F-4D97-AF65-F5344CB8AC3E}">
        <p14:creationId xmlns:p14="http://schemas.microsoft.com/office/powerpoint/2010/main" val="6789461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_自定义版式">
    <p:spTree>
      <p:nvGrpSpPr>
        <p:cNvPr id="1" name=""/>
        <p:cNvGrpSpPr/>
        <p:nvPr/>
      </p:nvGrpSpPr>
      <p:grpSpPr>
        <a:xfrm>
          <a:off x="0" y="0"/>
          <a:ext cx="0" cy="0"/>
          <a:chOff x="0" y="0"/>
          <a:chExt cx="0" cy="0"/>
        </a:xfrm>
      </p:grpSpPr>
      <p:sp>
        <p:nvSpPr>
          <p:cNvPr id="3" name="平行四边形 2"/>
          <p:cNvSpPr/>
          <p:nvPr/>
        </p:nvSpPr>
        <p:spPr>
          <a:xfrm>
            <a:off x="-3219450" y="2181225"/>
            <a:ext cx="12172950" cy="3009900"/>
          </a:xfrm>
          <a:prstGeom prst="parallelogram">
            <a:avLst>
              <a:gd name="adj" fmla="val 55380"/>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平行四边形 3"/>
          <p:cNvSpPr/>
          <p:nvPr/>
        </p:nvSpPr>
        <p:spPr>
          <a:xfrm>
            <a:off x="7410450" y="2771775"/>
            <a:ext cx="12172950" cy="3009900"/>
          </a:xfrm>
          <a:prstGeom prst="parallelogram">
            <a:avLst>
              <a:gd name="adj" fmla="val 55380"/>
            </a:avLst>
          </a:prstGeom>
          <a:solidFill>
            <a:srgbClr val="014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0" y="0"/>
            <a:ext cx="2614611" cy="1590675"/>
            <a:chOff x="0" y="0"/>
            <a:chExt cx="2614611" cy="1590675"/>
          </a:xfrm>
        </p:grpSpPr>
        <p:sp>
          <p:nvSpPr>
            <p:cNvPr id="6" name="矩形 5"/>
            <p:cNvSpPr/>
            <p:nvPr/>
          </p:nvSpPr>
          <p:spPr>
            <a:xfrm>
              <a:off x="0" y="590550"/>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p>
          </p:txBody>
        </p:sp>
        <p:sp>
          <p:nvSpPr>
            <p:cNvPr id="7" name="矩形 6"/>
            <p:cNvSpPr/>
            <p:nvPr/>
          </p:nvSpPr>
          <p:spPr>
            <a:xfrm>
              <a:off x="0" y="0"/>
              <a:ext cx="1409700" cy="590550"/>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000125" y="590550"/>
              <a:ext cx="409575" cy="409575"/>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409700" y="590550"/>
              <a:ext cx="409575" cy="40957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000125" y="1181100"/>
              <a:ext cx="409575" cy="409575"/>
            </a:xfrm>
            <a:prstGeom prst="rect">
              <a:avLst/>
            </a:prstGeom>
            <a:solidFill>
              <a:srgbClr val="02884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650205" y="831055"/>
              <a:ext cx="759619" cy="759619"/>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2205036" y="626267"/>
              <a:ext cx="409575" cy="409575"/>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文本占位符 14"/>
          <p:cNvSpPr>
            <a:spLocks noGrp="1"/>
          </p:cNvSpPr>
          <p:nvPr>
            <p:ph type="body" sz="quarter" idx="10" hasCustomPrompt="1"/>
          </p:nvPr>
        </p:nvSpPr>
        <p:spPr>
          <a:xfrm>
            <a:off x="3059904" y="641745"/>
            <a:ext cx="3467100" cy="546100"/>
          </a:xfrm>
          <a:prstGeom prst="rect">
            <a:avLst/>
          </a:prstGeom>
        </p:spPr>
        <p:txBody>
          <a:bodyPr/>
          <a:lstStyle>
            <a:lvl1pPr marL="0" indent="0">
              <a:buNone/>
              <a:defRPr sz="3200" b="1">
                <a:solidFill>
                  <a:srgbClr val="028842"/>
                </a:solidFill>
              </a:defRPr>
            </a:lvl1pPr>
          </a:lstStyle>
          <a:p>
            <a:pPr lvl="0"/>
            <a:r>
              <a:rPr lang="zh-CN" altLang="en-US" dirty="0"/>
              <a:t>点击此处添加标题</a:t>
            </a:r>
          </a:p>
        </p:txBody>
      </p:sp>
    </p:spTree>
    <p:extLst>
      <p:ext uri="{BB962C8B-B14F-4D97-AF65-F5344CB8AC3E}">
        <p14:creationId xmlns:p14="http://schemas.microsoft.com/office/powerpoint/2010/main" val="1924373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934201"/>
          </a:xfrm>
          <a:prstGeom prst="rect">
            <a:avLst/>
          </a:prstGeom>
          <a:ln>
            <a:noFill/>
          </a:ln>
        </p:spPr>
      </p:pic>
      <p:sp>
        <p:nvSpPr>
          <p:cNvPr id="4" name="矩形 3"/>
          <p:cNvSpPr/>
          <p:nvPr userDrawn="1"/>
        </p:nvSpPr>
        <p:spPr>
          <a:xfrm>
            <a:off x="4972050" y="-1"/>
            <a:ext cx="7219950" cy="6934201"/>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userDrawn="1"/>
        </p:nvSpPr>
        <p:spPr>
          <a:xfrm>
            <a:off x="3676650" y="-1"/>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userDrawn="1"/>
        </p:nvSpPr>
        <p:spPr>
          <a:xfrm>
            <a:off x="3676650" y="1158607"/>
            <a:ext cx="1295401" cy="1170543"/>
          </a:xfrm>
          <a:prstGeom prst="rect">
            <a:avLst/>
          </a:prstGeom>
          <a:solidFill>
            <a:srgbClr val="02884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userDrawn="1"/>
        </p:nvSpPr>
        <p:spPr>
          <a:xfrm>
            <a:off x="3676650" y="2317215"/>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3676650" y="3494873"/>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3676650" y="4672531"/>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3676650" y="5850189"/>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2381248" y="1158607"/>
            <a:ext cx="1295401" cy="1170543"/>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1085846" y="1158607"/>
            <a:ext cx="1295401" cy="1170543"/>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nvSpPr>
        <p:spPr>
          <a:xfrm>
            <a:off x="-209556" y="1146672"/>
            <a:ext cx="1295401" cy="1170543"/>
          </a:xfrm>
          <a:prstGeom prst="rect">
            <a:avLst/>
          </a:prstGeom>
          <a:solidFill>
            <a:srgbClr val="0288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userDrawn="1"/>
        </p:nvSpPr>
        <p:spPr>
          <a:xfrm>
            <a:off x="1085846" y="0"/>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userDrawn="1"/>
        </p:nvSpPr>
        <p:spPr>
          <a:xfrm>
            <a:off x="4972053" y="1158607"/>
            <a:ext cx="7219947" cy="1170543"/>
          </a:xfrm>
          <a:prstGeom prst="rect">
            <a:avLst/>
          </a:prstGeom>
          <a:solidFill>
            <a:srgbClr val="01411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775395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_自定义版式">
    <p:spTree>
      <p:nvGrpSpPr>
        <p:cNvPr id="1" name=""/>
        <p:cNvGrpSpPr/>
        <p:nvPr/>
      </p:nvGrpSpPr>
      <p:grpSpPr>
        <a:xfrm>
          <a:off x="0" y="0"/>
          <a:ext cx="0" cy="0"/>
          <a:chOff x="0" y="0"/>
          <a:chExt cx="0" cy="0"/>
        </a:xfrm>
      </p:grpSpPr>
      <p:sp>
        <p:nvSpPr>
          <p:cNvPr id="3" name="矩形 2"/>
          <p:cNvSpPr/>
          <p:nvPr/>
        </p:nvSpPr>
        <p:spPr>
          <a:xfrm>
            <a:off x="0" y="0"/>
            <a:ext cx="5164244" cy="6858000"/>
          </a:xfrm>
          <a:prstGeom prst="rect">
            <a:avLst/>
          </a:prstGeom>
          <a:blipFill>
            <a:blip r:embed="rId2" cstate="screen">
              <a:extLst>
                <a:ext uri="{28A0092B-C50C-407E-A947-70E740481C1C}">
                  <a14:useLocalDpi xmlns:a14="http://schemas.microsoft.com/office/drawing/2010/main"/>
                </a:ext>
              </a:extLst>
            </a:blip>
            <a:srcRect/>
            <a:stretch>
              <a:fillRect/>
            </a:stretch>
          </a:blipFill>
          <a:ln w="19050">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4" name="组合 3"/>
          <p:cNvGrpSpPr/>
          <p:nvPr/>
        </p:nvGrpSpPr>
        <p:grpSpPr>
          <a:xfrm>
            <a:off x="0" y="0"/>
            <a:ext cx="2614611" cy="1590675"/>
            <a:chOff x="0" y="0"/>
            <a:chExt cx="2614611" cy="1590675"/>
          </a:xfrm>
        </p:grpSpPr>
        <p:sp>
          <p:nvSpPr>
            <p:cNvPr id="5" name="矩形 4"/>
            <p:cNvSpPr/>
            <p:nvPr/>
          </p:nvSpPr>
          <p:spPr>
            <a:xfrm>
              <a:off x="0" y="590550"/>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p>
          </p:txBody>
        </p:sp>
        <p:sp>
          <p:nvSpPr>
            <p:cNvPr id="6" name="矩形 5"/>
            <p:cNvSpPr/>
            <p:nvPr/>
          </p:nvSpPr>
          <p:spPr>
            <a:xfrm>
              <a:off x="0" y="0"/>
              <a:ext cx="1409700" cy="590550"/>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000125" y="590550"/>
              <a:ext cx="409575" cy="409575"/>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409700" y="590550"/>
              <a:ext cx="409575" cy="40957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000125" y="1181100"/>
              <a:ext cx="409575" cy="409575"/>
            </a:xfrm>
            <a:prstGeom prst="rect">
              <a:avLst/>
            </a:prstGeom>
            <a:solidFill>
              <a:srgbClr val="02884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650205" y="831055"/>
              <a:ext cx="759619" cy="759619"/>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2205036" y="626267"/>
              <a:ext cx="409575" cy="409575"/>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文本占位符 14"/>
          <p:cNvSpPr>
            <a:spLocks noGrp="1"/>
          </p:cNvSpPr>
          <p:nvPr>
            <p:ph type="body" sz="quarter" idx="10" hasCustomPrompt="1"/>
          </p:nvPr>
        </p:nvSpPr>
        <p:spPr>
          <a:xfrm>
            <a:off x="3059904" y="590550"/>
            <a:ext cx="3467100" cy="546100"/>
          </a:xfrm>
          <a:prstGeom prst="rect">
            <a:avLst/>
          </a:prstGeom>
        </p:spPr>
        <p:txBody>
          <a:bodyPr/>
          <a:lstStyle>
            <a:lvl1pPr marL="0" indent="0">
              <a:buNone/>
              <a:defRPr sz="3200" b="1">
                <a:solidFill>
                  <a:srgbClr val="028842"/>
                </a:solidFill>
              </a:defRPr>
            </a:lvl1pPr>
          </a:lstStyle>
          <a:p>
            <a:pPr lvl="0"/>
            <a:r>
              <a:rPr lang="zh-CN" altLang="en-US" dirty="0"/>
              <a:t>点击此处添加标题</a:t>
            </a:r>
          </a:p>
        </p:txBody>
      </p:sp>
    </p:spTree>
    <p:extLst>
      <p:ext uri="{BB962C8B-B14F-4D97-AF65-F5344CB8AC3E}">
        <p14:creationId xmlns:p14="http://schemas.microsoft.com/office/powerpoint/2010/main" val="12412646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垂直排列标题与&#10;文本">
    <p:bg>
      <p:bgPr>
        <a:solidFill>
          <a:srgbClr val="E73A1C"/>
        </a:solidFill>
        <a:effectLst/>
      </p:bgPr>
    </p:bg>
    <p:spTree>
      <p:nvGrpSpPr>
        <p:cNvPr id="1" name=""/>
        <p:cNvGrpSpPr/>
        <p:nvPr/>
      </p:nvGrpSpPr>
      <p:grpSpPr>
        <a:xfrm>
          <a:off x="0" y="0"/>
          <a:ext cx="0" cy="0"/>
          <a:chOff x="0" y="0"/>
          <a:chExt cx="0" cy="0"/>
        </a:xfrm>
      </p:grpSpPr>
      <p:sp>
        <p:nvSpPr>
          <p:cNvPr id="11" name="矩形 10"/>
          <p:cNvSpPr/>
          <p:nvPr/>
        </p:nvSpPr>
        <p:spPr>
          <a:xfrm>
            <a:off x="440603" y="759873"/>
            <a:ext cx="662361" cy="379656"/>
          </a:xfrm>
          <a:prstGeom prst="rect">
            <a:avLst/>
          </a:prstGeom>
        </p:spPr>
        <p:txBody>
          <a:bodyPr wrap="none">
            <a:spAutoFit/>
          </a:bodyPr>
          <a:lstStyle/>
          <a:p>
            <a:pPr defTabSz="609585"/>
            <a:r>
              <a:rPr lang="zh-CN" altLang="en-US" sz="1867" dirty="0">
                <a:solidFill>
                  <a:srgbClr val="FFFFFF"/>
                </a:solidFill>
                <a:latin typeface="Segoe UI Light"/>
                <a:cs typeface="Segoe UI Light"/>
              </a:rPr>
              <a:t>标注</a:t>
            </a:r>
          </a:p>
        </p:txBody>
      </p:sp>
      <p:sp>
        <p:nvSpPr>
          <p:cNvPr id="12" name="矩形 11"/>
          <p:cNvSpPr/>
          <p:nvPr/>
        </p:nvSpPr>
        <p:spPr>
          <a:xfrm>
            <a:off x="2857674" y="841948"/>
            <a:ext cx="1402001" cy="3292440"/>
          </a:xfrm>
          <a:prstGeom prst="rect">
            <a:avLst/>
          </a:prstGeom>
        </p:spPr>
        <p:txBody>
          <a:bodyPr wrap="square">
            <a:spAutoFit/>
          </a:bodyPr>
          <a:lstStyle/>
          <a:p>
            <a:pPr defTabSz="609585">
              <a:lnSpc>
                <a:spcPct val="130000"/>
              </a:lnSpc>
            </a:pPr>
            <a:r>
              <a:rPr lang="zh-CN" altLang="en-US" sz="1333" dirty="0">
                <a:solidFill>
                  <a:srgbClr val="FFFFFF"/>
                </a:solidFill>
                <a:latin typeface="Segoe UI Light"/>
                <a:cs typeface="Segoe UI Light"/>
              </a:rPr>
              <a:t>字体使用 </a:t>
            </a: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r>
              <a:rPr lang="zh-CN" altLang="en-US" sz="1333" dirty="0">
                <a:solidFill>
                  <a:srgbClr val="FFFFFF"/>
                </a:solidFill>
                <a:latin typeface="Segoe UI Light"/>
                <a:cs typeface="Segoe UI Light"/>
              </a:rPr>
              <a:t>行距</a:t>
            </a: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r>
              <a:rPr lang="zh-CN" altLang="en-US" sz="1333" dirty="0">
                <a:solidFill>
                  <a:srgbClr val="FFFFFF"/>
                </a:solidFill>
                <a:latin typeface="Segoe UI Light"/>
                <a:cs typeface="Segoe UI Light"/>
              </a:rPr>
              <a:t>背景图片出处</a:t>
            </a:r>
          </a:p>
          <a:p>
            <a:pPr defTabSz="609585">
              <a:lnSpc>
                <a:spcPct val="130000"/>
              </a:lnSpc>
            </a:pPr>
            <a:endParaRPr lang="zh-CN" altLang="en-US" sz="1333" dirty="0">
              <a:solidFill>
                <a:srgbClr val="FFFFFF"/>
              </a:solidFill>
              <a:latin typeface="Segoe UI Light"/>
              <a:cs typeface="Segoe UI Light"/>
            </a:endParaRPr>
          </a:p>
          <a:p>
            <a:pPr defTabSz="609585">
              <a:lnSpc>
                <a:spcPct val="130000"/>
              </a:lnSpc>
            </a:pPr>
            <a:endParaRPr lang="zh-CN" altLang="en-US" sz="1333" dirty="0">
              <a:solidFill>
                <a:srgbClr val="FFFFFF"/>
              </a:solidFill>
              <a:latin typeface="Segoe UI Light"/>
              <a:cs typeface="Segoe UI Light"/>
            </a:endParaRPr>
          </a:p>
          <a:p>
            <a:pPr defTabSz="609585">
              <a:lnSpc>
                <a:spcPct val="130000"/>
              </a:lnSpc>
            </a:pPr>
            <a:r>
              <a:rPr lang="zh-CN" altLang="en-US" sz="1333" dirty="0">
                <a:solidFill>
                  <a:srgbClr val="FFFFFF"/>
                </a:solidFill>
                <a:latin typeface="Segoe UI Light"/>
                <a:cs typeface="Segoe UI Light"/>
              </a:rPr>
              <a:t>声明</a:t>
            </a:r>
            <a:endParaRPr lang="en-US" altLang="zh-CN" sz="1333" dirty="0">
              <a:solidFill>
                <a:srgbClr val="FFFFFF"/>
              </a:solidFill>
              <a:latin typeface="Segoe UI Light"/>
              <a:cs typeface="Segoe UI Light"/>
            </a:endParaRPr>
          </a:p>
        </p:txBody>
      </p:sp>
      <p:sp>
        <p:nvSpPr>
          <p:cNvPr id="13" name="矩形 12"/>
          <p:cNvSpPr/>
          <p:nvPr/>
        </p:nvSpPr>
        <p:spPr>
          <a:xfrm>
            <a:off x="4395052" y="841948"/>
            <a:ext cx="3727457" cy="4359142"/>
          </a:xfrm>
          <a:prstGeom prst="rect">
            <a:avLst/>
          </a:prstGeom>
        </p:spPr>
        <p:txBody>
          <a:bodyPr wrap="square">
            <a:spAutoFit/>
          </a:bodyPr>
          <a:lstStyle/>
          <a:p>
            <a:pPr defTabSz="609585">
              <a:lnSpc>
                <a:spcPct val="130000"/>
              </a:lnSpc>
            </a:pPr>
            <a:r>
              <a:rPr lang="zh-CN" altLang="en-US" sz="1333" dirty="0">
                <a:solidFill>
                  <a:srgbClr val="FFFFFF"/>
                </a:solidFill>
                <a:latin typeface="Segoe UI Light"/>
                <a:cs typeface="Segoe UI Light"/>
              </a:rPr>
              <a:t>英文 </a:t>
            </a:r>
            <a:r>
              <a:rPr lang="en-US" altLang="zh-CN" sz="1333" dirty="0">
                <a:solidFill>
                  <a:srgbClr val="FFFFFF"/>
                </a:solidFill>
                <a:latin typeface="Segoe UI Light"/>
                <a:cs typeface="Segoe UI Light"/>
              </a:rPr>
              <a:t>Calibri</a:t>
            </a: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r>
              <a:rPr lang="zh-CN" altLang="en-US" sz="1333" dirty="0">
                <a:solidFill>
                  <a:srgbClr val="FFFFFF"/>
                </a:solidFill>
                <a:latin typeface="Segoe UI Light"/>
                <a:cs typeface="Segoe UI Light"/>
              </a:rPr>
              <a:t>中文 微软雅黑</a:t>
            </a: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r>
              <a:rPr lang="zh-CN" altLang="en-US" sz="1333" dirty="0">
                <a:solidFill>
                  <a:srgbClr val="FFFFFF"/>
                </a:solidFill>
                <a:latin typeface="Segoe UI Light"/>
                <a:cs typeface="Segoe UI Light"/>
              </a:rPr>
              <a:t>正文 </a:t>
            </a:r>
            <a:r>
              <a:rPr lang="en-US" altLang="zh-CN" sz="1333" dirty="0">
                <a:solidFill>
                  <a:srgbClr val="FFFFFF"/>
                </a:solidFill>
                <a:latin typeface="Segoe UI Light"/>
                <a:cs typeface="Segoe UI Light"/>
              </a:rPr>
              <a:t>1.3</a:t>
            </a: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r>
              <a:rPr lang="en-US" altLang="zh-CN" sz="1333" dirty="0" err="1">
                <a:solidFill>
                  <a:srgbClr val="FFFFFF"/>
                </a:solidFill>
                <a:latin typeface="Segoe UI Light"/>
                <a:cs typeface="Segoe UI Light"/>
              </a:rPr>
              <a:t>cn.bing.com</a:t>
            </a:r>
            <a:endParaRPr lang="zh-CN" altLang="en-US" sz="1333" dirty="0">
              <a:solidFill>
                <a:srgbClr val="FFFFFF"/>
              </a:solidFill>
              <a:latin typeface="Segoe UI Light"/>
              <a:cs typeface="Segoe UI Light"/>
            </a:endParaRPr>
          </a:p>
          <a:p>
            <a:pPr defTabSz="609585">
              <a:lnSpc>
                <a:spcPct val="130000"/>
              </a:lnSpc>
            </a:pPr>
            <a:endParaRPr lang="zh-CN" altLang="en-US" sz="1333" dirty="0">
              <a:solidFill>
                <a:srgbClr val="FFFFFF"/>
              </a:solidFill>
              <a:latin typeface="Segoe UI Light"/>
              <a:cs typeface="Segoe UI Light"/>
            </a:endParaRPr>
          </a:p>
          <a:p>
            <a:pPr defTabSz="609585">
              <a:lnSpc>
                <a:spcPct val="130000"/>
              </a:lnSpc>
            </a:pPr>
            <a:endParaRPr lang="zh-CN" altLang="en-US" sz="1333" dirty="0">
              <a:solidFill>
                <a:srgbClr val="FFFFFF"/>
              </a:solidFill>
              <a:latin typeface="Segoe UI Light"/>
              <a:cs typeface="Segoe UI Light"/>
            </a:endParaRPr>
          </a:p>
          <a:p>
            <a:pPr defTabSz="609585">
              <a:lnSpc>
                <a:spcPct val="130000"/>
              </a:lnSpc>
            </a:pPr>
            <a:r>
              <a:rPr lang="zh-CN" altLang="en-US" sz="1333" dirty="0">
                <a:solidFill>
                  <a:prstClr val="white"/>
                </a:solidFill>
              </a:rPr>
              <a:t>互联网是一个开放共享的平台</a:t>
            </a:r>
          </a:p>
          <a:p>
            <a:pPr defTabSz="609585">
              <a:lnSpc>
                <a:spcPct val="130000"/>
              </a:lnSpc>
            </a:pPr>
            <a:r>
              <a:rPr lang="en-US" altLang="zh-CN" sz="1333" dirty="0">
                <a:solidFill>
                  <a:prstClr val="white"/>
                </a:solidFill>
              </a:rPr>
              <a:t>FLEETIME DESIGN </a:t>
            </a:r>
            <a:r>
              <a:rPr lang="zh-CN" altLang="en-US" sz="1333" dirty="0">
                <a:solidFill>
                  <a:prstClr val="white"/>
                </a:solidFill>
              </a:rPr>
              <a:t>部分设计灵感与元素来源于网络</a:t>
            </a:r>
          </a:p>
          <a:p>
            <a:pPr defTabSz="609585">
              <a:lnSpc>
                <a:spcPct val="130000"/>
              </a:lnSpc>
            </a:pPr>
            <a:r>
              <a:rPr lang="zh-CN" altLang="en-US" sz="1333" dirty="0">
                <a:solidFill>
                  <a:prstClr val="white"/>
                </a:solidFill>
              </a:rPr>
              <a:t>如有建议请联系</a:t>
            </a:r>
            <a:r>
              <a:rPr lang="en-US" altLang="zh-CN" sz="1333" dirty="0">
                <a:solidFill>
                  <a:prstClr val="white"/>
                </a:solidFill>
              </a:rPr>
              <a:t>FLEETIME DESIGN</a:t>
            </a:r>
            <a:r>
              <a:rPr lang="zh-CN" altLang="en-US" sz="1333" dirty="0">
                <a:solidFill>
                  <a:prstClr val="white"/>
                </a:solidFill>
              </a:rPr>
              <a:t>@microsoft.com</a:t>
            </a:r>
            <a:endParaRPr lang="en-US" altLang="zh-CN" sz="1333" dirty="0">
              <a:solidFill>
                <a:srgbClr val="FFFFFF"/>
              </a:solidFill>
              <a:latin typeface="Segoe UI Light"/>
              <a:cs typeface="Segoe UI Light"/>
            </a:endParaRPr>
          </a:p>
        </p:txBody>
      </p:sp>
      <p:sp>
        <p:nvSpPr>
          <p:cNvPr id="14" name="矩形 13"/>
          <p:cNvSpPr/>
          <p:nvPr/>
        </p:nvSpPr>
        <p:spPr>
          <a:xfrm>
            <a:off x="440603" y="182445"/>
            <a:ext cx="1218603" cy="256545"/>
          </a:xfrm>
          <a:prstGeom prst="rect">
            <a:avLst/>
          </a:prstGeom>
        </p:spPr>
        <p:txBody>
          <a:bodyPr wrap="none">
            <a:spAutoFit/>
          </a:bodyPr>
          <a:lstStyle/>
          <a:p>
            <a:pPr defTabSz="609585"/>
            <a:r>
              <a:rPr kumimoji="1" lang="en-US" altLang="zh-CN" sz="1067" dirty="0">
                <a:solidFill>
                  <a:srgbClr val="FFFFFF"/>
                </a:solidFill>
                <a:latin typeface="Segoe UI Light"/>
                <a:cs typeface="Segoe UI Light"/>
              </a:rPr>
              <a:t>FLEETIME DESIGN</a:t>
            </a:r>
            <a:endParaRPr lang="zh-CN" altLang="en-US" sz="1067" dirty="0">
              <a:solidFill>
                <a:srgbClr val="FFFFFF"/>
              </a:solidFill>
              <a:latin typeface="Segoe UI Light"/>
              <a:cs typeface="Segoe UI Light"/>
            </a:endParaRPr>
          </a:p>
        </p:txBody>
      </p:sp>
    </p:spTree>
    <p:extLst>
      <p:ext uri="{BB962C8B-B14F-4D97-AF65-F5344CB8AC3E}">
        <p14:creationId xmlns:p14="http://schemas.microsoft.com/office/powerpoint/2010/main" val="39361582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83792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标题和竖排文字">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934201"/>
          </a:xfrm>
          <a:prstGeom prst="rect">
            <a:avLst/>
          </a:prstGeom>
          <a:ln>
            <a:noFill/>
          </a:ln>
        </p:spPr>
      </p:pic>
    </p:spTree>
    <p:extLst>
      <p:ext uri="{BB962C8B-B14F-4D97-AF65-F5344CB8AC3E}">
        <p14:creationId xmlns:p14="http://schemas.microsoft.com/office/powerpoint/2010/main" val="33847448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自定义版式">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934201"/>
          </a:xfrm>
          <a:prstGeom prst="rect">
            <a:avLst/>
          </a:prstGeom>
          <a:ln>
            <a:noFill/>
          </a:ln>
        </p:spPr>
      </p:pic>
      <p:sp>
        <p:nvSpPr>
          <p:cNvPr id="4" name="矩形 3"/>
          <p:cNvSpPr/>
          <p:nvPr/>
        </p:nvSpPr>
        <p:spPr>
          <a:xfrm>
            <a:off x="4972050" y="-1"/>
            <a:ext cx="7219950" cy="6934201"/>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3676650" y="-1"/>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676650" y="1158607"/>
            <a:ext cx="1295401" cy="1170543"/>
          </a:xfrm>
          <a:prstGeom prst="rect">
            <a:avLst/>
          </a:prstGeom>
          <a:solidFill>
            <a:srgbClr val="02884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3676650" y="2317215"/>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3676650" y="3494873"/>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3676650" y="4672531"/>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3676650" y="5850189"/>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2381248" y="1158607"/>
            <a:ext cx="1295401" cy="1170543"/>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1085846" y="1158607"/>
            <a:ext cx="1295401" cy="1170543"/>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09556" y="1146672"/>
            <a:ext cx="1295401" cy="1170543"/>
          </a:xfrm>
          <a:prstGeom prst="rect">
            <a:avLst/>
          </a:prstGeom>
          <a:solidFill>
            <a:srgbClr val="0288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1085846" y="0"/>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4972053" y="1158607"/>
            <a:ext cx="7219947" cy="1170543"/>
          </a:xfrm>
          <a:prstGeom prst="rect">
            <a:avLst/>
          </a:prstGeom>
          <a:solidFill>
            <a:srgbClr val="01411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934201"/>
          </a:xfrm>
          <a:prstGeom prst="rect">
            <a:avLst/>
          </a:prstGeom>
          <a:ln>
            <a:noFill/>
          </a:ln>
        </p:spPr>
      </p:pic>
      <p:sp>
        <p:nvSpPr>
          <p:cNvPr id="17" name="矩形 16"/>
          <p:cNvSpPr/>
          <p:nvPr userDrawn="1"/>
        </p:nvSpPr>
        <p:spPr>
          <a:xfrm>
            <a:off x="4972050" y="-1"/>
            <a:ext cx="7219950" cy="6934201"/>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userDrawn="1"/>
        </p:nvSpPr>
        <p:spPr>
          <a:xfrm>
            <a:off x="3676650" y="-1"/>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userDrawn="1"/>
        </p:nvSpPr>
        <p:spPr>
          <a:xfrm>
            <a:off x="3676650" y="1158607"/>
            <a:ext cx="1295401" cy="1170543"/>
          </a:xfrm>
          <a:prstGeom prst="rect">
            <a:avLst/>
          </a:prstGeom>
          <a:solidFill>
            <a:srgbClr val="02884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userDrawn="1"/>
        </p:nvSpPr>
        <p:spPr>
          <a:xfrm>
            <a:off x="3676650" y="2317215"/>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userDrawn="1"/>
        </p:nvSpPr>
        <p:spPr>
          <a:xfrm>
            <a:off x="3676650" y="3494873"/>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userDrawn="1"/>
        </p:nvSpPr>
        <p:spPr>
          <a:xfrm>
            <a:off x="3676650" y="4672531"/>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userDrawn="1"/>
        </p:nvSpPr>
        <p:spPr>
          <a:xfrm>
            <a:off x="3676650" y="5850189"/>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userDrawn="1"/>
        </p:nvSpPr>
        <p:spPr>
          <a:xfrm>
            <a:off x="2381248" y="1158607"/>
            <a:ext cx="1295401" cy="1170543"/>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userDrawn="1"/>
        </p:nvSpPr>
        <p:spPr>
          <a:xfrm>
            <a:off x="1085846" y="1158607"/>
            <a:ext cx="1295401" cy="1170543"/>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userDrawn="1"/>
        </p:nvSpPr>
        <p:spPr>
          <a:xfrm>
            <a:off x="-209556" y="1146672"/>
            <a:ext cx="1295401" cy="1170543"/>
          </a:xfrm>
          <a:prstGeom prst="rect">
            <a:avLst/>
          </a:prstGeom>
          <a:solidFill>
            <a:srgbClr val="0288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userDrawn="1"/>
        </p:nvSpPr>
        <p:spPr>
          <a:xfrm>
            <a:off x="1085846" y="0"/>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userDrawn="1"/>
        </p:nvSpPr>
        <p:spPr>
          <a:xfrm>
            <a:off x="4972053" y="1158607"/>
            <a:ext cx="7219947" cy="1170543"/>
          </a:xfrm>
          <a:prstGeom prst="rect">
            <a:avLst/>
          </a:prstGeom>
          <a:solidFill>
            <a:srgbClr val="01411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45811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grpSp>
        <p:nvGrpSpPr>
          <p:cNvPr id="7" name="组合 6"/>
          <p:cNvGrpSpPr/>
          <p:nvPr/>
        </p:nvGrpSpPr>
        <p:grpSpPr>
          <a:xfrm>
            <a:off x="0" y="0"/>
            <a:ext cx="2614611" cy="1590675"/>
            <a:chOff x="0" y="0"/>
            <a:chExt cx="2614611" cy="1590675"/>
          </a:xfrm>
        </p:grpSpPr>
        <p:sp>
          <p:nvSpPr>
            <p:cNvPr id="8" name="矩形 7"/>
            <p:cNvSpPr/>
            <p:nvPr/>
          </p:nvSpPr>
          <p:spPr>
            <a:xfrm>
              <a:off x="0" y="590550"/>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p>
          </p:txBody>
        </p:sp>
        <p:sp>
          <p:nvSpPr>
            <p:cNvPr id="9" name="矩形 8"/>
            <p:cNvSpPr/>
            <p:nvPr/>
          </p:nvSpPr>
          <p:spPr>
            <a:xfrm>
              <a:off x="0" y="0"/>
              <a:ext cx="1409700" cy="590550"/>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000125" y="590550"/>
              <a:ext cx="409575" cy="409575"/>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409700" y="590550"/>
              <a:ext cx="409575" cy="40957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1000125" y="1181100"/>
              <a:ext cx="409575" cy="409575"/>
            </a:xfrm>
            <a:prstGeom prst="rect">
              <a:avLst/>
            </a:prstGeom>
            <a:solidFill>
              <a:srgbClr val="02884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1650205" y="831055"/>
              <a:ext cx="759619" cy="759619"/>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2205036" y="626267"/>
              <a:ext cx="409575" cy="409575"/>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文本占位符 14"/>
          <p:cNvSpPr>
            <a:spLocks noGrp="1"/>
          </p:cNvSpPr>
          <p:nvPr>
            <p:ph type="body" sz="quarter" idx="10" hasCustomPrompt="1"/>
          </p:nvPr>
        </p:nvSpPr>
        <p:spPr>
          <a:xfrm>
            <a:off x="3059904" y="590550"/>
            <a:ext cx="3467100" cy="546100"/>
          </a:xfrm>
          <a:prstGeom prst="rect">
            <a:avLst/>
          </a:prstGeom>
        </p:spPr>
        <p:txBody>
          <a:bodyPr/>
          <a:lstStyle>
            <a:lvl1pPr marL="0" indent="0">
              <a:buNone/>
              <a:defRPr sz="3200" b="1">
                <a:solidFill>
                  <a:srgbClr val="028842"/>
                </a:solidFill>
              </a:defRPr>
            </a:lvl1pPr>
          </a:lstStyle>
          <a:p>
            <a:pPr lvl="0"/>
            <a:r>
              <a:rPr lang="zh-CN" altLang="en-US" dirty="0"/>
              <a:t>点击此处添加标题</a:t>
            </a:r>
          </a:p>
        </p:txBody>
      </p:sp>
    </p:spTree>
    <p:extLst>
      <p:ext uri="{BB962C8B-B14F-4D97-AF65-F5344CB8AC3E}">
        <p14:creationId xmlns:p14="http://schemas.microsoft.com/office/powerpoint/2010/main" val="9350963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节标题">
    <p:spTree>
      <p:nvGrpSpPr>
        <p:cNvPr id="1" name=""/>
        <p:cNvGrpSpPr/>
        <p:nvPr/>
      </p:nvGrpSpPr>
      <p:grpSpPr>
        <a:xfrm>
          <a:off x="0" y="0"/>
          <a:ext cx="0" cy="0"/>
          <a:chOff x="0" y="0"/>
          <a:chExt cx="0" cy="0"/>
        </a:xfrm>
      </p:grpSpPr>
      <p:grpSp>
        <p:nvGrpSpPr>
          <p:cNvPr id="7" name="组合 6"/>
          <p:cNvGrpSpPr/>
          <p:nvPr/>
        </p:nvGrpSpPr>
        <p:grpSpPr>
          <a:xfrm>
            <a:off x="0" y="0"/>
            <a:ext cx="2614611" cy="1590675"/>
            <a:chOff x="0" y="0"/>
            <a:chExt cx="2614611" cy="1590675"/>
          </a:xfrm>
        </p:grpSpPr>
        <p:sp>
          <p:nvSpPr>
            <p:cNvPr id="8" name="矩形 7"/>
            <p:cNvSpPr/>
            <p:nvPr/>
          </p:nvSpPr>
          <p:spPr>
            <a:xfrm>
              <a:off x="0" y="590550"/>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p>
          </p:txBody>
        </p:sp>
        <p:sp>
          <p:nvSpPr>
            <p:cNvPr id="9" name="矩形 8"/>
            <p:cNvSpPr/>
            <p:nvPr/>
          </p:nvSpPr>
          <p:spPr>
            <a:xfrm>
              <a:off x="0" y="0"/>
              <a:ext cx="1409700" cy="590550"/>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000125" y="590550"/>
              <a:ext cx="409575" cy="409575"/>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409700" y="590550"/>
              <a:ext cx="409575" cy="40957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1000125" y="1181100"/>
              <a:ext cx="409575" cy="409575"/>
            </a:xfrm>
            <a:prstGeom prst="rect">
              <a:avLst/>
            </a:prstGeom>
            <a:solidFill>
              <a:srgbClr val="02884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1650205" y="831055"/>
              <a:ext cx="759619" cy="759619"/>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2205036" y="626267"/>
              <a:ext cx="409575" cy="409575"/>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0" y="3453885"/>
            <a:ext cx="12192000" cy="2032000"/>
            <a:chOff x="0" y="3929632"/>
            <a:chExt cx="7283208" cy="1213868"/>
          </a:xfrm>
        </p:grpSpPr>
        <p:sp>
          <p:nvSpPr>
            <p:cNvPr id="16" name="直角三角形 15"/>
            <p:cNvSpPr/>
            <p:nvPr/>
          </p:nvSpPr>
          <p:spPr>
            <a:xfrm>
              <a:off x="0" y="3929632"/>
              <a:ext cx="1213868" cy="1213868"/>
            </a:xfrm>
            <a:prstGeom prst="rtTriangle">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sp>
          <p:nvSpPr>
            <p:cNvPr id="17" name="直角三角形 16"/>
            <p:cNvSpPr/>
            <p:nvPr/>
          </p:nvSpPr>
          <p:spPr>
            <a:xfrm rot="10800000">
              <a:off x="0" y="3929632"/>
              <a:ext cx="1213868" cy="1213868"/>
            </a:xfrm>
            <a:prstGeom prst="rtTriangle">
              <a:avLst/>
            </a:prstGeom>
            <a:solidFill>
              <a:srgbClr val="014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sp>
          <p:nvSpPr>
            <p:cNvPr id="18" name="直角三角形 17"/>
            <p:cNvSpPr/>
            <p:nvPr/>
          </p:nvSpPr>
          <p:spPr>
            <a:xfrm rot="5400000">
              <a:off x="1213868" y="3929632"/>
              <a:ext cx="1213868" cy="1213868"/>
            </a:xfrm>
            <a:prstGeom prst="rtTriangle">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sp>
          <p:nvSpPr>
            <p:cNvPr id="19" name="直角三角形 18"/>
            <p:cNvSpPr/>
            <p:nvPr/>
          </p:nvSpPr>
          <p:spPr>
            <a:xfrm rot="16200000">
              <a:off x="1213868" y="3929632"/>
              <a:ext cx="1213868" cy="1213868"/>
            </a:xfrm>
            <a:prstGeom prst="rtTriangle">
              <a:avLst/>
            </a:prstGeom>
            <a:solidFill>
              <a:srgbClr val="014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sp>
          <p:nvSpPr>
            <p:cNvPr id="20" name="直角三角形 19"/>
            <p:cNvSpPr/>
            <p:nvPr/>
          </p:nvSpPr>
          <p:spPr>
            <a:xfrm>
              <a:off x="2427736" y="3929632"/>
              <a:ext cx="1213868" cy="1213868"/>
            </a:xfrm>
            <a:prstGeom prst="rtTriangle">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sp>
          <p:nvSpPr>
            <p:cNvPr id="21" name="直角三角形 20"/>
            <p:cNvSpPr/>
            <p:nvPr/>
          </p:nvSpPr>
          <p:spPr>
            <a:xfrm rot="10800000">
              <a:off x="2427736" y="3929632"/>
              <a:ext cx="1213868" cy="1213868"/>
            </a:xfrm>
            <a:prstGeom prst="rtTriangle">
              <a:avLst/>
            </a:prstGeom>
            <a:solidFill>
              <a:srgbClr val="014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sp>
          <p:nvSpPr>
            <p:cNvPr id="22" name="直角三角形 21"/>
            <p:cNvSpPr/>
            <p:nvPr/>
          </p:nvSpPr>
          <p:spPr>
            <a:xfrm rot="5400000">
              <a:off x="3641604" y="3929632"/>
              <a:ext cx="1213868" cy="1213868"/>
            </a:xfrm>
            <a:prstGeom prst="rtTriangle">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sp>
          <p:nvSpPr>
            <p:cNvPr id="23" name="直角三角形 22"/>
            <p:cNvSpPr/>
            <p:nvPr/>
          </p:nvSpPr>
          <p:spPr>
            <a:xfrm rot="16200000">
              <a:off x="3641604" y="3929632"/>
              <a:ext cx="1213868" cy="1213868"/>
            </a:xfrm>
            <a:prstGeom prst="rtTriangle">
              <a:avLst/>
            </a:prstGeom>
            <a:solidFill>
              <a:srgbClr val="014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sp>
          <p:nvSpPr>
            <p:cNvPr id="24" name="直角三角形 23"/>
            <p:cNvSpPr/>
            <p:nvPr/>
          </p:nvSpPr>
          <p:spPr>
            <a:xfrm>
              <a:off x="4855472" y="3929632"/>
              <a:ext cx="1213868" cy="1213868"/>
            </a:xfrm>
            <a:prstGeom prst="rtTriangle">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sp>
          <p:nvSpPr>
            <p:cNvPr id="25" name="直角三角形 24"/>
            <p:cNvSpPr/>
            <p:nvPr/>
          </p:nvSpPr>
          <p:spPr>
            <a:xfrm rot="10800000">
              <a:off x="4855472" y="3929632"/>
              <a:ext cx="1213868" cy="1213868"/>
            </a:xfrm>
            <a:prstGeom prst="rtTriangle">
              <a:avLst/>
            </a:prstGeom>
            <a:solidFill>
              <a:srgbClr val="014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sp>
          <p:nvSpPr>
            <p:cNvPr id="26" name="直角三角形 25"/>
            <p:cNvSpPr/>
            <p:nvPr/>
          </p:nvSpPr>
          <p:spPr>
            <a:xfrm rot="5400000">
              <a:off x="6069340" y="3929632"/>
              <a:ext cx="1213868" cy="1213868"/>
            </a:xfrm>
            <a:prstGeom prst="rtTriangle">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sp>
          <p:nvSpPr>
            <p:cNvPr id="27" name="直角三角形 26"/>
            <p:cNvSpPr/>
            <p:nvPr/>
          </p:nvSpPr>
          <p:spPr>
            <a:xfrm rot="16200000">
              <a:off x="6069340" y="3929632"/>
              <a:ext cx="1213868" cy="1213868"/>
            </a:xfrm>
            <a:prstGeom prst="rtTriangle">
              <a:avLst/>
            </a:prstGeom>
            <a:solidFill>
              <a:srgbClr val="014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grpSp>
      <p:sp>
        <p:nvSpPr>
          <p:cNvPr id="28" name="文本占位符 14"/>
          <p:cNvSpPr>
            <a:spLocks noGrp="1"/>
          </p:cNvSpPr>
          <p:nvPr>
            <p:ph type="body" sz="quarter" idx="10" hasCustomPrompt="1"/>
          </p:nvPr>
        </p:nvSpPr>
        <p:spPr>
          <a:xfrm>
            <a:off x="3059904" y="641745"/>
            <a:ext cx="3467100" cy="546100"/>
          </a:xfrm>
          <a:prstGeom prst="rect">
            <a:avLst/>
          </a:prstGeom>
        </p:spPr>
        <p:txBody>
          <a:bodyPr/>
          <a:lstStyle>
            <a:lvl1pPr marL="0" indent="0">
              <a:buNone/>
              <a:defRPr sz="3200" b="1">
                <a:solidFill>
                  <a:srgbClr val="028842"/>
                </a:solidFill>
              </a:defRPr>
            </a:lvl1pPr>
          </a:lstStyle>
          <a:p>
            <a:pPr lvl="0"/>
            <a:r>
              <a:rPr lang="zh-CN" altLang="en-US" dirty="0"/>
              <a:t>点击此处添加标题</a:t>
            </a:r>
          </a:p>
        </p:txBody>
      </p:sp>
    </p:spTree>
    <p:extLst>
      <p:ext uri="{BB962C8B-B14F-4D97-AF65-F5344CB8AC3E}">
        <p14:creationId xmlns:p14="http://schemas.microsoft.com/office/powerpoint/2010/main" val="9255951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grpSp>
        <p:nvGrpSpPr>
          <p:cNvPr id="6" name="组合 5"/>
          <p:cNvGrpSpPr/>
          <p:nvPr/>
        </p:nvGrpSpPr>
        <p:grpSpPr>
          <a:xfrm>
            <a:off x="0" y="0"/>
            <a:ext cx="2614611" cy="1590675"/>
            <a:chOff x="0" y="0"/>
            <a:chExt cx="2614611" cy="1590675"/>
          </a:xfrm>
        </p:grpSpPr>
        <p:sp>
          <p:nvSpPr>
            <p:cNvPr id="7" name="矩形 6"/>
            <p:cNvSpPr/>
            <p:nvPr/>
          </p:nvSpPr>
          <p:spPr>
            <a:xfrm>
              <a:off x="0" y="590550"/>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p>
          </p:txBody>
        </p:sp>
        <p:sp>
          <p:nvSpPr>
            <p:cNvPr id="8" name="矩形 7"/>
            <p:cNvSpPr/>
            <p:nvPr/>
          </p:nvSpPr>
          <p:spPr>
            <a:xfrm>
              <a:off x="0" y="0"/>
              <a:ext cx="1409700" cy="590550"/>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000125" y="590550"/>
              <a:ext cx="409575" cy="409575"/>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409700" y="590550"/>
              <a:ext cx="409575" cy="40957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000125" y="1181100"/>
              <a:ext cx="409575" cy="409575"/>
            </a:xfrm>
            <a:prstGeom prst="rect">
              <a:avLst/>
            </a:prstGeom>
            <a:solidFill>
              <a:srgbClr val="02884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1650205" y="831055"/>
              <a:ext cx="759619" cy="759619"/>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205036" y="626267"/>
              <a:ext cx="409575" cy="409575"/>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矩形 13"/>
          <p:cNvSpPr/>
          <p:nvPr/>
        </p:nvSpPr>
        <p:spPr>
          <a:xfrm>
            <a:off x="1538288" y="2460973"/>
            <a:ext cx="1181100" cy="1181100"/>
          </a:xfrm>
          <a:prstGeom prst="rect">
            <a:avLst/>
          </a:prstGeom>
          <a:solidFill>
            <a:srgbClr val="02884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3143249" y="3414714"/>
            <a:ext cx="1181100" cy="1181100"/>
          </a:xfrm>
          <a:prstGeom prst="rect">
            <a:avLst/>
          </a:prstGeom>
          <a:solidFill>
            <a:srgbClr val="02884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2443162" y="2762250"/>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p>
        </p:txBody>
      </p:sp>
      <p:sp>
        <p:nvSpPr>
          <p:cNvPr id="18" name="文本占位符 14"/>
          <p:cNvSpPr>
            <a:spLocks noGrp="1"/>
          </p:cNvSpPr>
          <p:nvPr>
            <p:ph type="body" sz="quarter" idx="10" hasCustomPrompt="1"/>
          </p:nvPr>
        </p:nvSpPr>
        <p:spPr>
          <a:xfrm>
            <a:off x="4952998" y="3039615"/>
            <a:ext cx="3467100" cy="546100"/>
          </a:xfrm>
          <a:prstGeom prst="rect">
            <a:avLst/>
          </a:prstGeom>
        </p:spPr>
        <p:txBody>
          <a:bodyPr/>
          <a:lstStyle>
            <a:lvl1pPr marL="0" indent="0">
              <a:buNone/>
              <a:defRPr sz="3200" b="1">
                <a:solidFill>
                  <a:srgbClr val="028842"/>
                </a:solidFill>
              </a:defRPr>
            </a:lvl1pPr>
          </a:lstStyle>
          <a:p>
            <a:pPr lvl="0"/>
            <a:r>
              <a:rPr lang="zh-CN" altLang="en-US" dirty="0"/>
              <a:t>点击此处添加标题</a:t>
            </a:r>
          </a:p>
        </p:txBody>
      </p:sp>
    </p:spTree>
    <p:extLst>
      <p:ext uri="{BB962C8B-B14F-4D97-AF65-F5344CB8AC3E}">
        <p14:creationId xmlns:p14="http://schemas.microsoft.com/office/powerpoint/2010/main" val="40222560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_自定义版式">
    <p:spTree>
      <p:nvGrpSpPr>
        <p:cNvPr id="1" name=""/>
        <p:cNvGrpSpPr/>
        <p:nvPr/>
      </p:nvGrpSpPr>
      <p:grpSpPr>
        <a:xfrm>
          <a:off x="0" y="0"/>
          <a:ext cx="0" cy="0"/>
          <a:chOff x="0" y="0"/>
          <a:chExt cx="0" cy="0"/>
        </a:xfrm>
      </p:grpSpPr>
      <p:sp>
        <p:nvSpPr>
          <p:cNvPr id="3" name="平行四边形 2"/>
          <p:cNvSpPr/>
          <p:nvPr/>
        </p:nvSpPr>
        <p:spPr>
          <a:xfrm>
            <a:off x="-3219450" y="2181225"/>
            <a:ext cx="12172950" cy="3009900"/>
          </a:xfrm>
          <a:prstGeom prst="parallelogram">
            <a:avLst>
              <a:gd name="adj" fmla="val 55380"/>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平行四边形 3"/>
          <p:cNvSpPr/>
          <p:nvPr/>
        </p:nvSpPr>
        <p:spPr>
          <a:xfrm>
            <a:off x="7410450" y="2771775"/>
            <a:ext cx="12172950" cy="3009900"/>
          </a:xfrm>
          <a:prstGeom prst="parallelogram">
            <a:avLst>
              <a:gd name="adj" fmla="val 55380"/>
            </a:avLst>
          </a:prstGeom>
          <a:solidFill>
            <a:srgbClr val="014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0" y="0"/>
            <a:ext cx="2614611" cy="1590675"/>
            <a:chOff x="0" y="0"/>
            <a:chExt cx="2614611" cy="1590675"/>
          </a:xfrm>
        </p:grpSpPr>
        <p:sp>
          <p:nvSpPr>
            <p:cNvPr id="6" name="矩形 5"/>
            <p:cNvSpPr/>
            <p:nvPr/>
          </p:nvSpPr>
          <p:spPr>
            <a:xfrm>
              <a:off x="0" y="590550"/>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p>
          </p:txBody>
        </p:sp>
        <p:sp>
          <p:nvSpPr>
            <p:cNvPr id="7" name="矩形 6"/>
            <p:cNvSpPr/>
            <p:nvPr/>
          </p:nvSpPr>
          <p:spPr>
            <a:xfrm>
              <a:off x="0" y="0"/>
              <a:ext cx="1409700" cy="590550"/>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000125" y="590550"/>
              <a:ext cx="409575" cy="409575"/>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409700" y="590550"/>
              <a:ext cx="409575" cy="40957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000125" y="1181100"/>
              <a:ext cx="409575" cy="409575"/>
            </a:xfrm>
            <a:prstGeom prst="rect">
              <a:avLst/>
            </a:prstGeom>
            <a:solidFill>
              <a:srgbClr val="02884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650205" y="831055"/>
              <a:ext cx="759619" cy="759619"/>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2205036" y="626267"/>
              <a:ext cx="409575" cy="409575"/>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文本占位符 14"/>
          <p:cNvSpPr>
            <a:spLocks noGrp="1"/>
          </p:cNvSpPr>
          <p:nvPr>
            <p:ph type="body" sz="quarter" idx="10" hasCustomPrompt="1"/>
          </p:nvPr>
        </p:nvSpPr>
        <p:spPr>
          <a:xfrm>
            <a:off x="3059904" y="641745"/>
            <a:ext cx="3467100" cy="546100"/>
          </a:xfrm>
          <a:prstGeom prst="rect">
            <a:avLst/>
          </a:prstGeom>
        </p:spPr>
        <p:txBody>
          <a:bodyPr/>
          <a:lstStyle>
            <a:lvl1pPr marL="0" indent="0">
              <a:buNone/>
              <a:defRPr sz="3200" b="1">
                <a:solidFill>
                  <a:srgbClr val="028842"/>
                </a:solidFill>
              </a:defRPr>
            </a:lvl1pPr>
          </a:lstStyle>
          <a:p>
            <a:pPr lvl="0"/>
            <a:r>
              <a:rPr lang="zh-CN" altLang="en-US" dirty="0"/>
              <a:t>点击此处添加标题</a:t>
            </a:r>
          </a:p>
        </p:txBody>
      </p:sp>
    </p:spTree>
    <p:extLst>
      <p:ext uri="{BB962C8B-B14F-4D97-AF65-F5344CB8AC3E}">
        <p14:creationId xmlns:p14="http://schemas.microsoft.com/office/powerpoint/2010/main" val="1084157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_自定义版式">
    <p:spTree>
      <p:nvGrpSpPr>
        <p:cNvPr id="1" name=""/>
        <p:cNvGrpSpPr/>
        <p:nvPr/>
      </p:nvGrpSpPr>
      <p:grpSpPr>
        <a:xfrm>
          <a:off x="0" y="0"/>
          <a:ext cx="0" cy="0"/>
          <a:chOff x="0" y="0"/>
          <a:chExt cx="0" cy="0"/>
        </a:xfrm>
      </p:grpSpPr>
      <p:sp>
        <p:nvSpPr>
          <p:cNvPr id="3" name="矩形 2"/>
          <p:cNvSpPr/>
          <p:nvPr/>
        </p:nvSpPr>
        <p:spPr>
          <a:xfrm>
            <a:off x="0" y="0"/>
            <a:ext cx="5164244" cy="6858000"/>
          </a:xfrm>
          <a:prstGeom prst="rect">
            <a:avLst/>
          </a:prstGeom>
          <a:blipFill>
            <a:blip r:embed="rId2" cstate="screen">
              <a:extLst>
                <a:ext uri="{28A0092B-C50C-407E-A947-70E740481C1C}">
                  <a14:useLocalDpi xmlns:a14="http://schemas.microsoft.com/office/drawing/2010/main"/>
                </a:ext>
              </a:extLst>
            </a:blip>
            <a:srcRect/>
            <a:stretch>
              <a:fillRect/>
            </a:stretch>
          </a:blipFill>
          <a:ln w="19050">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4" name="组合 3"/>
          <p:cNvGrpSpPr/>
          <p:nvPr/>
        </p:nvGrpSpPr>
        <p:grpSpPr>
          <a:xfrm>
            <a:off x="0" y="0"/>
            <a:ext cx="2614611" cy="1590675"/>
            <a:chOff x="0" y="0"/>
            <a:chExt cx="2614611" cy="1590675"/>
          </a:xfrm>
        </p:grpSpPr>
        <p:sp>
          <p:nvSpPr>
            <p:cNvPr id="5" name="矩形 4"/>
            <p:cNvSpPr/>
            <p:nvPr/>
          </p:nvSpPr>
          <p:spPr>
            <a:xfrm>
              <a:off x="0" y="590550"/>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p>
          </p:txBody>
        </p:sp>
        <p:sp>
          <p:nvSpPr>
            <p:cNvPr id="6" name="矩形 5"/>
            <p:cNvSpPr/>
            <p:nvPr/>
          </p:nvSpPr>
          <p:spPr>
            <a:xfrm>
              <a:off x="0" y="0"/>
              <a:ext cx="1409700" cy="590550"/>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000125" y="590550"/>
              <a:ext cx="409575" cy="409575"/>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409700" y="590550"/>
              <a:ext cx="409575" cy="40957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000125" y="1181100"/>
              <a:ext cx="409575" cy="409575"/>
            </a:xfrm>
            <a:prstGeom prst="rect">
              <a:avLst/>
            </a:prstGeom>
            <a:solidFill>
              <a:srgbClr val="02884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650205" y="831055"/>
              <a:ext cx="759619" cy="759619"/>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2205036" y="626267"/>
              <a:ext cx="409575" cy="409575"/>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文本占位符 14"/>
          <p:cNvSpPr>
            <a:spLocks noGrp="1"/>
          </p:cNvSpPr>
          <p:nvPr>
            <p:ph type="body" sz="quarter" idx="10" hasCustomPrompt="1"/>
          </p:nvPr>
        </p:nvSpPr>
        <p:spPr>
          <a:xfrm>
            <a:off x="3059904" y="590550"/>
            <a:ext cx="3467100" cy="546100"/>
          </a:xfrm>
          <a:prstGeom prst="rect">
            <a:avLst/>
          </a:prstGeom>
        </p:spPr>
        <p:txBody>
          <a:bodyPr/>
          <a:lstStyle>
            <a:lvl1pPr marL="0" indent="0">
              <a:buNone/>
              <a:defRPr sz="3200" b="1">
                <a:solidFill>
                  <a:srgbClr val="028842"/>
                </a:solidFill>
              </a:defRPr>
            </a:lvl1pPr>
          </a:lstStyle>
          <a:p>
            <a:pPr lvl="0"/>
            <a:r>
              <a:rPr lang="zh-CN" altLang="en-US" dirty="0"/>
              <a:t>点击此处添加标题</a:t>
            </a:r>
          </a:p>
        </p:txBody>
      </p:sp>
    </p:spTree>
    <p:extLst>
      <p:ext uri="{BB962C8B-B14F-4D97-AF65-F5344CB8AC3E}">
        <p14:creationId xmlns:p14="http://schemas.microsoft.com/office/powerpoint/2010/main" val="996060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8003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垂直排列标题与&#10;文本">
    <p:bg>
      <p:bgPr>
        <a:solidFill>
          <a:srgbClr val="E73A1C"/>
        </a:solidFill>
        <a:effectLst/>
      </p:bgPr>
    </p:bg>
    <p:spTree>
      <p:nvGrpSpPr>
        <p:cNvPr id="1" name=""/>
        <p:cNvGrpSpPr/>
        <p:nvPr/>
      </p:nvGrpSpPr>
      <p:grpSpPr>
        <a:xfrm>
          <a:off x="0" y="0"/>
          <a:ext cx="0" cy="0"/>
          <a:chOff x="0" y="0"/>
          <a:chExt cx="0" cy="0"/>
        </a:xfrm>
      </p:grpSpPr>
      <p:sp>
        <p:nvSpPr>
          <p:cNvPr id="11" name="矩形 10"/>
          <p:cNvSpPr/>
          <p:nvPr/>
        </p:nvSpPr>
        <p:spPr>
          <a:xfrm>
            <a:off x="440603" y="759873"/>
            <a:ext cx="662361" cy="379656"/>
          </a:xfrm>
          <a:prstGeom prst="rect">
            <a:avLst/>
          </a:prstGeom>
        </p:spPr>
        <p:txBody>
          <a:bodyPr wrap="none">
            <a:spAutoFit/>
          </a:bodyPr>
          <a:lstStyle/>
          <a:p>
            <a:pPr defTabSz="609585"/>
            <a:r>
              <a:rPr lang="zh-CN" altLang="en-US" sz="1867" dirty="0">
                <a:solidFill>
                  <a:srgbClr val="FFFFFF"/>
                </a:solidFill>
                <a:latin typeface="Segoe UI Light"/>
                <a:cs typeface="Segoe UI Light"/>
              </a:rPr>
              <a:t>标注</a:t>
            </a:r>
          </a:p>
        </p:txBody>
      </p:sp>
      <p:sp>
        <p:nvSpPr>
          <p:cNvPr id="12" name="矩形 11"/>
          <p:cNvSpPr/>
          <p:nvPr/>
        </p:nvSpPr>
        <p:spPr>
          <a:xfrm>
            <a:off x="2857674" y="841948"/>
            <a:ext cx="1402001" cy="3292440"/>
          </a:xfrm>
          <a:prstGeom prst="rect">
            <a:avLst/>
          </a:prstGeom>
        </p:spPr>
        <p:txBody>
          <a:bodyPr wrap="square">
            <a:spAutoFit/>
          </a:bodyPr>
          <a:lstStyle/>
          <a:p>
            <a:pPr defTabSz="609585">
              <a:lnSpc>
                <a:spcPct val="130000"/>
              </a:lnSpc>
            </a:pPr>
            <a:r>
              <a:rPr lang="zh-CN" altLang="en-US" sz="1333" dirty="0">
                <a:solidFill>
                  <a:srgbClr val="FFFFFF"/>
                </a:solidFill>
                <a:latin typeface="Segoe UI Light"/>
                <a:cs typeface="Segoe UI Light"/>
              </a:rPr>
              <a:t>字体使用 </a:t>
            </a: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r>
              <a:rPr lang="zh-CN" altLang="en-US" sz="1333" dirty="0">
                <a:solidFill>
                  <a:srgbClr val="FFFFFF"/>
                </a:solidFill>
                <a:latin typeface="Segoe UI Light"/>
                <a:cs typeface="Segoe UI Light"/>
              </a:rPr>
              <a:t>行距</a:t>
            </a: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r>
              <a:rPr lang="zh-CN" altLang="en-US" sz="1333" dirty="0">
                <a:solidFill>
                  <a:srgbClr val="FFFFFF"/>
                </a:solidFill>
                <a:latin typeface="Segoe UI Light"/>
                <a:cs typeface="Segoe UI Light"/>
              </a:rPr>
              <a:t>背景图片出处</a:t>
            </a:r>
          </a:p>
          <a:p>
            <a:pPr defTabSz="609585">
              <a:lnSpc>
                <a:spcPct val="130000"/>
              </a:lnSpc>
            </a:pPr>
            <a:endParaRPr lang="zh-CN" altLang="en-US" sz="1333" dirty="0">
              <a:solidFill>
                <a:srgbClr val="FFFFFF"/>
              </a:solidFill>
              <a:latin typeface="Segoe UI Light"/>
              <a:cs typeface="Segoe UI Light"/>
            </a:endParaRPr>
          </a:p>
          <a:p>
            <a:pPr defTabSz="609585">
              <a:lnSpc>
                <a:spcPct val="130000"/>
              </a:lnSpc>
            </a:pPr>
            <a:endParaRPr lang="zh-CN" altLang="en-US" sz="1333" dirty="0">
              <a:solidFill>
                <a:srgbClr val="FFFFFF"/>
              </a:solidFill>
              <a:latin typeface="Segoe UI Light"/>
              <a:cs typeface="Segoe UI Light"/>
            </a:endParaRPr>
          </a:p>
          <a:p>
            <a:pPr defTabSz="609585">
              <a:lnSpc>
                <a:spcPct val="130000"/>
              </a:lnSpc>
            </a:pPr>
            <a:r>
              <a:rPr lang="zh-CN" altLang="en-US" sz="1333" dirty="0">
                <a:solidFill>
                  <a:srgbClr val="FFFFFF"/>
                </a:solidFill>
                <a:latin typeface="Segoe UI Light"/>
                <a:cs typeface="Segoe UI Light"/>
              </a:rPr>
              <a:t>声明</a:t>
            </a:r>
            <a:endParaRPr lang="en-US" altLang="zh-CN" sz="1333" dirty="0">
              <a:solidFill>
                <a:srgbClr val="FFFFFF"/>
              </a:solidFill>
              <a:latin typeface="Segoe UI Light"/>
              <a:cs typeface="Segoe UI Light"/>
            </a:endParaRPr>
          </a:p>
        </p:txBody>
      </p:sp>
      <p:sp>
        <p:nvSpPr>
          <p:cNvPr id="13" name="矩形 12"/>
          <p:cNvSpPr/>
          <p:nvPr/>
        </p:nvSpPr>
        <p:spPr>
          <a:xfrm>
            <a:off x="4395052" y="841948"/>
            <a:ext cx="3727457" cy="4359142"/>
          </a:xfrm>
          <a:prstGeom prst="rect">
            <a:avLst/>
          </a:prstGeom>
        </p:spPr>
        <p:txBody>
          <a:bodyPr wrap="square">
            <a:spAutoFit/>
          </a:bodyPr>
          <a:lstStyle/>
          <a:p>
            <a:pPr defTabSz="609585">
              <a:lnSpc>
                <a:spcPct val="130000"/>
              </a:lnSpc>
            </a:pPr>
            <a:r>
              <a:rPr lang="zh-CN" altLang="en-US" sz="1333" dirty="0">
                <a:solidFill>
                  <a:srgbClr val="FFFFFF"/>
                </a:solidFill>
                <a:latin typeface="Segoe UI Light"/>
                <a:cs typeface="Segoe UI Light"/>
              </a:rPr>
              <a:t>英文 </a:t>
            </a:r>
            <a:r>
              <a:rPr lang="en-US" altLang="zh-CN" sz="1333" dirty="0">
                <a:solidFill>
                  <a:srgbClr val="FFFFFF"/>
                </a:solidFill>
                <a:latin typeface="Segoe UI Light"/>
                <a:cs typeface="Segoe UI Light"/>
              </a:rPr>
              <a:t>Calibri</a:t>
            </a: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r>
              <a:rPr lang="zh-CN" altLang="en-US" sz="1333" dirty="0">
                <a:solidFill>
                  <a:srgbClr val="FFFFFF"/>
                </a:solidFill>
                <a:latin typeface="Segoe UI Light"/>
                <a:cs typeface="Segoe UI Light"/>
              </a:rPr>
              <a:t>中文 微软雅黑</a:t>
            </a: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r>
              <a:rPr lang="zh-CN" altLang="en-US" sz="1333" dirty="0">
                <a:solidFill>
                  <a:srgbClr val="FFFFFF"/>
                </a:solidFill>
                <a:latin typeface="Segoe UI Light"/>
                <a:cs typeface="Segoe UI Light"/>
              </a:rPr>
              <a:t>正文 </a:t>
            </a:r>
            <a:r>
              <a:rPr lang="en-US" altLang="zh-CN" sz="1333" dirty="0">
                <a:solidFill>
                  <a:srgbClr val="FFFFFF"/>
                </a:solidFill>
                <a:latin typeface="Segoe UI Light"/>
                <a:cs typeface="Segoe UI Light"/>
              </a:rPr>
              <a:t>1.3</a:t>
            </a: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r>
              <a:rPr lang="en-US" altLang="zh-CN" sz="1333" dirty="0" err="1">
                <a:solidFill>
                  <a:srgbClr val="FFFFFF"/>
                </a:solidFill>
                <a:latin typeface="Segoe UI Light"/>
                <a:cs typeface="Segoe UI Light"/>
              </a:rPr>
              <a:t>cn.bing.com</a:t>
            </a:r>
            <a:endParaRPr lang="zh-CN" altLang="en-US" sz="1333" dirty="0">
              <a:solidFill>
                <a:srgbClr val="FFFFFF"/>
              </a:solidFill>
              <a:latin typeface="Segoe UI Light"/>
              <a:cs typeface="Segoe UI Light"/>
            </a:endParaRPr>
          </a:p>
          <a:p>
            <a:pPr defTabSz="609585">
              <a:lnSpc>
                <a:spcPct val="130000"/>
              </a:lnSpc>
            </a:pPr>
            <a:endParaRPr lang="zh-CN" altLang="en-US" sz="1333" dirty="0">
              <a:solidFill>
                <a:srgbClr val="FFFFFF"/>
              </a:solidFill>
              <a:latin typeface="Segoe UI Light"/>
              <a:cs typeface="Segoe UI Light"/>
            </a:endParaRPr>
          </a:p>
          <a:p>
            <a:pPr defTabSz="609585">
              <a:lnSpc>
                <a:spcPct val="130000"/>
              </a:lnSpc>
            </a:pPr>
            <a:endParaRPr lang="zh-CN" altLang="en-US" sz="1333" dirty="0">
              <a:solidFill>
                <a:srgbClr val="FFFFFF"/>
              </a:solidFill>
              <a:latin typeface="Segoe UI Light"/>
              <a:cs typeface="Segoe UI Light"/>
            </a:endParaRPr>
          </a:p>
          <a:p>
            <a:pPr defTabSz="609585">
              <a:lnSpc>
                <a:spcPct val="130000"/>
              </a:lnSpc>
            </a:pPr>
            <a:r>
              <a:rPr lang="zh-CN" altLang="en-US" sz="1333" dirty="0">
                <a:solidFill>
                  <a:prstClr val="white"/>
                </a:solidFill>
              </a:rPr>
              <a:t>互联网是一个开放共享的平台</a:t>
            </a:r>
          </a:p>
          <a:p>
            <a:pPr defTabSz="609585">
              <a:lnSpc>
                <a:spcPct val="130000"/>
              </a:lnSpc>
            </a:pPr>
            <a:r>
              <a:rPr lang="en-US" altLang="zh-CN" sz="1333" dirty="0">
                <a:solidFill>
                  <a:prstClr val="white"/>
                </a:solidFill>
              </a:rPr>
              <a:t>FLEETIME DESIGN </a:t>
            </a:r>
            <a:r>
              <a:rPr lang="zh-CN" altLang="en-US" sz="1333" dirty="0">
                <a:solidFill>
                  <a:prstClr val="white"/>
                </a:solidFill>
              </a:rPr>
              <a:t>部分设计灵感与元素来源于网络</a:t>
            </a:r>
          </a:p>
          <a:p>
            <a:pPr defTabSz="609585">
              <a:lnSpc>
                <a:spcPct val="130000"/>
              </a:lnSpc>
            </a:pPr>
            <a:r>
              <a:rPr lang="zh-CN" altLang="en-US" sz="1333" dirty="0">
                <a:solidFill>
                  <a:prstClr val="white"/>
                </a:solidFill>
              </a:rPr>
              <a:t>如有建议请联系</a:t>
            </a:r>
            <a:r>
              <a:rPr lang="en-US" altLang="zh-CN" sz="1333" dirty="0">
                <a:solidFill>
                  <a:prstClr val="white"/>
                </a:solidFill>
              </a:rPr>
              <a:t>FLEETIME DESIGN</a:t>
            </a:r>
            <a:r>
              <a:rPr lang="zh-CN" altLang="en-US" sz="1333" dirty="0">
                <a:solidFill>
                  <a:prstClr val="white"/>
                </a:solidFill>
              </a:rPr>
              <a:t>@microsoft.com</a:t>
            </a:r>
            <a:endParaRPr lang="en-US" altLang="zh-CN" sz="1333" dirty="0">
              <a:solidFill>
                <a:srgbClr val="FFFFFF"/>
              </a:solidFill>
              <a:latin typeface="Segoe UI Light"/>
              <a:cs typeface="Segoe UI Light"/>
            </a:endParaRPr>
          </a:p>
        </p:txBody>
      </p:sp>
      <p:sp>
        <p:nvSpPr>
          <p:cNvPr id="14" name="矩形 13"/>
          <p:cNvSpPr/>
          <p:nvPr/>
        </p:nvSpPr>
        <p:spPr>
          <a:xfrm>
            <a:off x="440603" y="182445"/>
            <a:ext cx="1218603" cy="256545"/>
          </a:xfrm>
          <a:prstGeom prst="rect">
            <a:avLst/>
          </a:prstGeom>
        </p:spPr>
        <p:txBody>
          <a:bodyPr wrap="none">
            <a:spAutoFit/>
          </a:bodyPr>
          <a:lstStyle/>
          <a:p>
            <a:pPr defTabSz="609585"/>
            <a:r>
              <a:rPr kumimoji="1" lang="en-US" altLang="zh-CN" sz="1067" dirty="0">
                <a:solidFill>
                  <a:srgbClr val="FFFFFF"/>
                </a:solidFill>
                <a:latin typeface="Segoe UI Light"/>
                <a:cs typeface="Segoe UI Light"/>
              </a:rPr>
              <a:t>FLEETIME DESIGN</a:t>
            </a:r>
            <a:endParaRPr lang="zh-CN" altLang="en-US" sz="1067" dirty="0">
              <a:solidFill>
                <a:srgbClr val="FFFFFF"/>
              </a:solidFill>
              <a:latin typeface="Segoe UI Light"/>
              <a:cs typeface="Segoe UI Light"/>
            </a:endParaRPr>
          </a:p>
        </p:txBody>
      </p:sp>
    </p:spTree>
    <p:extLst>
      <p:ext uri="{BB962C8B-B14F-4D97-AF65-F5344CB8AC3E}">
        <p14:creationId xmlns:p14="http://schemas.microsoft.com/office/powerpoint/2010/main" val="2561658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标题和竖排文字">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934201"/>
          </a:xfrm>
          <a:prstGeom prst="rect">
            <a:avLst/>
          </a:prstGeom>
          <a:ln>
            <a:noFill/>
          </a:ln>
        </p:spPr>
      </p:pic>
    </p:spTree>
    <p:extLst>
      <p:ext uri="{BB962C8B-B14F-4D97-AF65-F5344CB8AC3E}">
        <p14:creationId xmlns:p14="http://schemas.microsoft.com/office/powerpoint/2010/main" val="3887497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自定义版式">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934201"/>
          </a:xfrm>
          <a:prstGeom prst="rect">
            <a:avLst/>
          </a:prstGeom>
          <a:ln>
            <a:noFill/>
          </a:ln>
        </p:spPr>
      </p:pic>
      <p:sp>
        <p:nvSpPr>
          <p:cNvPr id="4" name="矩形 3"/>
          <p:cNvSpPr/>
          <p:nvPr/>
        </p:nvSpPr>
        <p:spPr>
          <a:xfrm>
            <a:off x="4972050" y="-1"/>
            <a:ext cx="7219950" cy="6934201"/>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3676650" y="-1"/>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676650" y="1158607"/>
            <a:ext cx="1295401" cy="1170543"/>
          </a:xfrm>
          <a:prstGeom prst="rect">
            <a:avLst/>
          </a:prstGeom>
          <a:solidFill>
            <a:srgbClr val="02884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3676650" y="2317215"/>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3676650" y="3494873"/>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3676650" y="4672531"/>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3676650" y="5850189"/>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2381248" y="1158607"/>
            <a:ext cx="1295401" cy="1170543"/>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1085846" y="1158607"/>
            <a:ext cx="1295401" cy="1170543"/>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09556" y="1146672"/>
            <a:ext cx="1295401" cy="1170543"/>
          </a:xfrm>
          <a:prstGeom prst="rect">
            <a:avLst/>
          </a:prstGeom>
          <a:solidFill>
            <a:srgbClr val="0288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1085846" y="0"/>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4972053" y="1158607"/>
            <a:ext cx="7219947" cy="1170543"/>
          </a:xfrm>
          <a:prstGeom prst="rect">
            <a:avLst/>
          </a:prstGeom>
          <a:solidFill>
            <a:srgbClr val="01411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934201"/>
          </a:xfrm>
          <a:prstGeom prst="rect">
            <a:avLst/>
          </a:prstGeom>
          <a:ln>
            <a:noFill/>
          </a:ln>
        </p:spPr>
      </p:pic>
      <p:sp>
        <p:nvSpPr>
          <p:cNvPr id="17" name="矩形 16"/>
          <p:cNvSpPr/>
          <p:nvPr userDrawn="1"/>
        </p:nvSpPr>
        <p:spPr>
          <a:xfrm>
            <a:off x="4972050" y="-1"/>
            <a:ext cx="7219950" cy="6934201"/>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userDrawn="1"/>
        </p:nvSpPr>
        <p:spPr>
          <a:xfrm>
            <a:off x="3676650" y="-1"/>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userDrawn="1"/>
        </p:nvSpPr>
        <p:spPr>
          <a:xfrm>
            <a:off x="3676650" y="1158607"/>
            <a:ext cx="1295401" cy="1170543"/>
          </a:xfrm>
          <a:prstGeom prst="rect">
            <a:avLst/>
          </a:prstGeom>
          <a:solidFill>
            <a:srgbClr val="02884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userDrawn="1"/>
        </p:nvSpPr>
        <p:spPr>
          <a:xfrm>
            <a:off x="3676650" y="2317215"/>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userDrawn="1"/>
        </p:nvSpPr>
        <p:spPr>
          <a:xfrm>
            <a:off x="3676650" y="3494873"/>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userDrawn="1"/>
        </p:nvSpPr>
        <p:spPr>
          <a:xfrm>
            <a:off x="3676650" y="4672531"/>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userDrawn="1"/>
        </p:nvSpPr>
        <p:spPr>
          <a:xfrm>
            <a:off x="3676650" y="5850189"/>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userDrawn="1"/>
        </p:nvSpPr>
        <p:spPr>
          <a:xfrm>
            <a:off x="2381248" y="1158607"/>
            <a:ext cx="1295401" cy="1170543"/>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userDrawn="1"/>
        </p:nvSpPr>
        <p:spPr>
          <a:xfrm>
            <a:off x="1085846" y="1158607"/>
            <a:ext cx="1295401" cy="1170543"/>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userDrawn="1"/>
        </p:nvSpPr>
        <p:spPr>
          <a:xfrm>
            <a:off x="-209556" y="1146672"/>
            <a:ext cx="1295401" cy="1170543"/>
          </a:xfrm>
          <a:prstGeom prst="rect">
            <a:avLst/>
          </a:prstGeom>
          <a:solidFill>
            <a:srgbClr val="0288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userDrawn="1"/>
        </p:nvSpPr>
        <p:spPr>
          <a:xfrm>
            <a:off x="1085846" y="0"/>
            <a:ext cx="1295401" cy="1170543"/>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userDrawn="1"/>
        </p:nvSpPr>
        <p:spPr>
          <a:xfrm>
            <a:off x="4972053" y="1158607"/>
            <a:ext cx="7219947" cy="1170543"/>
          </a:xfrm>
          <a:prstGeom prst="rect">
            <a:avLst/>
          </a:prstGeom>
          <a:solidFill>
            <a:srgbClr val="01411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3162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grpSp>
        <p:nvGrpSpPr>
          <p:cNvPr id="7" name="组合 6"/>
          <p:cNvGrpSpPr/>
          <p:nvPr/>
        </p:nvGrpSpPr>
        <p:grpSpPr>
          <a:xfrm>
            <a:off x="0" y="0"/>
            <a:ext cx="2614611" cy="1590675"/>
            <a:chOff x="0" y="0"/>
            <a:chExt cx="2614611" cy="1590675"/>
          </a:xfrm>
        </p:grpSpPr>
        <p:sp>
          <p:nvSpPr>
            <p:cNvPr id="8" name="矩形 7"/>
            <p:cNvSpPr/>
            <p:nvPr/>
          </p:nvSpPr>
          <p:spPr>
            <a:xfrm>
              <a:off x="0" y="590550"/>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p>
          </p:txBody>
        </p:sp>
        <p:sp>
          <p:nvSpPr>
            <p:cNvPr id="9" name="矩形 8"/>
            <p:cNvSpPr/>
            <p:nvPr/>
          </p:nvSpPr>
          <p:spPr>
            <a:xfrm>
              <a:off x="0" y="0"/>
              <a:ext cx="1409700" cy="590550"/>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000125" y="590550"/>
              <a:ext cx="409575" cy="409575"/>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409700" y="590550"/>
              <a:ext cx="409575" cy="40957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1000125" y="1181100"/>
              <a:ext cx="409575" cy="409575"/>
            </a:xfrm>
            <a:prstGeom prst="rect">
              <a:avLst/>
            </a:prstGeom>
            <a:solidFill>
              <a:srgbClr val="02884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1650205" y="831055"/>
              <a:ext cx="759619" cy="759619"/>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2205036" y="626267"/>
              <a:ext cx="409575" cy="409575"/>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文本占位符 14"/>
          <p:cNvSpPr>
            <a:spLocks noGrp="1"/>
          </p:cNvSpPr>
          <p:nvPr>
            <p:ph type="body" sz="quarter" idx="10" hasCustomPrompt="1"/>
          </p:nvPr>
        </p:nvSpPr>
        <p:spPr>
          <a:xfrm>
            <a:off x="3059904" y="590550"/>
            <a:ext cx="3467100" cy="546100"/>
          </a:xfrm>
          <a:prstGeom prst="rect">
            <a:avLst/>
          </a:prstGeom>
        </p:spPr>
        <p:txBody>
          <a:bodyPr/>
          <a:lstStyle>
            <a:lvl1pPr marL="0" indent="0">
              <a:buNone/>
              <a:defRPr sz="3200" b="1">
                <a:solidFill>
                  <a:srgbClr val="028842"/>
                </a:solidFill>
              </a:defRPr>
            </a:lvl1pPr>
          </a:lstStyle>
          <a:p>
            <a:pPr lvl="0"/>
            <a:r>
              <a:rPr lang="zh-CN" altLang="en-US" dirty="0"/>
              <a:t>点击此处添加标题</a:t>
            </a:r>
          </a:p>
        </p:txBody>
      </p:sp>
    </p:spTree>
    <p:extLst>
      <p:ext uri="{BB962C8B-B14F-4D97-AF65-F5344CB8AC3E}">
        <p14:creationId xmlns:p14="http://schemas.microsoft.com/office/powerpoint/2010/main" val="3689401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节标题">
    <p:spTree>
      <p:nvGrpSpPr>
        <p:cNvPr id="1" name=""/>
        <p:cNvGrpSpPr/>
        <p:nvPr/>
      </p:nvGrpSpPr>
      <p:grpSpPr>
        <a:xfrm>
          <a:off x="0" y="0"/>
          <a:ext cx="0" cy="0"/>
          <a:chOff x="0" y="0"/>
          <a:chExt cx="0" cy="0"/>
        </a:xfrm>
      </p:grpSpPr>
      <p:grpSp>
        <p:nvGrpSpPr>
          <p:cNvPr id="7" name="组合 6"/>
          <p:cNvGrpSpPr/>
          <p:nvPr/>
        </p:nvGrpSpPr>
        <p:grpSpPr>
          <a:xfrm>
            <a:off x="0" y="0"/>
            <a:ext cx="2614611" cy="1590675"/>
            <a:chOff x="0" y="0"/>
            <a:chExt cx="2614611" cy="1590675"/>
          </a:xfrm>
        </p:grpSpPr>
        <p:sp>
          <p:nvSpPr>
            <p:cNvPr id="8" name="矩形 7"/>
            <p:cNvSpPr/>
            <p:nvPr/>
          </p:nvSpPr>
          <p:spPr>
            <a:xfrm>
              <a:off x="0" y="590550"/>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p>
          </p:txBody>
        </p:sp>
        <p:sp>
          <p:nvSpPr>
            <p:cNvPr id="9" name="矩形 8"/>
            <p:cNvSpPr/>
            <p:nvPr/>
          </p:nvSpPr>
          <p:spPr>
            <a:xfrm>
              <a:off x="0" y="0"/>
              <a:ext cx="1409700" cy="590550"/>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000125" y="590550"/>
              <a:ext cx="409575" cy="409575"/>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409700" y="590550"/>
              <a:ext cx="409575" cy="40957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1000125" y="1181100"/>
              <a:ext cx="409575" cy="409575"/>
            </a:xfrm>
            <a:prstGeom prst="rect">
              <a:avLst/>
            </a:prstGeom>
            <a:solidFill>
              <a:srgbClr val="02884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1650205" y="831055"/>
              <a:ext cx="759619" cy="759619"/>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2205036" y="626267"/>
              <a:ext cx="409575" cy="409575"/>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0" y="3453885"/>
            <a:ext cx="12192000" cy="2032000"/>
            <a:chOff x="0" y="3929632"/>
            <a:chExt cx="7283208" cy="1213868"/>
          </a:xfrm>
        </p:grpSpPr>
        <p:sp>
          <p:nvSpPr>
            <p:cNvPr id="16" name="直角三角形 15"/>
            <p:cNvSpPr/>
            <p:nvPr/>
          </p:nvSpPr>
          <p:spPr>
            <a:xfrm>
              <a:off x="0" y="3929632"/>
              <a:ext cx="1213868" cy="1213868"/>
            </a:xfrm>
            <a:prstGeom prst="rtTriangle">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sp>
          <p:nvSpPr>
            <p:cNvPr id="17" name="直角三角形 16"/>
            <p:cNvSpPr/>
            <p:nvPr/>
          </p:nvSpPr>
          <p:spPr>
            <a:xfrm rot="10800000">
              <a:off x="0" y="3929632"/>
              <a:ext cx="1213868" cy="1213868"/>
            </a:xfrm>
            <a:prstGeom prst="rtTriangle">
              <a:avLst/>
            </a:prstGeom>
            <a:solidFill>
              <a:srgbClr val="014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sp>
          <p:nvSpPr>
            <p:cNvPr id="18" name="直角三角形 17"/>
            <p:cNvSpPr/>
            <p:nvPr/>
          </p:nvSpPr>
          <p:spPr>
            <a:xfrm rot="5400000">
              <a:off x="1213868" y="3929632"/>
              <a:ext cx="1213868" cy="1213868"/>
            </a:xfrm>
            <a:prstGeom prst="rtTriangle">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sp>
          <p:nvSpPr>
            <p:cNvPr id="19" name="直角三角形 18"/>
            <p:cNvSpPr/>
            <p:nvPr/>
          </p:nvSpPr>
          <p:spPr>
            <a:xfrm rot="16200000">
              <a:off x="1213868" y="3929632"/>
              <a:ext cx="1213868" cy="1213868"/>
            </a:xfrm>
            <a:prstGeom prst="rtTriangle">
              <a:avLst/>
            </a:prstGeom>
            <a:solidFill>
              <a:srgbClr val="014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sp>
          <p:nvSpPr>
            <p:cNvPr id="20" name="直角三角形 19"/>
            <p:cNvSpPr/>
            <p:nvPr/>
          </p:nvSpPr>
          <p:spPr>
            <a:xfrm>
              <a:off x="2427736" y="3929632"/>
              <a:ext cx="1213868" cy="1213868"/>
            </a:xfrm>
            <a:prstGeom prst="rtTriangle">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sp>
          <p:nvSpPr>
            <p:cNvPr id="21" name="直角三角形 20"/>
            <p:cNvSpPr/>
            <p:nvPr/>
          </p:nvSpPr>
          <p:spPr>
            <a:xfrm rot="10800000">
              <a:off x="2427736" y="3929632"/>
              <a:ext cx="1213868" cy="1213868"/>
            </a:xfrm>
            <a:prstGeom prst="rtTriangle">
              <a:avLst/>
            </a:prstGeom>
            <a:solidFill>
              <a:srgbClr val="014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sp>
          <p:nvSpPr>
            <p:cNvPr id="22" name="直角三角形 21"/>
            <p:cNvSpPr/>
            <p:nvPr/>
          </p:nvSpPr>
          <p:spPr>
            <a:xfrm rot="5400000">
              <a:off x="3641604" y="3929632"/>
              <a:ext cx="1213868" cy="1213868"/>
            </a:xfrm>
            <a:prstGeom prst="rtTriangle">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sp>
          <p:nvSpPr>
            <p:cNvPr id="23" name="直角三角形 22"/>
            <p:cNvSpPr/>
            <p:nvPr/>
          </p:nvSpPr>
          <p:spPr>
            <a:xfrm rot="16200000">
              <a:off x="3641604" y="3929632"/>
              <a:ext cx="1213868" cy="1213868"/>
            </a:xfrm>
            <a:prstGeom prst="rtTriangle">
              <a:avLst/>
            </a:prstGeom>
            <a:solidFill>
              <a:srgbClr val="014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sp>
          <p:nvSpPr>
            <p:cNvPr id="24" name="直角三角形 23"/>
            <p:cNvSpPr/>
            <p:nvPr/>
          </p:nvSpPr>
          <p:spPr>
            <a:xfrm>
              <a:off x="4855472" y="3929632"/>
              <a:ext cx="1213868" cy="1213868"/>
            </a:xfrm>
            <a:prstGeom prst="rtTriangle">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sp>
          <p:nvSpPr>
            <p:cNvPr id="25" name="直角三角形 24"/>
            <p:cNvSpPr/>
            <p:nvPr/>
          </p:nvSpPr>
          <p:spPr>
            <a:xfrm rot="10800000">
              <a:off x="4855472" y="3929632"/>
              <a:ext cx="1213868" cy="1213868"/>
            </a:xfrm>
            <a:prstGeom prst="rtTriangle">
              <a:avLst/>
            </a:prstGeom>
            <a:solidFill>
              <a:srgbClr val="014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sp>
          <p:nvSpPr>
            <p:cNvPr id="26" name="直角三角形 25"/>
            <p:cNvSpPr/>
            <p:nvPr/>
          </p:nvSpPr>
          <p:spPr>
            <a:xfrm rot="5400000">
              <a:off x="6069340" y="3929632"/>
              <a:ext cx="1213868" cy="1213868"/>
            </a:xfrm>
            <a:prstGeom prst="rtTriangle">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sp>
          <p:nvSpPr>
            <p:cNvPr id="27" name="直角三角形 26"/>
            <p:cNvSpPr/>
            <p:nvPr/>
          </p:nvSpPr>
          <p:spPr>
            <a:xfrm rot="16200000">
              <a:off x="6069340" y="3929632"/>
              <a:ext cx="1213868" cy="1213868"/>
            </a:xfrm>
            <a:prstGeom prst="rtTriangle">
              <a:avLst/>
            </a:prstGeom>
            <a:solidFill>
              <a:srgbClr val="014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Arial"/>
                <a:ea typeface="微软雅黑"/>
              </a:endParaRPr>
            </a:p>
          </p:txBody>
        </p:sp>
      </p:grpSp>
      <p:sp>
        <p:nvSpPr>
          <p:cNvPr id="28" name="文本占位符 14"/>
          <p:cNvSpPr>
            <a:spLocks noGrp="1"/>
          </p:cNvSpPr>
          <p:nvPr>
            <p:ph type="body" sz="quarter" idx="10" hasCustomPrompt="1"/>
          </p:nvPr>
        </p:nvSpPr>
        <p:spPr>
          <a:xfrm>
            <a:off x="3059904" y="641745"/>
            <a:ext cx="3467100" cy="546100"/>
          </a:xfrm>
          <a:prstGeom prst="rect">
            <a:avLst/>
          </a:prstGeom>
        </p:spPr>
        <p:txBody>
          <a:bodyPr/>
          <a:lstStyle>
            <a:lvl1pPr marL="0" indent="0">
              <a:buNone/>
              <a:defRPr sz="3200" b="1">
                <a:solidFill>
                  <a:srgbClr val="028842"/>
                </a:solidFill>
              </a:defRPr>
            </a:lvl1pPr>
          </a:lstStyle>
          <a:p>
            <a:pPr lvl="0"/>
            <a:r>
              <a:rPr lang="zh-CN" altLang="en-US" dirty="0"/>
              <a:t>点击此处添加标题</a:t>
            </a:r>
          </a:p>
        </p:txBody>
      </p:sp>
      <p:pic>
        <p:nvPicPr>
          <p:cNvPr id="29" name="图片 2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32504" y="241177"/>
            <a:ext cx="1108992" cy="1108992"/>
          </a:xfrm>
          <a:prstGeom prst="rect">
            <a:avLst/>
          </a:prstGeom>
        </p:spPr>
      </p:pic>
    </p:spTree>
    <p:extLst>
      <p:ext uri="{BB962C8B-B14F-4D97-AF65-F5344CB8AC3E}">
        <p14:creationId xmlns:p14="http://schemas.microsoft.com/office/powerpoint/2010/main" val="1315730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grpSp>
        <p:nvGrpSpPr>
          <p:cNvPr id="6" name="组合 5"/>
          <p:cNvGrpSpPr/>
          <p:nvPr/>
        </p:nvGrpSpPr>
        <p:grpSpPr>
          <a:xfrm>
            <a:off x="0" y="0"/>
            <a:ext cx="2614611" cy="1590675"/>
            <a:chOff x="0" y="0"/>
            <a:chExt cx="2614611" cy="1590675"/>
          </a:xfrm>
        </p:grpSpPr>
        <p:sp>
          <p:nvSpPr>
            <p:cNvPr id="7" name="矩形 6"/>
            <p:cNvSpPr/>
            <p:nvPr/>
          </p:nvSpPr>
          <p:spPr>
            <a:xfrm>
              <a:off x="0" y="590550"/>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p>
          </p:txBody>
        </p:sp>
        <p:sp>
          <p:nvSpPr>
            <p:cNvPr id="8" name="矩形 7"/>
            <p:cNvSpPr/>
            <p:nvPr/>
          </p:nvSpPr>
          <p:spPr>
            <a:xfrm>
              <a:off x="0" y="0"/>
              <a:ext cx="1409700" cy="590550"/>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000125" y="590550"/>
              <a:ext cx="409575" cy="409575"/>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409700" y="590550"/>
              <a:ext cx="409575" cy="40957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000125" y="1181100"/>
              <a:ext cx="409575" cy="409575"/>
            </a:xfrm>
            <a:prstGeom prst="rect">
              <a:avLst/>
            </a:prstGeom>
            <a:solidFill>
              <a:srgbClr val="02884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1650205" y="831055"/>
              <a:ext cx="759619" cy="759619"/>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205036" y="626267"/>
              <a:ext cx="409575" cy="409575"/>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矩形 13"/>
          <p:cNvSpPr/>
          <p:nvPr/>
        </p:nvSpPr>
        <p:spPr>
          <a:xfrm>
            <a:off x="1538288" y="2460973"/>
            <a:ext cx="1181100" cy="1181100"/>
          </a:xfrm>
          <a:prstGeom prst="rect">
            <a:avLst/>
          </a:prstGeom>
          <a:solidFill>
            <a:srgbClr val="02884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3143249" y="3414714"/>
            <a:ext cx="1181100" cy="1181100"/>
          </a:xfrm>
          <a:prstGeom prst="rect">
            <a:avLst/>
          </a:prstGeom>
          <a:solidFill>
            <a:srgbClr val="02884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2443162" y="2762250"/>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dirty="0"/>
          </a:p>
        </p:txBody>
      </p:sp>
      <p:sp>
        <p:nvSpPr>
          <p:cNvPr id="18" name="文本占位符 14"/>
          <p:cNvSpPr>
            <a:spLocks noGrp="1"/>
          </p:cNvSpPr>
          <p:nvPr>
            <p:ph type="body" sz="quarter" idx="10" hasCustomPrompt="1"/>
          </p:nvPr>
        </p:nvSpPr>
        <p:spPr>
          <a:xfrm>
            <a:off x="4952998" y="3039615"/>
            <a:ext cx="3467100" cy="546100"/>
          </a:xfrm>
          <a:prstGeom prst="rect">
            <a:avLst/>
          </a:prstGeom>
        </p:spPr>
        <p:txBody>
          <a:bodyPr/>
          <a:lstStyle>
            <a:lvl1pPr marL="0" indent="0">
              <a:buNone/>
              <a:defRPr sz="3200" b="1">
                <a:solidFill>
                  <a:srgbClr val="028842"/>
                </a:solidFill>
              </a:defRPr>
            </a:lvl1pPr>
          </a:lstStyle>
          <a:p>
            <a:pPr lvl="0"/>
            <a:r>
              <a:rPr lang="zh-CN" altLang="en-US" dirty="0"/>
              <a:t>点击此处添加标题</a:t>
            </a:r>
          </a:p>
        </p:txBody>
      </p:sp>
      <p:pic>
        <p:nvPicPr>
          <p:cNvPr id="17" name="图片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32504" y="241177"/>
            <a:ext cx="1108992" cy="1108992"/>
          </a:xfrm>
          <a:prstGeom prst="rect">
            <a:avLst/>
          </a:prstGeom>
        </p:spPr>
      </p:pic>
    </p:spTree>
    <p:extLst>
      <p:ext uri="{BB962C8B-B14F-4D97-AF65-F5344CB8AC3E}">
        <p14:creationId xmlns:p14="http://schemas.microsoft.com/office/powerpoint/2010/main" val="23659639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theme" Target="../theme/theme2.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theme" Target="../theme/theme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4.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theme" Target="../theme/theme5.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68783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40271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875"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255286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4728999"/>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6438509"/>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32.emf"/><Relationship Id="rId4" Type="http://schemas.openxmlformats.org/officeDocument/2006/relationships/image" Target="../media/image26.jpeg"/><Relationship Id="rId9" Type="http://schemas.openxmlformats.org/officeDocument/2006/relationships/image" Target="../media/image31.jpeg"/></Relationships>
</file>

<file path=ppt/slides/_rels/slide12.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jpg"/><Relationship Id="rId4" Type="http://schemas.openxmlformats.org/officeDocument/2006/relationships/image" Target="../media/image34.png"/><Relationship Id="rId9" Type="http://schemas.openxmlformats.org/officeDocument/2006/relationships/image" Target="../media/image3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 Id="rId9"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7.xml"/><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7.xml"/><Relationship Id="rId4" Type="http://schemas.openxmlformats.org/officeDocument/2006/relationships/image" Target="../media/image61.jpeg"/></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emf"/><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emf"/><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17.xml"/><Relationship Id="rId4" Type="http://schemas.openxmlformats.org/officeDocument/2006/relationships/image" Target="../media/image86.png"/></Relationships>
</file>

<file path=ppt/slides/_rels/slide3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png"/><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0" y="2146300"/>
            <a:ext cx="5994400" cy="3124200"/>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5994399" y="4226192"/>
            <a:ext cx="1155701" cy="1044308"/>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5994398" y="3181884"/>
            <a:ext cx="1155701" cy="1044308"/>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5994397" y="2146300"/>
            <a:ext cx="1155701" cy="1044308"/>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7150100" y="4226192"/>
            <a:ext cx="1155701" cy="1044308"/>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150099" y="3181884"/>
            <a:ext cx="1155701" cy="1044308"/>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7150098" y="2146300"/>
            <a:ext cx="1155701" cy="1044308"/>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8305798" y="4226192"/>
            <a:ext cx="1155701" cy="1044308"/>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8305797" y="3181884"/>
            <a:ext cx="1155701" cy="1044308"/>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8305796" y="2146300"/>
            <a:ext cx="1155701" cy="1044308"/>
          </a:xfrm>
          <a:prstGeom prst="rect">
            <a:avLst/>
          </a:prstGeom>
          <a:solidFill>
            <a:srgbClr val="0288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5994398" y="1101992"/>
            <a:ext cx="1155701" cy="1044308"/>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9474195" y="4226192"/>
            <a:ext cx="1155701" cy="1044308"/>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9474194" y="3181884"/>
            <a:ext cx="1155701" cy="1044308"/>
          </a:xfrm>
          <a:prstGeom prst="rect">
            <a:avLst/>
          </a:prstGeom>
          <a:solidFill>
            <a:srgbClr val="028842">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9474194" y="1101992"/>
            <a:ext cx="1155701" cy="1044308"/>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0617194" y="2146300"/>
            <a:ext cx="1155701" cy="1044308"/>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467563" y="2534010"/>
            <a:ext cx="7266733" cy="923330"/>
          </a:xfrm>
          <a:prstGeom prst="rect">
            <a:avLst/>
          </a:prstGeom>
        </p:spPr>
        <p:txBody>
          <a:bodyPr wrap="none">
            <a:spAutoFit/>
          </a:bodyPr>
          <a:lstStyle/>
          <a:p>
            <a:pPr algn="ctr"/>
            <a:r>
              <a:rPr kumimoji="1" lang="zh-CN" altLang="en-US" sz="5400" b="1" dirty="0">
                <a:solidFill>
                  <a:schemeClr val="bg1"/>
                </a:solidFill>
              </a:rPr>
              <a:t>雅本化学股份有限公司 </a:t>
            </a:r>
            <a:endParaRPr kumimoji="1" lang="en-US" altLang="zh-CN" sz="5400" b="1" dirty="0">
              <a:solidFill>
                <a:schemeClr val="bg1"/>
              </a:solidFill>
            </a:endParaRPr>
          </a:p>
        </p:txBody>
      </p:sp>
      <p:sp>
        <p:nvSpPr>
          <p:cNvPr id="19" name="文本框 18"/>
          <p:cNvSpPr txBox="1"/>
          <p:nvPr/>
        </p:nvSpPr>
        <p:spPr>
          <a:xfrm>
            <a:off x="2640437" y="4410614"/>
            <a:ext cx="276030" cy="461661"/>
          </a:xfrm>
          <a:prstGeom prst="rect">
            <a:avLst/>
          </a:prstGeom>
          <a:noFill/>
        </p:spPr>
        <p:txBody>
          <a:bodyPr wrap="none" lIns="91436" tIns="45718" rIns="91436" bIns="45718" rtlCol="0">
            <a:spAutoFit/>
          </a:bodyPr>
          <a:lstStyle/>
          <a:p>
            <a:r>
              <a:rPr kumimoji="1" lang="zh-CN" altLang="en-US" sz="2400" dirty="0" smtClean="0">
                <a:solidFill>
                  <a:schemeClr val="bg1"/>
                </a:solidFill>
                <a:latin typeface="+mn-ea"/>
              </a:rPr>
              <a:t> </a:t>
            </a:r>
            <a:endParaRPr kumimoji="1" lang="zh-CN" altLang="en-US" sz="2400" dirty="0">
              <a:solidFill>
                <a:schemeClr val="bg1"/>
              </a:solidFill>
              <a:latin typeface="+mn-ea"/>
            </a:endParaRPr>
          </a:p>
        </p:txBody>
      </p:sp>
      <p:pic>
        <p:nvPicPr>
          <p:cNvPr id="20" name="图片 1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32504" y="241177"/>
            <a:ext cx="1108992" cy="1108992"/>
          </a:xfrm>
          <a:prstGeom prst="rect">
            <a:avLst/>
          </a:prstGeom>
        </p:spPr>
      </p:pic>
    </p:spTree>
    <p:extLst>
      <p:ext uri="{BB962C8B-B14F-4D97-AF65-F5344CB8AC3E}">
        <p14:creationId xmlns:p14="http://schemas.microsoft.com/office/powerpoint/2010/main" val="23201737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矩形 25"/>
          <p:cNvSpPr/>
          <p:nvPr/>
        </p:nvSpPr>
        <p:spPr>
          <a:xfrm>
            <a:off x="0" y="363537"/>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t>1.3</a:t>
            </a:r>
            <a:endParaRPr lang="zh-CN" altLang="en-US" sz="4400" b="1" dirty="0"/>
          </a:p>
        </p:txBody>
      </p:sp>
      <p:sp>
        <p:nvSpPr>
          <p:cNvPr id="27" name="文本占位符 1"/>
          <p:cNvSpPr>
            <a:spLocks noGrp="1"/>
          </p:cNvSpPr>
          <p:nvPr>
            <p:ph type="body" sz="quarter" idx="10"/>
          </p:nvPr>
        </p:nvSpPr>
        <p:spPr/>
        <p:txBody>
          <a:bodyPr anchor="ctr"/>
          <a:lstStyle/>
          <a:p>
            <a:r>
              <a:rPr lang="zh-CN" altLang="en-US" dirty="0">
                <a:latin typeface="微软雅黑" panose="020B0503020204020204" pitchFamily="34" charset="-122"/>
                <a:ea typeface="微软雅黑" panose="020B0503020204020204" pitchFamily="34" charset="-122"/>
              </a:rPr>
              <a:t>蔡总介绍</a:t>
            </a:r>
          </a:p>
        </p:txBody>
      </p:sp>
      <p:pic>
        <p:nvPicPr>
          <p:cNvPr id="28" name="图片 27"/>
          <p:cNvPicPr>
            <a:picLocks/>
          </p:cNvPicPr>
          <p:nvPr/>
        </p:nvPicPr>
        <p:blipFill>
          <a:blip r:embed="rId2"/>
          <a:stretch>
            <a:fillRect/>
          </a:stretch>
        </p:blipFill>
        <p:spPr>
          <a:xfrm>
            <a:off x="7819490" y="2449812"/>
            <a:ext cx="3600000" cy="3600000"/>
          </a:xfrm>
          <a:prstGeom prst="ellipse">
            <a:avLst/>
          </a:prstGeom>
          <a:ln w="117475" cmpd="thickThin">
            <a:solidFill>
              <a:schemeClr val="bg1">
                <a:lumMod val="75000"/>
              </a:schemeClr>
            </a:solidFill>
            <a:prstDash val="solid"/>
          </a:ln>
        </p:spPr>
      </p:pic>
      <p:sp>
        <p:nvSpPr>
          <p:cNvPr id="29" name="文本框 28"/>
          <p:cNvSpPr txBox="1"/>
          <p:nvPr/>
        </p:nvSpPr>
        <p:spPr>
          <a:xfrm>
            <a:off x="500062" y="2464708"/>
            <a:ext cx="6481010" cy="3939540"/>
          </a:xfrm>
          <a:prstGeom prst="rect">
            <a:avLst/>
          </a:prstGeom>
          <a:noFill/>
        </p:spPr>
        <p:txBody>
          <a:bodyPr wrap="square" rtlCol="0">
            <a:spAutoFit/>
          </a:bodyPr>
          <a:lstStyle/>
          <a:p>
            <a:pPr indent="381000" algn="just" fontAlgn="auto">
              <a:spcBef>
                <a:spcPts val="600"/>
              </a:spcBef>
              <a:extLst>
                <a:ext uri="{35155182-B16C-46BC-9424-99874614C6A1}">
                  <wpsdc:indentchars xmlns:wpsdc="http://www.wps.cn/officeDocument/2017/drawingmlCustomData" xmlns="" val="200" checksum="2033819950"/>
                </a:ext>
              </a:extLst>
            </a:pPr>
            <a:r>
              <a:rPr lang="zh-CN" altLang="en-US" sz="2400" dirty="0">
                <a:solidFill>
                  <a:schemeClr val="tx1">
                    <a:lumMod val="75000"/>
                    <a:lumOff val="25000"/>
                  </a:schemeClr>
                </a:solidFill>
                <a:latin typeface="+mn-ea"/>
              </a:rPr>
              <a:t>   雅本化学董事长兼总经理蔡彤先生，</a:t>
            </a:r>
            <a:r>
              <a:rPr lang="en-US" altLang="zh-CN" sz="2400" dirty="0">
                <a:solidFill>
                  <a:schemeClr val="tx1">
                    <a:lumMod val="75000"/>
                    <a:lumOff val="25000"/>
                  </a:schemeClr>
                </a:solidFill>
                <a:latin typeface="+mn-ea"/>
              </a:rPr>
              <a:t>1970</a:t>
            </a:r>
            <a:r>
              <a:rPr lang="zh-CN" altLang="en-US" sz="2400" dirty="0">
                <a:solidFill>
                  <a:schemeClr val="tx1">
                    <a:lumMod val="75000"/>
                    <a:lumOff val="25000"/>
                  </a:schemeClr>
                </a:solidFill>
                <a:latin typeface="+mn-ea"/>
              </a:rPr>
              <a:t>年生，广东省揭阳市人，</a:t>
            </a:r>
            <a:r>
              <a:rPr lang="zh-CN" altLang="zh-CN" sz="2400" dirty="0">
                <a:solidFill>
                  <a:schemeClr val="tx1">
                    <a:lumMod val="75000"/>
                    <a:lumOff val="25000"/>
                  </a:schemeClr>
                </a:solidFill>
                <a:latin typeface="+mn-ea"/>
                <a:sym typeface="+mn-ea"/>
              </a:rPr>
              <a:t>曾被评为2013年中国服务外包杰出贡献人物。</a:t>
            </a:r>
          </a:p>
          <a:p>
            <a:pPr indent="381000" algn="just" fontAlgn="auto">
              <a:spcBef>
                <a:spcPts val="600"/>
              </a:spcBef>
              <a:extLst>
                <a:ext uri="{35155182-B16C-46BC-9424-99874614C6A1}">
                  <wpsdc:indentchars xmlns:wpsdc="http://www.wps.cn/officeDocument/2017/drawingmlCustomData" xmlns="" val="200" checksum="2033819950"/>
                </a:ext>
              </a:extLst>
            </a:pPr>
            <a:r>
              <a:rPr lang="zh-CN" altLang="en-US" sz="2400" dirty="0">
                <a:solidFill>
                  <a:schemeClr val="tx1">
                    <a:lumMod val="75000"/>
                    <a:lumOff val="25000"/>
                  </a:schemeClr>
                </a:solidFill>
                <a:latin typeface="+mn-ea"/>
              </a:rPr>
              <a:t>   雅本化学上市后，蔡彤先生不忘初心，始终保持强烈的事业心和高度的敬业精神，不断推动企业发展。</a:t>
            </a:r>
            <a:endParaRPr lang="en-US" altLang="zh-CN" sz="2400" dirty="0">
              <a:solidFill>
                <a:schemeClr val="tx1">
                  <a:lumMod val="75000"/>
                  <a:lumOff val="25000"/>
                </a:schemeClr>
              </a:solidFill>
              <a:latin typeface="+mn-ea"/>
            </a:endParaRPr>
          </a:p>
          <a:p>
            <a:pPr indent="381000" algn="just" fontAlgn="auto">
              <a:spcBef>
                <a:spcPts val="600"/>
              </a:spcBef>
              <a:extLst>
                <a:ext uri="{35155182-B16C-46BC-9424-99874614C6A1}">
                  <wpsdc:indentchars xmlns:wpsdc="http://www.wps.cn/officeDocument/2017/drawingmlCustomData" xmlns="" val="200" checksum="2033819950"/>
                </a:ext>
              </a:extLst>
            </a:pPr>
            <a:r>
              <a:rPr lang="zh-CN" altLang="en-US" sz="2400" dirty="0">
                <a:solidFill>
                  <a:schemeClr val="tx1">
                    <a:lumMod val="75000"/>
                    <a:lumOff val="25000"/>
                  </a:schemeClr>
                </a:solidFill>
                <a:latin typeface="+mn-ea"/>
              </a:rPr>
              <a:t>   同时，积极回报母校，鼓励青年学习及创新，资助复旦大学、揭阳一中等。现担任揭阳市政协委员，上海潮汕联谊会副会长，揭阳一中上海校友会会长。</a:t>
            </a:r>
          </a:p>
        </p:txBody>
      </p:sp>
    </p:spTree>
    <p:extLst>
      <p:ext uri="{BB962C8B-B14F-4D97-AF65-F5344CB8AC3E}">
        <p14:creationId xmlns:p14="http://schemas.microsoft.com/office/powerpoint/2010/main" val="640381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矩形 25"/>
          <p:cNvSpPr/>
          <p:nvPr/>
        </p:nvSpPr>
        <p:spPr>
          <a:xfrm>
            <a:off x="0" y="363537"/>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t>1.4</a:t>
            </a:r>
            <a:endParaRPr lang="zh-CN" altLang="en-US" sz="4400" b="1" dirty="0"/>
          </a:p>
        </p:txBody>
      </p:sp>
      <p:sp>
        <p:nvSpPr>
          <p:cNvPr id="27" name="文本占位符 1"/>
          <p:cNvSpPr>
            <a:spLocks noGrp="1"/>
          </p:cNvSpPr>
          <p:nvPr>
            <p:ph type="body" sz="quarter" idx="10"/>
          </p:nvPr>
        </p:nvSpPr>
        <p:spPr/>
        <p:txBody>
          <a:bodyPr anchor="ctr"/>
          <a:lstStyle/>
          <a:p>
            <a:r>
              <a:rPr lang="zh-CN" altLang="en-US" dirty="0">
                <a:latin typeface="微软雅黑" panose="020B0503020204020204" pitchFamily="34" charset="-122"/>
                <a:ea typeface="微软雅黑" panose="020B0503020204020204" pitchFamily="34" charset="-122"/>
              </a:rPr>
              <a:t>公司荣誉</a:t>
            </a:r>
          </a:p>
        </p:txBody>
      </p:sp>
      <p:pic>
        <p:nvPicPr>
          <p:cNvPr id="9" name="图片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96236" y="4756787"/>
            <a:ext cx="2555899" cy="1916925"/>
          </a:xfrm>
          <a:prstGeom prst="rect">
            <a:avLst/>
          </a:prstGeom>
        </p:spPr>
      </p:pic>
      <p:pic>
        <p:nvPicPr>
          <p:cNvPr id="10" name="图片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85305" y="1794502"/>
            <a:ext cx="2972435" cy="2294375"/>
          </a:xfrm>
          <a:prstGeom prst="rect">
            <a:avLst/>
          </a:prstGeom>
        </p:spPr>
      </p:pic>
      <p:pic>
        <p:nvPicPr>
          <p:cNvPr id="12" name="图片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46285" y="3866704"/>
            <a:ext cx="2263467" cy="2991296"/>
          </a:xfrm>
          <a:prstGeom prst="rect">
            <a:avLst/>
          </a:prstGeom>
        </p:spPr>
      </p:pic>
      <p:pic>
        <p:nvPicPr>
          <p:cNvPr id="14" name="Picture 3" descr="E:\吕晶晶\南通培训\宣传册\15年校招\宣传册资料1\ppt图片\IMG_0500_副本.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9759" y="1794502"/>
            <a:ext cx="2125032" cy="3000512"/>
          </a:xfrm>
          <a:prstGeom prst="rect">
            <a:avLst/>
          </a:prstGeom>
          <a:solidFill>
            <a:srgbClr val="FFFFFF">
              <a:shade val="85000"/>
            </a:srgbClr>
          </a:solidFill>
          <a:ln w="190500" cap="rnd">
            <a:no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6" name="Picture 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59759" y="4965895"/>
            <a:ext cx="2277053" cy="1705888"/>
          </a:xfrm>
          <a:prstGeom prst="rect">
            <a:avLst/>
          </a:prstGeom>
          <a:solidFill>
            <a:srgbClr val="FFFFFF">
              <a:shade val="85000"/>
            </a:srgbClr>
          </a:solidFill>
          <a:ln w="190500" cap="rnd">
            <a:no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 name="图片 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19225" y="4518631"/>
            <a:ext cx="2653985" cy="2153152"/>
          </a:xfrm>
          <a:prstGeom prst="rect">
            <a:avLst/>
          </a:prstGeom>
        </p:spPr>
      </p:pic>
      <p:pic>
        <p:nvPicPr>
          <p:cNvPr id="17" name="图片 1"/>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255482" y="1790047"/>
            <a:ext cx="2763743" cy="1937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2"/>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644839" y="1794502"/>
            <a:ext cx="1907296" cy="2724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5762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矩形 25"/>
          <p:cNvSpPr/>
          <p:nvPr/>
        </p:nvSpPr>
        <p:spPr>
          <a:xfrm>
            <a:off x="0" y="363537"/>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t>1.5</a:t>
            </a:r>
            <a:endParaRPr lang="zh-CN" altLang="en-US" sz="4400" b="1" dirty="0"/>
          </a:p>
        </p:txBody>
      </p:sp>
      <p:sp>
        <p:nvSpPr>
          <p:cNvPr id="27" name="文本占位符 1"/>
          <p:cNvSpPr>
            <a:spLocks noGrp="1"/>
          </p:cNvSpPr>
          <p:nvPr>
            <p:ph type="body" sz="quarter" idx="10"/>
          </p:nvPr>
        </p:nvSpPr>
        <p:spPr/>
        <p:txBody>
          <a:bodyPr anchor="ctr"/>
          <a:lstStyle/>
          <a:p>
            <a:r>
              <a:rPr lang="zh-CN" altLang="en-US" dirty="0">
                <a:latin typeface="微软雅黑" panose="020B0503020204020204" pitchFamily="34" charset="-122"/>
                <a:ea typeface="微软雅黑" panose="020B0503020204020204" pitchFamily="34" charset="-122"/>
              </a:rPr>
              <a:t>主要客户</a:t>
            </a:r>
          </a:p>
        </p:txBody>
      </p:sp>
      <p:grpSp>
        <p:nvGrpSpPr>
          <p:cNvPr id="17" name="组合 32"/>
          <p:cNvGrpSpPr>
            <a:grpSpLocks noChangeAspect="1"/>
          </p:cNvGrpSpPr>
          <p:nvPr/>
        </p:nvGrpSpPr>
        <p:grpSpPr bwMode="auto">
          <a:xfrm>
            <a:off x="575012" y="5178071"/>
            <a:ext cx="2457047" cy="792000"/>
            <a:chOff x="3041181" y="497093"/>
            <a:chExt cx="1757382" cy="837802"/>
          </a:xfrm>
        </p:grpSpPr>
        <p:sp>
          <p:nvSpPr>
            <p:cNvPr id="18" name="圆角矩形 9"/>
            <p:cNvSpPr/>
            <p:nvPr/>
          </p:nvSpPr>
          <p:spPr>
            <a:xfrm>
              <a:off x="3041181" y="497093"/>
              <a:ext cx="1757382" cy="837802"/>
            </a:xfrm>
            <a:prstGeom prst="roundRect">
              <a:avLst>
                <a:gd name="adj" fmla="val 10000"/>
              </a:avLst>
            </a:prstGeom>
            <a:blipFill rotWithShape="0">
              <a:blip r:embed="rId3" cstate="print"/>
              <a:stretch>
                <a:fillRect/>
              </a:stretch>
            </a:blip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sp>
        <p:sp>
          <p:nvSpPr>
            <p:cNvPr id="19" name="圆角矩形 4"/>
            <p:cNvSpPr/>
            <p:nvPr/>
          </p:nvSpPr>
          <p:spPr>
            <a:xfrm>
              <a:off x="3065769" y="524217"/>
              <a:ext cx="1708205" cy="783556"/>
            </a:xfrm>
            <a:prstGeom prst="rect">
              <a:avLst/>
            </a:prstGeom>
          </p:spPr>
          <p:style>
            <a:lnRef idx="0">
              <a:scrgbClr r="0" g="0" b="0"/>
            </a:lnRef>
            <a:fillRef idx="0">
              <a:scrgbClr r="0" g="0" b="0"/>
            </a:fillRef>
            <a:effectRef idx="0">
              <a:scrgbClr r="0" g="0" b="0"/>
            </a:effectRef>
            <a:fontRef idx="minor">
              <a:schemeClr val="lt1"/>
            </a:fontRef>
          </p:style>
          <p:txBody>
            <a:bodyPr lIns="30480" tIns="30480" rIns="30480" bIns="30480" spcCol="1270" anchor="ctr"/>
            <a:lstStyle/>
            <a:p>
              <a:pPr algn="ctr" defTabSz="2133600">
                <a:lnSpc>
                  <a:spcPct val="90000"/>
                </a:lnSpc>
                <a:spcAft>
                  <a:spcPct val="35000"/>
                </a:spcAft>
                <a:buFontTx/>
                <a:buNone/>
                <a:defRPr/>
              </a:pPr>
              <a:endParaRPr lang="zh-CN" altLang="en-US" sz="4800" dirty="0"/>
            </a:p>
          </p:txBody>
        </p:sp>
      </p:grpSp>
      <p:grpSp>
        <p:nvGrpSpPr>
          <p:cNvPr id="20" name="组合 26"/>
          <p:cNvGrpSpPr>
            <a:grpSpLocks noChangeAspect="1"/>
          </p:cNvGrpSpPr>
          <p:nvPr/>
        </p:nvGrpSpPr>
        <p:grpSpPr bwMode="auto">
          <a:xfrm>
            <a:off x="7466696" y="2736417"/>
            <a:ext cx="2091934" cy="936000"/>
            <a:chOff x="3041181" y="1818601"/>
            <a:chExt cx="1766661" cy="1644656"/>
          </a:xfrm>
        </p:grpSpPr>
        <p:sp>
          <p:nvSpPr>
            <p:cNvPr id="21" name="圆角矩形 23"/>
            <p:cNvSpPr/>
            <p:nvPr/>
          </p:nvSpPr>
          <p:spPr>
            <a:xfrm>
              <a:off x="3041181" y="1818601"/>
              <a:ext cx="1766661" cy="1644656"/>
            </a:xfrm>
            <a:prstGeom prst="roundRect">
              <a:avLst>
                <a:gd name="adj" fmla="val 10000"/>
              </a:avLst>
            </a:prstGeom>
            <a:blipFill rotWithShape="0">
              <a:blip r:embed="rId4" cstate="screen">
                <a:extLst>
                  <a:ext uri="{28A0092B-C50C-407E-A947-70E740481C1C}">
                    <a14:useLocalDpi xmlns:a14="http://schemas.microsoft.com/office/drawing/2010/main"/>
                  </a:ext>
                </a:extLst>
              </a:blip>
              <a:stretch>
                <a:fillRect/>
              </a:stretch>
            </a:blip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sp>
        <p:sp>
          <p:nvSpPr>
            <p:cNvPr id="22" name="圆角矩形 4"/>
            <p:cNvSpPr/>
            <p:nvPr/>
          </p:nvSpPr>
          <p:spPr>
            <a:xfrm>
              <a:off x="3089773" y="1864636"/>
              <a:ext cx="1669477" cy="1552586"/>
            </a:xfrm>
            <a:prstGeom prst="rect">
              <a:avLst/>
            </a:prstGeom>
          </p:spPr>
          <p:style>
            <a:lnRef idx="0">
              <a:scrgbClr r="0" g="0" b="0"/>
            </a:lnRef>
            <a:fillRef idx="0">
              <a:scrgbClr r="0" g="0" b="0"/>
            </a:fillRef>
            <a:effectRef idx="0">
              <a:scrgbClr r="0" g="0" b="0"/>
            </a:effectRef>
            <a:fontRef idx="minor">
              <a:schemeClr val="lt1"/>
            </a:fontRef>
          </p:style>
          <p:txBody>
            <a:bodyPr lIns="34925" tIns="34925" rIns="34925" bIns="34925" spcCol="1270" anchor="ctr"/>
            <a:lstStyle/>
            <a:p>
              <a:pPr algn="ctr" defTabSz="2444750">
                <a:lnSpc>
                  <a:spcPct val="90000"/>
                </a:lnSpc>
                <a:spcAft>
                  <a:spcPct val="35000"/>
                </a:spcAft>
                <a:buFontTx/>
                <a:buNone/>
                <a:defRPr/>
              </a:pPr>
              <a:endParaRPr lang="zh-CN" altLang="en-US" sz="5500" dirty="0"/>
            </a:p>
          </p:txBody>
        </p:sp>
      </p:grpSp>
      <p:grpSp>
        <p:nvGrpSpPr>
          <p:cNvPr id="46" name="组合 14"/>
          <p:cNvGrpSpPr/>
          <p:nvPr/>
        </p:nvGrpSpPr>
        <p:grpSpPr bwMode="auto">
          <a:xfrm>
            <a:off x="3468485" y="2484417"/>
            <a:ext cx="1440000" cy="1440000"/>
            <a:chOff x="3041179" y="2464514"/>
            <a:chExt cx="2374091" cy="2210145"/>
          </a:xfrm>
        </p:grpSpPr>
        <p:sp>
          <p:nvSpPr>
            <p:cNvPr id="47" name="圆角矩形 18"/>
            <p:cNvSpPr>
              <a:spLocks noChangeAspect="1"/>
            </p:cNvSpPr>
            <p:nvPr/>
          </p:nvSpPr>
          <p:spPr>
            <a:xfrm>
              <a:off x="3041179" y="2464514"/>
              <a:ext cx="2374091" cy="2210145"/>
            </a:xfrm>
            <a:prstGeom prst="roundRect">
              <a:avLst>
                <a:gd name="adj" fmla="val 10000"/>
              </a:avLst>
            </a:prstGeom>
            <a:blipFill rotWithShape="0">
              <a:blip r:embed="rId5" cstate="screen">
                <a:extLst>
                  <a:ext uri="{28A0092B-C50C-407E-A947-70E740481C1C}">
                    <a14:useLocalDpi xmlns:a14="http://schemas.microsoft.com/office/drawing/2010/main"/>
                  </a:ext>
                </a:extLst>
              </a:blip>
              <a:stretch>
                <a:fillRect/>
              </a:stretch>
            </a:blip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sp>
        <p:sp>
          <p:nvSpPr>
            <p:cNvPr id="48" name="圆角矩形 4"/>
            <p:cNvSpPr/>
            <p:nvPr/>
          </p:nvSpPr>
          <p:spPr>
            <a:xfrm>
              <a:off x="3088292" y="2513247"/>
              <a:ext cx="1672439" cy="1547195"/>
            </a:xfrm>
            <a:prstGeom prst="rect">
              <a:avLst/>
            </a:prstGeom>
          </p:spPr>
          <p:style>
            <a:lnRef idx="0">
              <a:scrgbClr r="0" g="0" b="0"/>
            </a:lnRef>
            <a:fillRef idx="0">
              <a:scrgbClr r="0" g="0" b="0"/>
            </a:fillRef>
            <a:effectRef idx="0">
              <a:scrgbClr r="0" g="0" b="0"/>
            </a:effectRef>
            <a:fontRef idx="minor">
              <a:schemeClr val="lt1"/>
            </a:fontRef>
          </p:style>
          <p:txBody>
            <a:bodyPr lIns="34925" tIns="34925" rIns="34925" bIns="34925" spcCol="1270" anchor="ctr"/>
            <a:lstStyle/>
            <a:p>
              <a:pPr algn="ctr" defTabSz="2444750">
                <a:lnSpc>
                  <a:spcPct val="90000"/>
                </a:lnSpc>
                <a:spcAft>
                  <a:spcPct val="35000"/>
                </a:spcAft>
                <a:buFontTx/>
                <a:buNone/>
                <a:defRPr/>
              </a:pPr>
              <a:endParaRPr lang="zh-CN" altLang="en-US" sz="5500" dirty="0"/>
            </a:p>
          </p:txBody>
        </p:sp>
      </p:grpSp>
      <p:grpSp>
        <p:nvGrpSpPr>
          <p:cNvPr id="49" name="组合 15"/>
          <p:cNvGrpSpPr>
            <a:grpSpLocks noChangeAspect="1"/>
          </p:cNvGrpSpPr>
          <p:nvPr/>
        </p:nvGrpSpPr>
        <p:grpSpPr bwMode="auto">
          <a:xfrm>
            <a:off x="5159018" y="2754417"/>
            <a:ext cx="2057145" cy="900000"/>
            <a:chOff x="3024174" y="4572029"/>
            <a:chExt cx="1837812" cy="789015"/>
          </a:xfrm>
        </p:grpSpPr>
        <p:sp>
          <p:nvSpPr>
            <p:cNvPr id="50" name="圆角矩形 16"/>
            <p:cNvSpPr/>
            <p:nvPr/>
          </p:nvSpPr>
          <p:spPr>
            <a:xfrm>
              <a:off x="3024174" y="4572029"/>
              <a:ext cx="1837812" cy="789015"/>
            </a:xfrm>
            <a:prstGeom prst="roundRect">
              <a:avLst>
                <a:gd name="adj" fmla="val 10000"/>
              </a:avLst>
            </a:prstGeom>
            <a:blipFill rotWithShape="0">
              <a:blip r:embed="rId6" cstate="print"/>
              <a:stretch>
                <a:fillRect/>
              </a:stretch>
            </a:blip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sp>
        <p:sp>
          <p:nvSpPr>
            <p:cNvPr id="51" name="圆角矩形 6"/>
            <p:cNvSpPr/>
            <p:nvPr/>
          </p:nvSpPr>
          <p:spPr>
            <a:xfrm>
              <a:off x="3047147" y="4594573"/>
              <a:ext cx="1791867" cy="743927"/>
            </a:xfrm>
            <a:prstGeom prst="rect">
              <a:avLst/>
            </a:prstGeom>
          </p:spPr>
          <p:style>
            <a:lnRef idx="0">
              <a:scrgbClr r="0" g="0" b="0"/>
            </a:lnRef>
            <a:fillRef idx="0">
              <a:scrgbClr r="0" g="0" b="0"/>
            </a:fillRef>
            <a:effectRef idx="0">
              <a:scrgbClr r="0" g="0" b="0"/>
            </a:effectRef>
            <a:fontRef idx="minor">
              <a:schemeClr val="lt1"/>
            </a:fontRef>
          </p:style>
          <p:txBody>
            <a:bodyPr lIns="32385" tIns="32385" rIns="32385" bIns="32385" spcCol="1270" anchor="ctr"/>
            <a:lstStyle/>
            <a:p>
              <a:pPr algn="ctr" defTabSz="2266950">
                <a:lnSpc>
                  <a:spcPct val="90000"/>
                </a:lnSpc>
                <a:spcAft>
                  <a:spcPct val="35000"/>
                </a:spcAft>
                <a:buFontTx/>
                <a:buNone/>
                <a:defRPr/>
              </a:pPr>
              <a:endParaRPr lang="zh-CN" altLang="en-US" sz="5100" dirty="0"/>
            </a:p>
          </p:txBody>
        </p:sp>
      </p:grpSp>
      <p:pic>
        <p:nvPicPr>
          <p:cNvPr id="58" name="图片 57"/>
          <p:cNvPicPr>
            <a:picLocks noChangeAspect="1"/>
          </p:cNvPicPr>
          <p:nvPr/>
        </p:nvPicPr>
        <p:blipFill>
          <a:blip r:embed="rId7" cstate="screen">
            <a:extLst>
              <a:ext uri="{28A0092B-C50C-407E-A947-70E740481C1C}">
                <a14:useLocalDpi xmlns:a14="http://schemas.microsoft.com/office/drawing/2010/main"/>
              </a:ext>
            </a:extLst>
          </a:blip>
          <a:srcRect r="1139" b="7493"/>
          <a:stretch>
            <a:fillRect/>
          </a:stretch>
        </p:blipFill>
        <p:spPr>
          <a:xfrm>
            <a:off x="9587513" y="5214071"/>
            <a:ext cx="2211297" cy="720000"/>
          </a:xfrm>
          <a:prstGeom prst="rect">
            <a:avLst/>
          </a:prstGeom>
          <a:noFill/>
          <a:ln>
            <a:noFill/>
          </a:ln>
        </p:spPr>
      </p:pic>
      <p:pic>
        <p:nvPicPr>
          <p:cNvPr id="2" name="图片 1"/>
          <p:cNvPicPr>
            <a:picLocks noChangeAspect="1"/>
          </p:cNvPicPr>
          <p:nvPr/>
        </p:nvPicPr>
        <p:blipFill rotWithShape="1">
          <a:blip r:embed="rId8" cstate="print">
            <a:extLst>
              <a:ext uri="{28A0092B-C50C-407E-A947-70E740481C1C}">
                <a14:useLocalDpi xmlns:a14="http://schemas.microsoft.com/office/drawing/2010/main" val="0"/>
              </a:ext>
            </a:extLst>
          </a:blip>
          <a:srcRect t="29819" b="30166"/>
          <a:stretch/>
        </p:blipFill>
        <p:spPr>
          <a:xfrm>
            <a:off x="306393" y="2754328"/>
            <a:ext cx="2911559" cy="900179"/>
          </a:xfrm>
          <a:prstGeom prst="rect">
            <a:avLst/>
          </a:prstGeom>
        </p:spPr>
      </p:pic>
      <p:pic>
        <p:nvPicPr>
          <p:cNvPr id="3" name="图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09162" y="2595407"/>
            <a:ext cx="2232000" cy="1218021"/>
          </a:xfrm>
          <a:prstGeom prst="rect">
            <a:avLst/>
          </a:prstGeom>
        </p:spPr>
      </p:pic>
      <p:pic>
        <p:nvPicPr>
          <p:cNvPr id="4" name="图片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10361" y="5053356"/>
            <a:ext cx="3672000" cy="1041430"/>
          </a:xfrm>
          <a:prstGeom prst="rect">
            <a:avLst/>
          </a:prstGeom>
        </p:spPr>
      </p:pic>
      <p:pic>
        <p:nvPicPr>
          <p:cNvPr id="6" name="图片 5">
            <a:extLst>
              <a:ext uri="{FF2B5EF4-FFF2-40B4-BE49-F238E27FC236}">
                <a16:creationId xmlns:a16="http://schemas.microsoft.com/office/drawing/2014/main" xmlns="" id="{E8F32766-B7E9-4FF4-A803-045F941EA7E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70885" y="5179447"/>
            <a:ext cx="2200649" cy="947887"/>
          </a:xfrm>
          <a:prstGeom prst="rect">
            <a:avLst/>
          </a:prstGeom>
        </p:spPr>
      </p:pic>
    </p:spTree>
    <p:extLst>
      <p:ext uri="{BB962C8B-B14F-4D97-AF65-F5344CB8AC3E}">
        <p14:creationId xmlns:p14="http://schemas.microsoft.com/office/powerpoint/2010/main" val="1362301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4952997" y="1860884"/>
            <a:ext cx="4672265" cy="859683"/>
          </a:xfrm>
        </p:spPr>
        <p:txBody>
          <a:bodyPr anchor="ctr"/>
          <a:lstStyle/>
          <a:p>
            <a:r>
              <a:rPr lang="zh-CN" altLang="en-US" sz="5400" dirty="0">
                <a:latin typeface="微软雅黑" panose="020B0503020204020204" pitchFamily="34" charset="-122"/>
                <a:ea typeface="微软雅黑" panose="020B0503020204020204" pitchFamily="34" charset="-122"/>
              </a:rPr>
              <a:t>公司架构</a:t>
            </a:r>
          </a:p>
        </p:txBody>
      </p:sp>
      <p:sp>
        <p:nvSpPr>
          <p:cNvPr id="3" name="文本框 2"/>
          <p:cNvSpPr txBox="1"/>
          <p:nvPr/>
        </p:nvSpPr>
        <p:spPr>
          <a:xfrm>
            <a:off x="2647950" y="2720567"/>
            <a:ext cx="590550" cy="1107996"/>
          </a:xfrm>
          <a:prstGeom prst="rect">
            <a:avLst/>
          </a:prstGeom>
          <a:noFill/>
        </p:spPr>
        <p:txBody>
          <a:bodyPr wrap="square" rtlCol="0">
            <a:spAutoFit/>
          </a:bodyPr>
          <a:lstStyle/>
          <a:p>
            <a:r>
              <a:rPr lang="en-US" altLang="zh-CN" sz="6600" b="1" dirty="0">
                <a:solidFill>
                  <a:schemeClr val="bg1"/>
                </a:solidFill>
              </a:rPr>
              <a:t>2</a:t>
            </a:r>
            <a:endParaRPr lang="zh-CN" altLang="en-US" sz="6600" b="1" dirty="0">
              <a:solidFill>
                <a:schemeClr val="bg1"/>
              </a:solidFill>
            </a:endParaRPr>
          </a:p>
        </p:txBody>
      </p:sp>
      <p:sp>
        <p:nvSpPr>
          <p:cNvPr id="4" name="矩形 3"/>
          <p:cNvSpPr/>
          <p:nvPr/>
        </p:nvSpPr>
        <p:spPr>
          <a:xfrm>
            <a:off x="4952998" y="2942166"/>
            <a:ext cx="6096000" cy="2012859"/>
          </a:xfrm>
          <a:prstGeom prst="rect">
            <a:avLst/>
          </a:prstGeom>
        </p:spPr>
        <p:txBody>
          <a:bodyPr>
            <a:spAutoFit/>
          </a:bodyPr>
          <a:lstStyle/>
          <a:p>
            <a:pPr marL="514350" indent="-514350" defTabSz="685681">
              <a:lnSpc>
                <a:spcPct val="130000"/>
              </a:lnSpc>
              <a:buClr>
                <a:srgbClr val="67B88E"/>
              </a:buClr>
              <a:buFont typeface="Wingdings" panose="05000000000000000000" pitchFamily="2" charset="2"/>
              <a:buChar char="n"/>
            </a:pPr>
            <a:r>
              <a:rPr lang="zh-CN" altLang="en-US" sz="3200" dirty="0">
                <a:solidFill>
                  <a:schemeClr val="tx1">
                    <a:lumMod val="75000"/>
                    <a:lumOff val="25000"/>
                  </a:schemeClr>
                </a:solidFill>
                <a:latin typeface="微软雅黑" panose="020B0503020204020204" pitchFamily="34" charset="-122"/>
                <a:ea typeface="微软雅黑" panose="020B0503020204020204" pitchFamily="34" charset="-122"/>
              </a:rPr>
              <a:t>主营业务</a:t>
            </a:r>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a:p>
            <a:pPr marL="514350" indent="-514350" defTabSz="685681">
              <a:lnSpc>
                <a:spcPct val="130000"/>
              </a:lnSpc>
              <a:buClr>
                <a:srgbClr val="67B88E"/>
              </a:buClr>
              <a:buFont typeface="Wingdings" panose="05000000000000000000" pitchFamily="2" charset="2"/>
              <a:buChar char="n"/>
            </a:pPr>
            <a:r>
              <a:rPr lang="zh-CN" altLang="en-US" sz="3200" dirty="0">
                <a:solidFill>
                  <a:schemeClr val="tx1">
                    <a:lumMod val="75000"/>
                    <a:lumOff val="25000"/>
                  </a:schemeClr>
                </a:solidFill>
                <a:latin typeface="微软雅黑" panose="020B0503020204020204" pitchFamily="34" charset="-122"/>
                <a:ea typeface="微软雅黑" panose="020B0503020204020204" pitchFamily="34" charset="-122"/>
              </a:rPr>
              <a:t>五大平台体系</a:t>
            </a:r>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a:p>
            <a:pPr marL="514350" indent="-514350" defTabSz="685681">
              <a:lnSpc>
                <a:spcPct val="130000"/>
              </a:lnSpc>
              <a:buClr>
                <a:srgbClr val="67B88E"/>
              </a:buClr>
              <a:buFont typeface="Wingdings" panose="05000000000000000000" pitchFamily="2" charset="2"/>
              <a:buChar char="n"/>
            </a:pPr>
            <a:r>
              <a:rPr lang="zh-CN" altLang="en-US" sz="3200" dirty="0">
                <a:solidFill>
                  <a:schemeClr val="tx1">
                    <a:lumMod val="75000"/>
                    <a:lumOff val="25000"/>
                  </a:schemeClr>
                </a:solidFill>
                <a:latin typeface="微软雅黑" panose="020B0503020204020204" pitchFamily="34" charset="-122"/>
                <a:ea typeface="微软雅黑" panose="020B0503020204020204" pitchFamily="34" charset="-122"/>
              </a:rPr>
              <a:t>各基地布局</a:t>
            </a:r>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36005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0" y="363537"/>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t>2.1</a:t>
            </a:r>
            <a:endParaRPr lang="zh-CN" altLang="en-US" sz="4400" b="1" dirty="0"/>
          </a:p>
        </p:txBody>
      </p:sp>
      <p:sp>
        <p:nvSpPr>
          <p:cNvPr id="38" name="文本占位符 1"/>
          <p:cNvSpPr>
            <a:spLocks noGrp="1"/>
          </p:cNvSpPr>
          <p:nvPr>
            <p:ph type="body" sz="quarter" idx="10"/>
          </p:nvPr>
        </p:nvSpPr>
        <p:spPr>
          <a:xfrm>
            <a:off x="3059904" y="590550"/>
            <a:ext cx="3467100" cy="546100"/>
          </a:xfrm>
        </p:spPr>
        <p:txBody>
          <a:bodyPr anchor="ctr"/>
          <a:lstStyle/>
          <a:p>
            <a:r>
              <a:rPr lang="zh-CN" altLang="en-US" dirty="0">
                <a:latin typeface="微软雅黑" panose="020B0503020204020204" pitchFamily="34" charset="-122"/>
                <a:ea typeface="微软雅黑" panose="020B0503020204020204" pitchFamily="34" charset="-122"/>
              </a:rPr>
              <a:t>主营业务</a:t>
            </a:r>
          </a:p>
        </p:txBody>
      </p:sp>
      <p:grpSp>
        <p:nvGrpSpPr>
          <p:cNvPr id="13" name="组合 12"/>
          <p:cNvGrpSpPr/>
          <p:nvPr/>
        </p:nvGrpSpPr>
        <p:grpSpPr>
          <a:xfrm>
            <a:off x="772971" y="2557231"/>
            <a:ext cx="3240000" cy="3440800"/>
            <a:chOff x="1794384" y="2817131"/>
            <a:chExt cx="3600000" cy="3440800"/>
          </a:xfrm>
        </p:grpSpPr>
        <p:sp>
          <p:nvSpPr>
            <p:cNvPr id="9" name="矩形 8"/>
            <p:cNvSpPr/>
            <p:nvPr/>
          </p:nvSpPr>
          <p:spPr>
            <a:xfrm>
              <a:off x="1794384" y="3629931"/>
              <a:ext cx="3600000" cy="262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tx1">
                      <a:lumMod val="75000"/>
                      <a:lumOff val="25000"/>
                    </a:schemeClr>
                  </a:solidFill>
                  <a:latin typeface="+mn-ea"/>
                </a:rPr>
                <a:t>农药中间体</a:t>
              </a:r>
              <a:endParaRPr lang="en-US" altLang="zh-CN" sz="2800" dirty="0">
                <a:solidFill>
                  <a:schemeClr val="tx1">
                    <a:lumMod val="75000"/>
                    <a:lumOff val="25000"/>
                  </a:schemeClr>
                </a:solidFill>
                <a:latin typeface="+mn-ea"/>
              </a:endParaRPr>
            </a:p>
            <a:p>
              <a:pPr algn="ctr"/>
              <a:endParaRPr lang="en-US" altLang="zh-CN" dirty="0">
                <a:solidFill>
                  <a:schemeClr val="tx1">
                    <a:lumMod val="75000"/>
                    <a:lumOff val="25000"/>
                  </a:schemeClr>
                </a:solidFill>
                <a:latin typeface="+mn-ea"/>
              </a:endParaRPr>
            </a:p>
            <a:p>
              <a:pPr algn="ctr"/>
              <a:r>
                <a:rPr lang="zh-CN" altLang="en-US" sz="2800" dirty="0">
                  <a:solidFill>
                    <a:schemeClr val="tx1">
                      <a:lumMod val="75000"/>
                      <a:lumOff val="25000"/>
                    </a:schemeClr>
                  </a:solidFill>
                  <a:latin typeface="+mn-ea"/>
                </a:rPr>
                <a:t>建农</a:t>
              </a:r>
              <a:r>
                <a:rPr lang="en-US" altLang="zh-CN" sz="2800" dirty="0">
                  <a:solidFill>
                    <a:schemeClr val="tx1">
                      <a:lumMod val="75000"/>
                      <a:lumOff val="25000"/>
                    </a:schemeClr>
                  </a:solidFill>
                  <a:latin typeface="+mn-ea"/>
                </a:rPr>
                <a:t>®</a:t>
              </a:r>
              <a:r>
                <a:rPr lang="zh-CN" altLang="en-US" sz="2800" dirty="0">
                  <a:solidFill>
                    <a:schemeClr val="tx1">
                      <a:lumMod val="75000"/>
                      <a:lumOff val="25000"/>
                    </a:schemeClr>
                  </a:solidFill>
                  <a:latin typeface="+mn-ea"/>
                </a:rPr>
                <a:t>农药产品</a:t>
              </a:r>
            </a:p>
          </p:txBody>
        </p:sp>
        <p:sp>
          <p:nvSpPr>
            <p:cNvPr id="10" name="矩形 9"/>
            <p:cNvSpPr/>
            <p:nvPr/>
          </p:nvSpPr>
          <p:spPr>
            <a:xfrm>
              <a:off x="1794384" y="2817131"/>
              <a:ext cx="3600000" cy="812800"/>
            </a:xfrm>
            <a:prstGeom prst="rect">
              <a:avLst/>
            </a:prstGeom>
            <a:solidFill>
              <a:srgbClr val="028842"/>
            </a:solidFill>
            <a:ln>
              <a:solidFill>
                <a:srgbClr val="0288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bg1"/>
                  </a:solidFill>
                </a:rPr>
                <a:t>植物保护产品</a:t>
              </a:r>
            </a:p>
          </p:txBody>
        </p:sp>
      </p:grpSp>
      <p:grpSp>
        <p:nvGrpSpPr>
          <p:cNvPr id="14" name="组合 13"/>
          <p:cNvGrpSpPr/>
          <p:nvPr/>
        </p:nvGrpSpPr>
        <p:grpSpPr>
          <a:xfrm>
            <a:off x="8179030" y="2557231"/>
            <a:ext cx="3240000" cy="3440800"/>
            <a:chOff x="7563811" y="2004331"/>
            <a:chExt cx="3600002" cy="3440800"/>
          </a:xfrm>
        </p:grpSpPr>
        <p:sp>
          <p:nvSpPr>
            <p:cNvPr id="42" name="矩形 41"/>
            <p:cNvSpPr/>
            <p:nvPr/>
          </p:nvSpPr>
          <p:spPr>
            <a:xfrm>
              <a:off x="7563811" y="2817131"/>
              <a:ext cx="3600000" cy="262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tx1">
                      <a:lumMod val="75000"/>
                      <a:lumOff val="25000"/>
                    </a:schemeClr>
                  </a:solidFill>
                  <a:latin typeface="+mn-ea"/>
                </a:rPr>
                <a:t>NMN</a:t>
              </a:r>
            </a:p>
            <a:p>
              <a:pPr algn="ctr"/>
              <a:endParaRPr lang="en-US" altLang="zh-CN" dirty="0">
                <a:solidFill>
                  <a:schemeClr val="tx1">
                    <a:lumMod val="75000"/>
                    <a:lumOff val="25000"/>
                  </a:schemeClr>
                </a:solidFill>
                <a:latin typeface="+mn-ea"/>
              </a:endParaRPr>
            </a:p>
            <a:p>
              <a:pPr algn="ctr"/>
              <a:r>
                <a:rPr lang="en-US" altLang="zh-CN" sz="2800" dirty="0">
                  <a:solidFill>
                    <a:schemeClr val="tx1">
                      <a:lumMod val="75000"/>
                      <a:lumOff val="25000"/>
                    </a:schemeClr>
                  </a:solidFill>
                  <a:latin typeface="+mn-ea"/>
                </a:rPr>
                <a:t>AKG</a:t>
              </a:r>
              <a:r>
                <a:rPr lang="zh-CN" altLang="en-US" sz="2800" dirty="0">
                  <a:solidFill>
                    <a:schemeClr val="tx1">
                      <a:lumMod val="75000"/>
                      <a:lumOff val="25000"/>
                    </a:schemeClr>
                  </a:solidFill>
                  <a:latin typeface="+mn-ea"/>
                </a:rPr>
                <a:t>等</a:t>
              </a:r>
              <a:endParaRPr lang="en-US" altLang="zh-CN" sz="2800" dirty="0">
                <a:solidFill>
                  <a:schemeClr val="tx1">
                    <a:lumMod val="75000"/>
                    <a:lumOff val="25000"/>
                  </a:schemeClr>
                </a:solidFill>
                <a:latin typeface="+mn-ea"/>
              </a:endParaRPr>
            </a:p>
            <a:p>
              <a:pPr algn="ctr"/>
              <a:endParaRPr lang="en-US" altLang="zh-CN" dirty="0">
                <a:solidFill>
                  <a:schemeClr val="tx1">
                    <a:lumMod val="75000"/>
                    <a:lumOff val="25000"/>
                  </a:schemeClr>
                </a:solidFill>
                <a:latin typeface="+mn-ea"/>
              </a:endParaRPr>
            </a:p>
            <a:p>
              <a:pPr algn="ctr"/>
              <a:r>
                <a:rPr lang="zh-CN" altLang="en-US" sz="2400" dirty="0">
                  <a:solidFill>
                    <a:schemeClr val="tx1">
                      <a:lumMod val="75000"/>
                      <a:lumOff val="25000"/>
                    </a:schemeClr>
                  </a:solidFill>
                  <a:latin typeface="+mn-ea"/>
                </a:rPr>
                <a:t>高质量的绿色健康产品</a:t>
              </a:r>
            </a:p>
          </p:txBody>
        </p:sp>
        <p:sp>
          <p:nvSpPr>
            <p:cNvPr id="43" name="矩形 42"/>
            <p:cNvSpPr/>
            <p:nvPr/>
          </p:nvSpPr>
          <p:spPr>
            <a:xfrm>
              <a:off x="7563813" y="2004331"/>
              <a:ext cx="3600000" cy="812800"/>
            </a:xfrm>
            <a:prstGeom prst="rect">
              <a:avLst/>
            </a:prstGeom>
            <a:solidFill>
              <a:srgbClr val="028842"/>
            </a:solidFill>
            <a:ln>
              <a:solidFill>
                <a:srgbClr val="0288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bg1"/>
                  </a:solidFill>
                </a:rPr>
                <a:t>营养保健品</a:t>
              </a:r>
            </a:p>
          </p:txBody>
        </p:sp>
      </p:grpSp>
      <p:grpSp>
        <p:nvGrpSpPr>
          <p:cNvPr id="11" name="组合 10"/>
          <p:cNvGrpSpPr/>
          <p:nvPr/>
        </p:nvGrpSpPr>
        <p:grpSpPr>
          <a:xfrm>
            <a:off x="4476001" y="2557231"/>
            <a:ext cx="3240000" cy="3440800"/>
            <a:chOff x="1794384" y="2817131"/>
            <a:chExt cx="3600000" cy="3440800"/>
          </a:xfrm>
        </p:grpSpPr>
        <p:sp>
          <p:nvSpPr>
            <p:cNvPr id="12" name="矩形 11"/>
            <p:cNvSpPr/>
            <p:nvPr/>
          </p:nvSpPr>
          <p:spPr>
            <a:xfrm>
              <a:off x="1794384" y="3629931"/>
              <a:ext cx="3600000" cy="262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tx1">
                      <a:lumMod val="75000"/>
                      <a:lumOff val="25000"/>
                    </a:schemeClr>
                  </a:solidFill>
                  <a:latin typeface="+mn-ea"/>
                </a:rPr>
                <a:t>医药中间体</a:t>
              </a:r>
              <a:endParaRPr lang="en-US" altLang="zh-CN" dirty="0">
                <a:solidFill>
                  <a:schemeClr val="tx1">
                    <a:lumMod val="75000"/>
                    <a:lumOff val="25000"/>
                  </a:schemeClr>
                </a:solidFill>
                <a:latin typeface="+mn-ea"/>
              </a:endParaRPr>
            </a:p>
            <a:p>
              <a:pPr algn="ctr"/>
              <a:endParaRPr lang="en-US" altLang="zh-CN" dirty="0">
                <a:solidFill>
                  <a:schemeClr val="tx1">
                    <a:lumMod val="75000"/>
                    <a:lumOff val="25000"/>
                  </a:schemeClr>
                </a:solidFill>
                <a:latin typeface="+mn-ea"/>
              </a:endParaRPr>
            </a:p>
            <a:p>
              <a:pPr algn="ctr"/>
              <a:r>
                <a:rPr lang="zh-CN" altLang="en-US" sz="2400" dirty="0">
                  <a:solidFill>
                    <a:schemeClr val="tx1">
                      <a:lumMod val="75000"/>
                      <a:lumOff val="25000"/>
                    </a:schemeClr>
                  </a:solidFill>
                  <a:latin typeface="+mn-ea"/>
                </a:rPr>
                <a:t>高端定制研发生产服务（</a:t>
              </a:r>
              <a:r>
                <a:rPr lang="en-US" altLang="zh-CN" sz="2400" dirty="0">
                  <a:solidFill>
                    <a:schemeClr val="tx1">
                      <a:lumMod val="75000"/>
                      <a:lumOff val="25000"/>
                    </a:schemeClr>
                  </a:solidFill>
                  <a:latin typeface="+mn-ea"/>
                </a:rPr>
                <a:t>CDMO</a:t>
              </a:r>
              <a:r>
                <a:rPr lang="zh-CN" altLang="en-US" sz="2400" dirty="0">
                  <a:solidFill>
                    <a:schemeClr val="tx1">
                      <a:lumMod val="75000"/>
                      <a:lumOff val="25000"/>
                    </a:schemeClr>
                  </a:solidFill>
                  <a:latin typeface="+mn-ea"/>
                </a:rPr>
                <a:t>）</a:t>
              </a:r>
            </a:p>
          </p:txBody>
        </p:sp>
        <p:sp>
          <p:nvSpPr>
            <p:cNvPr id="15" name="矩形 14"/>
            <p:cNvSpPr/>
            <p:nvPr/>
          </p:nvSpPr>
          <p:spPr>
            <a:xfrm>
              <a:off x="1794384" y="2817131"/>
              <a:ext cx="3600000" cy="812800"/>
            </a:xfrm>
            <a:prstGeom prst="rect">
              <a:avLst/>
            </a:prstGeom>
            <a:solidFill>
              <a:srgbClr val="028842"/>
            </a:solidFill>
            <a:ln>
              <a:solidFill>
                <a:srgbClr val="0288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bg1"/>
                  </a:solidFill>
                </a:rPr>
                <a:t>医药中间体</a:t>
              </a:r>
            </a:p>
          </p:txBody>
        </p:sp>
      </p:grpSp>
    </p:spTree>
    <p:extLst>
      <p:ext uri="{BB962C8B-B14F-4D97-AF65-F5344CB8AC3E}">
        <p14:creationId xmlns:p14="http://schemas.microsoft.com/office/powerpoint/2010/main" val="39967152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五大平台体系</a:t>
            </a:r>
          </a:p>
        </p:txBody>
      </p:sp>
      <p:sp>
        <p:nvSpPr>
          <p:cNvPr id="6" name="Rounded Rectangle 9"/>
          <p:cNvSpPr/>
          <p:nvPr/>
        </p:nvSpPr>
        <p:spPr>
          <a:xfrm>
            <a:off x="7960806" y="4885839"/>
            <a:ext cx="1422400" cy="1374681"/>
          </a:xfrm>
          <a:prstGeom prst="roundRect">
            <a:avLst>
              <a:gd name="adj" fmla="val 8094"/>
            </a:avLst>
          </a:prstGeom>
          <a:solidFill>
            <a:srgbClr val="F26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7" name="Rounded Rectangle 10"/>
          <p:cNvSpPr/>
          <p:nvPr/>
        </p:nvSpPr>
        <p:spPr>
          <a:xfrm>
            <a:off x="2779206" y="4885839"/>
            <a:ext cx="1422400" cy="1374681"/>
          </a:xfrm>
          <a:prstGeom prst="roundRect">
            <a:avLst>
              <a:gd name="adj" fmla="val 8094"/>
            </a:avLst>
          </a:prstGeom>
          <a:solidFill>
            <a:srgbClr val="5E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Rounded Rectangle 11"/>
          <p:cNvSpPr/>
          <p:nvPr/>
        </p:nvSpPr>
        <p:spPr>
          <a:xfrm>
            <a:off x="3490406" y="3212520"/>
            <a:ext cx="1422400" cy="1374681"/>
          </a:xfrm>
          <a:prstGeom prst="roundRect">
            <a:avLst>
              <a:gd name="adj" fmla="val 8094"/>
            </a:avLst>
          </a:prstGeom>
          <a:solidFill>
            <a:srgbClr val="936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9" name="Rounded Rectangle 12"/>
          <p:cNvSpPr/>
          <p:nvPr/>
        </p:nvSpPr>
        <p:spPr>
          <a:xfrm>
            <a:off x="7295931" y="3212520"/>
            <a:ext cx="1422400" cy="1374681"/>
          </a:xfrm>
          <a:prstGeom prst="roundRect">
            <a:avLst>
              <a:gd name="adj" fmla="val 8094"/>
            </a:avLst>
          </a:prstGeom>
          <a:solidFill>
            <a:srgbClr val="F88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0" name="Rectangle 20"/>
          <p:cNvSpPr/>
          <p:nvPr/>
        </p:nvSpPr>
        <p:spPr>
          <a:xfrm>
            <a:off x="3439606" y="4068839"/>
            <a:ext cx="1524000" cy="369332"/>
          </a:xfrm>
          <a:prstGeom prst="rect">
            <a:avLst/>
          </a:prstGeom>
        </p:spPr>
        <p:txBody>
          <a:bodyPr wrap="square">
            <a:spAutoFit/>
          </a:bodyPr>
          <a:lstStyle/>
          <a:p>
            <a:pPr algn="ctr"/>
            <a:r>
              <a:rPr lang="en-US" altLang="zh-CN" b="1" dirty="0">
                <a:solidFill>
                  <a:schemeClr val="bg1"/>
                </a:solidFill>
                <a:latin typeface="Open Sans" pitchFamily="34" charset="0"/>
                <a:ea typeface="Open Sans" pitchFamily="34" charset="0"/>
                <a:cs typeface="Open Sans" pitchFamily="34" charset="0"/>
              </a:rPr>
              <a:t>EHS</a:t>
            </a:r>
            <a:endParaRPr lang="en-US" b="1" dirty="0">
              <a:solidFill>
                <a:schemeClr val="bg1"/>
              </a:solidFill>
              <a:latin typeface="Open Sans" pitchFamily="34" charset="0"/>
              <a:ea typeface="Open Sans" pitchFamily="34" charset="0"/>
              <a:cs typeface="Open Sans" pitchFamily="34" charset="0"/>
            </a:endParaRPr>
          </a:p>
        </p:txBody>
      </p:sp>
      <p:grpSp>
        <p:nvGrpSpPr>
          <p:cNvPr id="11" name="Group 21"/>
          <p:cNvGrpSpPr/>
          <p:nvPr/>
        </p:nvGrpSpPr>
        <p:grpSpPr>
          <a:xfrm>
            <a:off x="3847061" y="3539930"/>
            <a:ext cx="709091" cy="485389"/>
            <a:chOff x="2324100" y="1814513"/>
            <a:chExt cx="266700" cy="182563"/>
          </a:xfrm>
          <a:solidFill>
            <a:schemeClr val="bg1"/>
          </a:solidFill>
        </p:grpSpPr>
        <p:sp>
          <p:nvSpPr>
            <p:cNvPr id="12" name="Freeform 55"/>
            <p:cNvSpPr>
              <a:spLocks noEditPoints="1"/>
            </p:cNvSpPr>
            <p:nvPr/>
          </p:nvSpPr>
          <p:spPr bwMode="auto">
            <a:xfrm>
              <a:off x="2324100" y="1814513"/>
              <a:ext cx="188913" cy="182563"/>
            </a:xfrm>
            <a:custGeom>
              <a:avLst/>
              <a:gdLst>
                <a:gd name="T0" fmla="*/ 86 w 99"/>
                <a:gd name="T1" fmla="*/ 60 h 97"/>
                <a:gd name="T2" fmla="*/ 99 w 99"/>
                <a:gd name="T3" fmla="*/ 54 h 97"/>
                <a:gd name="T4" fmla="*/ 99 w 99"/>
                <a:gd name="T5" fmla="*/ 43 h 97"/>
                <a:gd name="T6" fmla="*/ 86 w 99"/>
                <a:gd name="T7" fmla="*/ 37 h 97"/>
                <a:gd name="T8" fmla="*/ 83 w 99"/>
                <a:gd name="T9" fmla="*/ 31 h 97"/>
                <a:gd name="T10" fmla="*/ 88 w 99"/>
                <a:gd name="T11" fmla="*/ 18 h 97"/>
                <a:gd name="T12" fmla="*/ 81 w 99"/>
                <a:gd name="T13" fmla="*/ 10 h 97"/>
                <a:gd name="T14" fmla="*/ 67 w 99"/>
                <a:gd name="T15" fmla="*/ 16 h 97"/>
                <a:gd name="T16" fmla="*/ 61 w 99"/>
                <a:gd name="T17" fmla="*/ 13 h 97"/>
                <a:gd name="T18" fmla="*/ 55 w 99"/>
                <a:gd name="T19" fmla="*/ 0 h 97"/>
                <a:gd name="T20" fmla="*/ 44 w 99"/>
                <a:gd name="T21" fmla="*/ 0 h 97"/>
                <a:gd name="T22" fmla="*/ 38 w 99"/>
                <a:gd name="T23" fmla="*/ 13 h 97"/>
                <a:gd name="T24" fmla="*/ 32 w 99"/>
                <a:gd name="T25" fmla="*/ 16 h 97"/>
                <a:gd name="T26" fmla="*/ 18 w 99"/>
                <a:gd name="T27" fmla="*/ 11 h 97"/>
                <a:gd name="T28" fmla="*/ 11 w 99"/>
                <a:gd name="T29" fmla="*/ 18 h 97"/>
                <a:gd name="T30" fmla="*/ 16 w 99"/>
                <a:gd name="T31" fmla="*/ 32 h 97"/>
                <a:gd name="T32" fmla="*/ 14 w 99"/>
                <a:gd name="T33" fmla="*/ 37 h 97"/>
                <a:gd name="T34" fmla="*/ 0 w 99"/>
                <a:gd name="T35" fmla="*/ 43 h 97"/>
                <a:gd name="T36" fmla="*/ 0 w 99"/>
                <a:gd name="T37" fmla="*/ 54 h 97"/>
                <a:gd name="T38" fmla="*/ 14 w 99"/>
                <a:gd name="T39" fmla="*/ 60 h 97"/>
                <a:gd name="T40" fmla="*/ 16 w 99"/>
                <a:gd name="T41" fmla="*/ 66 h 97"/>
                <a:gd name="T42" fmla="*/ 11 w 99"/>
                <a:gd name="T43" fmla="*/ 79 h 97"/>
                <a:gd name="T44" fmla="*/ 19 w 99"/>
                <a:gd name="T45" fmla="*/ 87 h 97"/>
                <a:gd name="T46" fmla="*/ 32 w 99"/>
                <a:gd name="T47" fmla="*/ 81 h 97"/>
                <a:gd name="T48" fmla="*/ 38 w 99"/>
                <a:gd name="T49" fmla="*/ 84 h 97"/>
                <a:gd name="T50" fmla="*/ 45 w 99"/>
                <a:gd name="T51" fmla="*/ 97 h 97"/>
                <a:gd name="T52" fmla="*/ 55 w 99"/>
                <a:gd name="T53" fmla="*/ 97 h 97"/>
                <a:gd name="T54" fmla="*/ 61 w 99"/>
                <a:gd name="T55" fmla="*/ 84 h 97"/>
                <a:gd name="T56" fmla="*/ 67 w 99"/>
                <a:gd name="T57" fmla="*/ 81 h 97"/>
                <a:gd name="T58" fmla="*/ 81 w 99"/>
                <a:gd name="T59" fmla="*/ 86 h 97"/>
                <a:gd name="T60" fmla="*/ 89 w 99"/>
                <a:gd name="T61" fmla="*/ 79 h 97"/>
                <a:gd name="T62" fmla="*/ 83 w 99"/>
                <a:gd name="T63" fmla="*/ 66 h 97"/>
                <a:gd name="T64" fmla="*/ 86 w 99"/>
                <a:gd name="T65" fmla="*/ 60 h 97"/>
                <a:gd name="T66" fmla="*/ 50 w 99"/>
                <a:gd name="T67" fmla="*/ 64 h 97"/>
                <a:gd name="T68" fmla="*/ 34 w 99"/>
                <a:gd name="T69" fmla="*/ 49 h 97"/>
                <a:gd name="T70" fmla="*/ 50 w 99"/>
                <a:gd name="T71" fmla="*/ 33 h 97"/>
                <a:gd name="T72" fmla="*/ 66 w 99"/>
                <a:gd name="T73" fmla="*/ 49 h 97"/>
                <a:gd name="T74" fmla="*/ 50 w 99"/>
                <a:gd name="T75" fmla="*/ 6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9" h="97">
                  <a:moveTo>
                    <a:pt x="86" y="60"/>
                  </a:moveTo>
                  <a:cubicBezTo>
                    <a:pt x="86" y="60"/>
                    <a:pt x="99" y="54"/>
                    <a:pt x="99" y="54"/>
                  </a:cubicBezTo>
                  <a:cubicBezTo>
                    <a:pt x="99" y="43"/>
                    <a:pt x="99" y="43"/>
                    <a:pt x="99" y="43"/>
                  </a:cubicBezTo>
                  <a:cubicBezTo>
                    <a:pt x="99" y="42"/>
                    <a:pt x="86" y="37"/>
                    <a:pt x="86" y="37"/>
                  </a:cubicBezTo>
                  <a:cubicBezTo>
                    <a:pt x="83" y="31"/>
                    <a:pt x="83" y="31"/>
                    <a:pt x="83" y="31"/>
                  </a:cubicBezTo>
                  <a:cubicBezTo>
                    <a:pt x="83" y="31"/>
                    <a:pt x="89" y="18"/>
                    <a:pt x="88" y="18"/>
                  </a:cubicBezTo>
                  <a:cubicBezTo>
                    <a:pt x="81" y="10"/>
                    <a:pt x="81" y="10"/>
                    <a:pt x="81" y="10"/>
                  </a:cubicBezTo>
                  <a:cubicBezTo>
                    <a:pt x="80" y="10"/>
                    <a:pt x="67" y="16"/>
                    <a:pt x="67" y="16"/>
                  </a:cubicBezTo>
                  <a:cubicBezTo>
                    <a:pt x="61" y="13"/>
                    <a:pt x="61" y="13"/>
                    <a:pt x="61" y="13"/>
                  </a:cubicBezTo>
                  <a:cubicBezTo>
                    <a:pt x="61" y="13"/>
                    <a:pt x="56" y="0"/>
                    <a:pt x="55" y="0"/>
                  </a:cubicBezTo>
                  <a:cubicBezTo>
                    <a:pt x="44" y="0"/>
                    <a:pt x="44" y="0"/>
                    <a:pt x="44" y="0"/>
                  </a:cubicBezTo>
                  <a:cubicBezTo>
                    <a:pt x="43" y="0"/>
                    <a:pt x="38" y="13"/>
                    <a:pt x="38" y="13"/>
                  </a:cubicBezTo>
                  <a:cubicBezTo>
                    <a:pt x="32" y="16"/>
                    <a:pt x="32" y="16"/>
                    <a:pt x="32" y="16"/>
                  </a:cubicBezTo>
                  <a:cubicBezTo>
                    <a:pt x="32" y="16"/>
                    <a:pt x="19" y="10"/>
                    <a:pt x="18" y="11"/>
                  </a:cubicBezTo>
                  <a:cubicBezTo>
                    <a:pt x="11" y="18"/>
                    <a:pt x="11" y="18"/>
                    <a:pt x="11" y="18"/>
                  </a:cubicBezTo>
                  <a:cubicBezTo>
                    <a:pt x="10" y="19"/>
                    <a:pt x="16" y="32"/>
                    <a:pt x="16" y="32"/>
                  </a:cubicBezTo>
                  <a:cubicBezTo>
                    <a:pt x="14" y="37"/>
                    <a:pt x="14" y="37"/>
                    <a:pt x="14" y="37"/>
                  </a:cubicBezTo>
                  <a:cubicBezTo>
                    <a:pt x="14" y="37"/>
                    <a:pt x="0" y="43"/>
                    <a:pt x="0" y="43"/>
                  </a:cubicBezTo>
                  <a:cubicBezTo>
                    <a:pt x="0" y="54"/>
                    <a:pt x="0" y="54"/>
                    <a:pt x="0" y="54"/>
                  </a:cubicBezTo>
                  <a:cubicBezTo>
                    <a:pt x="0" y="55"/>
                    <a:pt x="14" y="60"/>
                    <a:pt x="14" y="60"/>
                  </a:cubicBezTo>
                  <a:cubicBezTo>
                    <a:pt x="16" y="66"/>
                    <a:pt x="16" y="66"/>
                    <a:pt x="16" y="66"/>
                  </a:cubicBezTo>
                  <a:cubicBezTo>
                    <a:pt x="16" y="66"/>
                    <a:pt x="10" y="79"/>
                    <a:pt x="11" y="79"/>
                  </a:cubicBezTo>
                  <a:cubicBezTo>
                    <a:pt x="19" y="87"/>
                    <a:pt x="19" y="87"/>
                    <a:pt x="19" y="87"/>
                  </a:cubicBezTo>
                  <a:cubicBezTo>
                    <a:pt x="19" y="87"/>
                    <a:pt x="32" y="81"/>
                    <a:pt x="32" y="81"/>
                  </a:cubicBezTo>
                  <a:cubicBezTo>
                    <a:pt x="38" y="84"/>
                    <a:pt x="38" y="84"/>
                    <a:pt x="38" y="84"/>
                  </a:cubicBezTo>
                  <a:cubicBezTo>
                    <a:pt x="38" y="84"/>
                    <a:pt x="44" y="97"/>
                    <a:pt x="45" y="97"/>
                  </a:cubicBezTo>
                  <a:cubicBezTo>
                    <a:pt x="55" y="97"/>
                    <a:pt x="55" y="97"/>
                    <a:pt x="55" y="97"/>
                  </a:cubicBezTo>
                  <a:cubicBezTo>
                    <a:pt x="56" y="97"/>
                    <a:pt x="61" y="84"/>
                    <a:pt x="61" y="84"/>
                  </a:cubicBezTo>
                  <a:cubicBezTo>
                    <a:pt x="67" y="81"/>
                    <a:pt x="67" y="81"/>
                    <a:pt x="67" y="81"/>
                  </a:cubicBezTo>
                  <a:cubicBezTo>
                    <a:pt x="67" y="81"/>
                    <a:pt x="81" y="87"/>
                    <a:pt x="81" y="86"/>
                  </a:cubicBezTo>
                  <a:cubicBezTo>
                    <a:pt x="89" y="79"/>
                    <a:pt x="89" y="79"/>
                    <a:pt x="89" y="79"/>
                  </a:cubicBezTo>
                  <a:cubicBezTo>
                    <a:pt x="89" y="78"/>
                    <a:pt x="83" y="66"/>
                    <a:pt x="83" y="66"/>
                  </a:cubicBezTo>
                  <a:lnTo>
                    <a:pt x="86" y="60"/>
                  </a:lnTo>
                  <a:close/>
                  <a:moveTo>
                    <a:pt x="50" y="64"/>
                  </a:moveTo>
                  <a:cubicBezTo>
                    <a:pt x="41" y="64"/>
                    <a:pt x="34" y="57"/>
                    <a:pt x="34" y="49"/>
                  </a:cubicBezTo>
                  <a:cubicBezTo>
                    <a:pt x="34" y="40"/>
                    <a:pt x="41" y="33"/>
                    <a:pt x="50" y="33"/>
                  </a:cubicBezTo>
                  <a:cubicBezTo>
                    <a:pt x="58" y="33"/>
                    <a:pt x="66" y="40"/>
                    <a:pt x="66" y="49"/>
                  </a:cubicBezTo>
                  <a:cubicBezTo>
                    <a:pt x="66" y="57"/>
                    <a:pt x="58" y="64"/>
                    <a:pt x="5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13" name="Freeform 56"/>
            <p:cNvSpPr>
              <a:spLocks noEditPoints="1"/>
            </p:cNvSpPr>
            <p:nvPr/>
          </p:nvSpPr>
          <p:spPr bwMode="auto">
            <a:xfrm>
              <a:off x="2501900" y="1905001"/>
              <a:ext cx="88900" cy="90488"/>
            </a:xfrm>
            <a:custGeom>
              <a:avLst/>
              <a:gdLst>
                <a:gd name="T0" fmla="*/ 41 w 47"/>
                <a:gd name="T1" fmla="*/ 23 h 48"/>
                <a:gd name="T2" fmla="*/ 41 w 47"/>
                <a:gd name="T3" fmla="*/ 20 h 48"/>
                <a:gd name="T4" fmla="*/ 45 w 47"/>
                <a:gd name="T5" fmla="*/ 14 h 48"/>
                <a:gd name="T6" fmla="*/ 42 w 47"/>
                <a:gd name="T7" fmla="*/ 9 h 48"/>
                <a:gd name="T8" fmla="*/ 35 w 47"/>
                <a:gd name="T9" fmla="*/ 11 h 48"/>
                <a:gd name="T10" fmla="*/ 33 w 47"/>
                <a:gd name="T11" fmla="*/ 9 h 48"/>
                <a:gd name="T12" fmla="*/ 31 w 47"/>
                <a:gd name="T13" fmla="*/ 2 h 48"/>
                <a:gd name="T14" fmla="*/ 26 w 47"/>
                <a:gd name="T15" fmla="*/ 1 h 48"/>
                <a:gd name="T16" fmla="*/ 22 w 47"/>
                <a:gd name="T17" fmla="*/ 6 h 48"/>
                <a:gd name="T18" fmla="*/ 19 w 47"/>
                <a:gd name="T19" fmla="*/ 7 h 48"/>
                <a:gd name="T20" fmla="*/ 14 w 47"/>
                <a:gd name="T21" fmla="*/ 3 h 48"/>
                <a:gd name="T22" fmla="*/ 9 w 47"/>
                <a:gd name="T23" fmla="*/ 5 h 48"/>
                <a:gd name="T24" fmla="*/ 10 w 47"/>
                <a:gd name="T25" fmla="*/ 12 h 48"/>
                <a:gd name="T26" fmla="*/ 8 w 47"/>
                <a:gd name="T27" fmla="*/ 15 h 48"/>
                <a:gd name="T28" fmla="*/ 1 w 47"/>
                <a:gd name="T29" fmla="*/ 16 h 48"/>
                <a:gd name="T30" fmla="*/ 0 w 47"/>
                <a:gd name="T31" fmla="*/ 21 h 48"/>
                <a:gd name="T32" fmla="*/ 6 w 47"/>
                <a:gd name="T33" fmla="*/ 25 h 48"/>
                <a:gd name="T34" fmla="*/ 6 w 47"/>
                <a:gd name="T35" fmla="*/ 28 h 48"/>
                <a:gd name="T36" fmla="*/ 2 w 47"/>
                <a:gd name="T37" fmla="*/ 34 h 48"/>
                <a:gd name="T38" fmla="*/ 5 w 47"/>
                <a:gd name="T39" fmla="*/ 39 h 48"/>
                <a:gd name="T40" fmla="*/ 12 w 47"/>
                <a:gd name="T41" fmla="*/ 38 h 48"/>
                <a:gd name="T42" fmla="*/ 14 w 47"/>
                <a:gd name="T43" fmla="*/ 39 h 48"/>
                <a:gd name="T44" fmla="*/ 15 w 47"/>
                <a:gd name="T45" fmla="*/ 46 h 48"/>
                <a:gd name="T46" fmla="*/ 20 w 47"/>
                <a:gd name="T47" fmla="*/ 48 h 48"/>
                <a:gd name="T48" fmla="*/ 24 w 47"/>
                <a:gd name="T49" fmla="*/ 42 h 48"/>
                <a:gd name="T50" fmla="*/ 27 w 47"/>
                <a:gd name="T51" fmla="*/ 42 h 48"/>
                <a:gd name="T52" fmla="*/ 33 w 47"/>
                <a:gd name="T53" fmla="*/ 46 h 48"/>
                <a:gd name="T54" fmla="*/ 38 w 47"/>
                <a:gd name="T55" fmla="*/ 43 h 48"/>
                <a:gd name="T56" fmla="*/ 37 w 47"/>
                <a:gd name="T57" fmla="*/ 36 h 48"/>
                <a:gd name="T58" fmla="*/ 38 w 47"/>
                <a:gd name="T59" fmla="*/ 33 h 48"/>
                <a:gd name="T60" fmla="*/ 45 w 47"/>
                <a:gd name="T61" fmla="*/ 32 h 48"/>
                <a:gd name="T62" fmla="*/ 46 w 47"/>
                <a:gd name="T63" fmla="*/ 27 h 48"/>
                <a:gd name="T64" fmla="*/ 41 w 47"/>
                <a:gd name="T65" fmla="*/ 23 h 48"/>
                <a:gd name="T66" fmla="*/ 31 w 47"/>
                <a:gd name="T67" fmla="*/ 26 h 48"/>
                <a:gd name="T68" fmla="*/ 22 w 47"/>
                <a:gd name="T69" fmla="*/ 31 h 48"/>
                <a:gd name="T70" fmla="*/ 16 w 47"/>
                <a:gd name="T71" fmla="*/ 22 h 48"/>
                <a:gd name="T72" fmla="*/ 25 w 47"/>
                <a:gd name="T73" fmla="*/ 17 h 48"/>
                <a:gd name="T74" fmla="*/ 31 w 47"/>
                <a:gd name="T75" fmla="*/ 2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 h="48">
                  <a:moveTo>
                    <a:pt x="41" y="23"/>
                  </a:moveTo>
                  <a:cubicBezTo>
                    <a:pt x="41" y="20"/>
                    <a:pt x="41" y="20"/>
                    <a:pt x="41" y="20"/>
                  </a:cubicBezTo>
                  <a:cubicBezTo>
                    <a:pt x="41" y="20"/>
                    <a:pt x="45" y="14"/>
                    <a:pt x="45" y="14"/>
                  </a:cubicBezTo>
                  <a:cubicBezTo>
                    <a:pt x="42" y="9"/>
                    <a:pt x="42" y="9"/>
                    <a:pt x="42" y="9"/>
                  </a:cubicBezTo>
                  <a:cubicBezTo>
                    <a:pt x="42" y="9"/>
                    <a:pt x="35" y="11"/>
                    <a:pt x="35" y="11"/>
                  </a:cubicBezTo>
                  <a:cubicBezTo>
                    <a:pt x="33" y="9"/>
                    <a:pt x="33" y="9"/>
                    <a:pt x="33" y="9"/>
                  </a:cubicBezTo>
                  <a:cubicBezTo>
                    <a:pt x="33" y="9"/>
                    <a:pt x="32" y="2"/>
                    <a:pt x="31" y="2"/>
                  </a:cubicBezTo>
                  <a:cubicBezTo>
                    <a:pt x="26" y="1"/>
                    <a:pt x="26" y="1"/>
                    <a:pt x="26" y="1"/>
                  </a:cubicBezTo>
                  <a:cubicBezTo>
                    <a:pt x="26" y="0"/>
                    <a:pt x="22" y="6"/>
                    <a:pt x="22" y="6"/>
                  </a:cubicBezTo>
                  <a:cubicBezTo>
                    <a:pt x="19" y="7"/>
                    <a:pt x="19" y="7"/>
                    <a:pt x="19" y="7"/>
                  </a:cubicBezTo>
                  <a:cubicBezTo>
                    <a:pt x="19" y="7"/>
                    <a:pt x="14" y="2"/>
                    <a:pt x="14" y="3"/>
                  </a:cubicBezTo>
                  <a:cubicBezTo>
                    <a:pt x="9" y="5"/>
                    <a:pt x="9" y="5"/>
                    <a:pt x="9" y="5"/>
                  </a:cubicBezTo>
                  <a:cubicBezTo>
                    <a:pt x="9" y="6"/>
                    <a:pt x="10" y="12"/>
                    <a:pt x="10" y="12"/>
                  </a:cubicBezTo>
                  <a:cubicBezTo>
                    <a:pt x="8" y="15"/>
                    <a:pt x="8" y="15"/>
                    <a:pt x="8" y="15"/>
                  </a:cubicBezTo>
                  <a:cubicBezTo>
                    <a:pt x="8" y="15"/>
                    <a:pt x="2" y="16"/>
                    <a:pt x="1" y="16"/>
                  </a:cubicBezTo>
                  <a:cubicBezTo>
                    <a:pt x="0" y="21"/>
                    <a:pt x="0" y="21"/>
                    <a:pt x="0" y="21"/>
                  </a:cubicBezTo>
                  <a:cubicBezTo>
                    <a:pt x="0" y="22"/>
                    <a:pt x="6" y="25"/>
                    <a:pt x="6" y="25"/>
                  </a:cubicBezTo>
                  <a:cubicBezTo>
                    <a:pt x="6" y="28"/>
                    <a:pt x="6" y="28"/>
                    <a:pt x="6" y="28"/>
                  </a:cubicBezTo>
                  <a:cubicBezTo>
                    <a:pt x="6" y="28"/>
                    <a:pt x="2" y="34"/>
                    <a:pt x="2" y="34"/>
                  </a:cubicBezTo>
                  <a:cubicBezTo>
                    <a:pt x="5" y="39"/>
                    <a:pt x="5" y="39"/>
                    <a:pt x="5" y="39"/>
                  </a:cubicBezTo>
                  <a:cubicBezTo>
                    <a:pt x="5" y="39"/>
                    <a:pt x="12" y="38"/>
                    <a:pt x="12" y="38"/>
                  </a:cubicBezTo>
                  <a:cubicBezTo>
                    <a:pt x="14" y="39"/>
                    <a:pt x="14" y="39"/>
                    <a:pt x="14" y="39"/>
                  </a:cubicBezTo>
                  <a:cubicBezTo>
                    <a:pt x="14" y="39"/>
                    <a:pt x="15" y="46"/>
                    <a:pt x="15" y="46"/>
                  </a:cubicBezTo>
                  <a:cubicBezTo>
                    <a:pt x="20" y="48"/>
                    <a:pt x="20" y="48"/>
                    <a:pt x="20" y="48"/>
                  </a:cubicBezTo>
                  <a:cubicBezTo>
                    <a:pt x="21" y="48"/>
                    <a:pt x="24" y="42"/>
                    <a:pt x="24" y="42"/>
                  </a:cubicBezTo>
                  <a:cubicBezTo>
                    <a:pt x="27" y="42"/>
                    <a:pt x="27" y="42"/>
                    <a:pt x="27" y="42"/>
                  </a:cubicBezTo>
                  <a:cubicBezTo>
                    <a:pt x="27" y="42"/>
                    <a:pt x="33" y="46"/>
                    <a:pt x="33" y="46"/>
                  </a:cubicBezTo>
                  <a:cubicBezTo>
                    <a:pt x="38" y="43"/>
                    <a:pt x="38" y="43"/>
                    <a:pt x="38" y="43"/>
                  </a:cubicBezTo>
                  <a:cubicBezTo>
                    <a:pt x="38" y="43"/>
                    <a:pt x="37" y="36"/>
                    <a:pt x="37" y="36"/>
                  </a:cubicBezTo>
                  <a:cubicBezTo>
                    <a:pt x="38" y="33"/>
                    <a:pt x="38" y="33"/>
                    <a:pt x="38" y="33"/>
                  </a:cubicBezTo>
                  <a:cubicBezTo>
                    <a:pt x="38" y="33"/>
                    <a:pt x="45" y="32"/>
                    <a:pt x="45" y="32"/>
                  </a:cubicBezTo>
                  <a:cubicBezTo>
                    <a:pt x="46" y="27"/>
                    <a:pt x="46" y="27"/>
                    <a:pt x="46" y="27"/>
                  </a:cubicBezTo>
                  <a:cubicBezTo>
                    <a:pt x="47" y="27"/>
                    <a:pt x="41" y="23"/>
                    <a:pt x="41" y="23"/>
                  </a:cubicBezTo>
                  <a:close/>
                  <a:moveTo>
                    <a:pt x="31" y="26"/>
                  </a:moveTo>
                  <a:cubicBezTo>
                    <a:pt x="30" y="30"/>
                    <a:pt x="26" y="32"/>
                    <a:pt x="22" y="31"/>
                  </a:cubicBezTo>
                  <a:cubicBezTo>
                    <a:pt x="18" y="30"/>
                    <a:pt x="15" y="26"/>
                    <a:pt x="16" y="22"/>
                  </a:cubicBezTo>
                  <a:cubicBezTo>
                    <a:pt x="17" y="18"/>
                    <a:pt x="21" y="16"/>
                    <a:pt x="25" y="17"/>
                  </a:cubicBezTo>
                  <a:cubicBezTo>
                    <a:pt x="29" y="18"/>
                    <a:pt x="32" y="22"/>
                    <a:pt x="31"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grpSp>
      <p:sp>
        <p:nvSpPr>
          <p:cNvPr id="14" name="Rectangle 25"/>
          <p:cNvSpPr/>
          <p:nvPr/>
        </p:nvSpPr>
        <p:spPr>
          <a:xfrm>
            <a:off x="7245131" y="4068839"/>
            <a:ext cx="1524000" cy="369332"/>
          </a:xfrm>
          <a:prstGeom prst="rect">
            <a:avLst/>
          </a:prstGeom>
        </p:spPr>
        <p:txBody>
          <a:bodyPr wrap="square">
            <a:spAutoFit/>
          </a:bodyPr>
          <a:lstStyle/>
          <a:p>
            <a:pPr algn="ctr"/>
            <a:r>
              <a:rPr lang="zh-CN" altLang="en-US" b="1" dirty="0">
                <a:solidFill>
                  <a:schemeClr val="bg1"/>
                </a:solidFill>
                <a:latin typeface="Open Sans" pitchFamily="34" charset="0"/>
                <a:ea typeface="Open Sans" pitchFamily="34" charset="0"/>
                <a:cs typeface="Open Sans" pitchFamily="34" charset="0"/>
              </a:rPr>
              <a:t>工程技术</a:t>
            </a:r>
            <a:endParaRPr lang="en-US" b="1" dirty="0">
              <a:solidFill>
                <a:schemeClr val="bg1"/>
              </a:solidFill>
              <a:latin typeface="Open Sans" pitchFamily="34" charset="0"/>
              <a:ea typeface="Open Sans" pitchFamily="34" charset="0"/>
              <a:cs typeface="Open Sans" pitchFamily="34" charset="0"/>
            </a:endParaRPr>
          </a:p>
        </p:txBody>
      </p:sp>
      <p:sp>
        <p:nvSpPr>
          <p:cNvPr id="15" name="Rectangle 26"/>
          <p:cNvSpPr/>
          <p:nvPr/>
        </p:nvSpPr>
        <p:spPr>
          <a:xfrm>
            <a:off x="2728406" y="5650919"/>
            <a:ext cx="1524000" cy="369332"/>
          </a:xfrm>
          <a:prstGeom prst="rect">
            <a:avLst/>
          </a:prstGeom>
        </p:spPr>
        <p:txBody>
          <a:bodyPr wrap="square">
            <a:spAutoFit/>
          </a:bodyPr>
          <a:lstStyle/>
          <a:p>
            <a:pPr algn="ctr"/>
            <a:r>
              <a:rPr lang="zh-CN" altLang="en-US" b="1" dirty="0">
                <a:solidFill>
                  <a:schemeClr val="bg1"/>
                </a:solidFill>
                <a:latin typeface="Open Sans" pitchFamily="34" charset="0"/>
                <a:ea typeface="Open Sans" pitchFamily="34" charset="0"/>
                <a:cs typeface="Open Sans" pitchFamily="34" charset="0"/>
              </a:rPr>
              <a:t>专有技术</a:t>
            </a:r>
            <a:endParaRPr lang="en-US" b="1" dirty="0">
              <a:solidFill>
                <a:schemeClr val="bg1"/>
              </a:solidFill>
              <a:latin typeface="Open Sans" pitchFamily="34" charset="0"/>
              <a:ea typeface="Open Sans" pitchFamily="34" charset="0"/>
              <a:cs typeface="Open Sans" pitchFamily="34" charset="0"/>
            </a:endParaRPr>
          </a:p>
        </p:txBody>
      </p:sp>
      <p:sp>
        <p:nvSpPr>
          <p:cNvPr id="16" name="Rectangle 27"/>
          <p:cNvSpPr/>
          <p:nvPr/>
        </p:nvSpPr>
        <p:spPr>
          <a:xfrm>
            <a:off x="7897010" y="5650919"/>
            <a:ext cx="1524000" cy="369332"/>
          </a:xfrm>
          <a:prstGeom prst="rect">
            <a:avLst/>
          </a:prstGeom>
        </p:spPr>
        <p:txBody>
          <a:bodyPr wrap="square">
            <a:spAutoFit/>
          </a:bodyPr>
          <a:lstStyle/>
          <a:p>
            <a:pPr algn="ctr"/>
            <a:r>
              <a:rPr lang="zh-CN" altLang="en-US" b="1" dirty="0">
                <a:solidFill>
                  <a:schemeClr val="bg1"/>
                </a:solidFill>
                <a:latin typeface="Open Sans" pitchFamily="34" charset="0"/>
                <a:ea typeface="Open Sans" pitchFamily="34" charset="0"/>
                <a:cs typeface="Open Sans" pitchFamily="34" charset="0"/>
              </a:rPr>
              <a:t>法规支持</a:t>
            </a:r>
            <a:endParaRPr lang="en-US" b="1" dirty="0">
              <a:solidFill>
                <a:schemeClr val="bg1"/>
              </a:solidFill>
              <a:latin typeface="Open Sans" pitchFamily="34" charset="0"/>
              <a:ea typeface="Open Sans" pitchFamily="34" charset="0"/>
              <a:cs typeface="Open Sans" pitchFamily="34" charset="0"/>
            </a:endParaRPr>
          </a:p>
        </p:txBody>
      </p:sp>
      <p:sp>
        <p:nvSpPr>
          <p:cNvPr id="17" name="Rounded Rectangle 8"/>
          <p:cNvSpPr/>
          <p:nvPr/>
        </p:nvSpPr>
        <p:spPr>
          <a:xfrm>
            <a:off x="5384800" y="2806120"/>
            <a:ext cx="1422400" cy="1374681"/>
          </a:xfrm>
          <a:prstGeom prst="roundRect">
            <a:avLst>
              <a:gd name="adj" fmla="val 8094"/>
            </a:avLst>
          </a:prstGeom>
          <a:solidFill>
            <a:srgbClr val="9BB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8" name="Rectangle 24"/>
          <p:cNvSpPr/>
          <p:nvPr/>
        </p:nvSpPr>
        <p:spPr>
          <a:xfrm>
            <a:off x="5334000" y="3675910"/>
            <a:ext cx="1524000" cy="369332"/>
          </a:xfrm>
          <a:prstGeom prst="rect">
            <a:avLst/>
          </a:prstGeom>
        </p:spPr>
        <p:txBody>
          <a:bodyPr wrap="square">
            <a:spAutoFit/>
          </a:bodyPr>
          <a:lstStyle/>
          <a:p>
            <a:pPr algn="ctr"/>
            <a:r>
              <a:rPr lang="zh-CN" altLang="en-US" b="1" dirty="0">
                <a:solidFill>
                  <a:schemeClr val="bg1"/>
                </a:solidFill>
                <a:latin typeface="Open Sans" pitchFamily="34" charset="0"/>
                <a:ea typeface="Open Sans" pitchFamily="34" charset="0"/>
                <a:cs typeface="Open Sans" pitchFamily="34" charset="0"/>
              </a:rPr>
              <a:t>信息化</a:t>
            </a:r>
            <a:endParaRPr lang="en-US" b="1" dirty="0">
              <a:solidFill>
                <a:schemeClr val="bg1"/>
              </a:solidFill>
              <a:latin typeface="Open Sans" pitchFamily="34" charset="0"/>
              <a:ea typeface="Open Sans" pitchFamily="34" charset="0"/>
              <a:cs typeface="Open Sans" pitchFamily="34" charset="0"/>
            </a:endParaRPr>
          </a:p>
        </p:txBody>
      </p:sp>
      <p:sp>
        <p:nvSpPr>
          <p:cNvPr id="19" name="Freeform 37"/>
          <p:cNvSpPr>
            <a:spLocks noEditPoints="1"/>
          </p:cNvSpPr>
          <p:nvPr/>
        </p:nvSpPr>
        <p:spPr bwMode="auto">
          <a:xfrm>
            <a:off x="5766688" y="2977465"/>
            <a:ext cx="658623" cy="654053"/>
          </a:xfrm>
          <a:custGeom>
            <a:avLst/>
            <a:gdLst>
              <a:gd name="T0" fmla="*/ 0 w 120"/>
              <a:gd name="T1" fmla="*/ 60 h 120"/>
              <a:gd name="T2" fmla="*/ 120 w 120"/>
              <a:gd name="T3" fmla="*/ 60 h 120"/>
              <a:gd name="T4" fmla="*/ 83 w 120"/>
              <a:gd name="T5" fmla="*/ 24 h 120"/>
              <a:gd name="T6" fmla="*/ 86 w 120"/>
              <a:gd name="T7" fmla="*/ 14 h 120"/>
              <a:gd name="T8" fmla="*/ 86 w 120"/>
              <a:gd name="T9" fmla="*/ 28 h 120"/>
              <a:gd name="T10" fmla="*/ 47 w 120"/>
              <a:gd name="T11" fmla="*/ 77 h 120"/>
              <a:gd name="T12" fmla="*/ 41 w 120"/>
              <a:gd name="T13" fmla="*/ 88 h 120"/>
              <a:gd name="T14" fmla="*/ 38 w 120"/>
              <a:gd name="T15" fmla="*/ 95 h 120"/>
              <a:gd name="T16" fmla="*/ 37 w 120"/>
              <a:gd name="T17" fmla="*/ 110 h 120"/>
              <a:gd name="T18" fmla="*/ 31 w 120"/>
              <a:gd name="T19" fmla="*/ 99 h 120"/>
              <a:gd name="T20" fmla="*/ 26 w 120"/>
              <a:gd name="T21" fmla="*/ 89 h 120"/>
              <a:gd name="T22" fmla="*/ 17 w 120"/>
              <a:gd name="T23" fmla="*/ 82 h 120"/>
              <a:gd name="T24" fmla="*/ 16 w 120"/>
              <a:gd name="T25" fmla="*/ 68 h 120"/>
              <a:gd name="T26" fmla="*/ 15 w 120"/>
              <a:gd name="T27" fmla="*/ 60 h 120"/>
              <a:gd name="T28" fmla="*/ 10 w 120"/>
              <a:gd name="T29" fmla="*/ 54 h 120"/>
              <a:gd name="T30" fmla="*/ 10 w 120"/>
              <a:gd name="T31" fmla="*/ 45 h 120"/>
              <a:gd name="T32" fmla="*/ 38 w 120"/>
              <a:gd name="T33" fmla="*/ 20 h 120"/>
              <a:gd name="T34" fmla="*/ 31 w 120"/>
              <a:gd name="T35" fmla="*/ 20 h 120"/>
              <a:gd name="T36" fmla="*/ 28 w 120"/>
              <a:gd name="T37" fmla="*/ 26 h 120"/>
              <a:gd name="T38" fmla="*/ 32 w 120"/>
              <a:gd name="T39" fmla="*/ 28 h 120"/>
              <a:gd name="T40" fmla="*/ 31 w 120"/>
              <a:gd name="T41" fmla="*/ 24 h 120"/>
              <a:gd name="T42" fmla="*/ 47 w 120"/>
              <a:gd name="T43" fmla="*/ 30 h 120"/>
              <a:gd name="T44" fmla="*/ 41 w 120"/>
              <a:gd name="T45" fmla="*/ 34 h 120"/>
              <a:gd name="T46" fmla="*/ 37 w 120"/>
              <a:gd name="T47" fmla="*/ 36 h 120"/>
              <a:gd name="T48" fmla="*/ 38 w 120"/>
              <a:gd name="T49" fmla="*/ 43 h 120"/>
              <a:gd name="T50" fmla="*/ 33 w 120"/>
              <a:gd name="T51" fmla="*/ 49 h 120"/>
              <a:gd name="T52" fmla="*/ 29 w 120"/>
              <a:gd name="T53" fmla="*/ 51 h 120"/>
              <a:gd name="T54" fmla="*/ 21 w 120"/>
              <a:gd name="T55" fmla="*/ 49 h 120"/>
              <a:gd name="T56" fmla="*/ 15 w 120"/>
              <a:gd name="T57" fmla="*/ 54 h 120"/>
              <a:gd name="T58" fmla="*/ 16 w 120"/>
              <a:gd name="T59" fmla="*/ 58 h 120"/>
              <a:gd name="T60" fmla="*/ 27 w 120"/>
              <a:gd name="T61" fmla="*/ 62 h 120"/>
              <a:gd name="T62" fmla="*/ 41 w 120"/>
              <a:gd name="T63" fmla="*/ 66 h 120"/>
              <a:gd name="T64" fmla="*/ 47 w 120"/>
              <a:gd name="T65" fmla="*/ 77 h 120"/>
              <a:gd name="T66" fmla="*/ 55 w 120"/>
              <a:gd name="T67" fmla="*/ 21 h 120"/>
              <a:gd name="T68" fmla="*/ 44 w 120"/>
              <a:gd name="T69" fmla="*/ 15 h 120"/>
              <a:gd name="T70" fmla="*/ 63 w 120"/>
              <a:gd name="T71" fmla="*/ 10 h 120"/>
              <a:gd name="T72" fmla="*/ 107 w 120"/>
              <a:gd name="T73" fmla="*/ 62 h 120"/>
              <a:gd name="T74" fmla="*/ 92 w 120"/>
              <a:gd name="T75" fmla="*/ 102 h 120"/>
              <a:gd name="T76" fmla="*/ 91 w 120"/>
              <a:gd name="T77" fmla="*/ 92 h 120"/>
              <a:gd name="T78" fmla="*/ 84 w 120"/>
              <a:gd name="T79" fmla="*/ 81 h 120"/>
              <a:gd name="T80" fmla="*/ 66 w 120"/>
              <a:gd name="T81" fmla="*/ 67 h 120"/>
              <a:gd name="T82" fmla="*/ 97 w 120"/>
              <a:gd name="T83" fmla="*/ 56 h 120"/>
              <a:gd name="T84" fmla="*/ 105 w 120"/>
              <a:gd name="T85" fmla="*/ 49 h 120"/>
              <a:gd name="T86" fmla="*/ 93 w 120"/>
              <a:gd name="T87" fmla="*/ 39 h 120"/>
              <a:gd name="T88" fmla="*/ 91 w 120"/>
              <a:gd name="T89" fmla="*/ 52 h 120"/>
              <a:gd name="T90" fmla="*/ 79 w 120"/>
              <a:gd name="T91" fmla="*/ 49 h 120"/>
              <a:gd name="T92" fmla="*/ 73 w 120"/>
              <a:gd name="T93" fmla="*/ 44 h 120"/>
              <a:gd name="T94" fmla="*/ 76 w 120"/>
              <a:gd name="T95" fmla="*/ 35 h 120"/>
              <a:gd name="T96" fmla="*/ 90 w 120"/>
              <a:gd name="T97" fmla="*/ 36 h 120"/>
              <a:gd name="T98" fmla="*/ 100 w 120"/>
              <a:gd name="T99" fmla="*/ 36 h 120"/>
              <a:gd name="T100" fmla="*/ 105 w 120"/>
              <a:gd name="T101" fmla="*/ 32 h 120"/>
              <a:gd name="T102" fmla="*/ 110 w 120"/>
              <a:gd name="T103" fmla="*/ 57 h 120"/>
              <a:gd name="T104" fmla="*/ 107 w 120"/>
              <a:gd name="T105" fmla="*/ 6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0" h="120">
                <a:moveTo>
                  <a:pt x="60" y="0"/>
                </a:moveTo>
                <a:cubicBezTo>
                  <a:pt x="27" y="0"/>
                  <a:pt x="0" y="27"/>
                  <a:pt x="0" y="60"/>
                </a:cubicBezTo>
                <a:cubicBezTo>
                  <a:pt x="0" y="93"/>
                  <a:pt x="27" y="120"/>
                  <a:pt x="60" y="120"/>
                </a:cubicBezTo>
                <a:cubicBezTo>
                  <a:pt x="93" y="120"/>
                  <a:pt x="120" y="93"/>
                  <a:pt x="120" y="60"/>
                </a:cubicBezTo>
                <a:cubicBezTo>
                  <a:pt x="120" y="27"/>
                  <a:pt x="93" y="0"/>
                  <a:pt x="60" y="0"/>
                </a:cubicBezTo>
                <a:close/>
                <a:moveTo>
                  <a:pt x="83" y="24"/>
                </a:moveTo>
                <a:cubicBezTo>
                  <a:pt x="87" y="21"/>
                  <a:pt x="87" y="21"/>
                  <a:pt x="87" y="21"/>
                </a:cubicBezTo>
                <a:cubicBezTo>
                  <a:pt x="87" y="21"/>
                  <a:pt x="85" y="17"/>
                  <a:pt x="86" y="14"/>
                </a:cubicBezTo>
                <a:cubicBezTo>
                  <a:pt x="87" y="14"/>
                  <a:pt x="91" y="16"/>
                  <a:pt x="94" y="20"/>
                </a:cubicBezTo>
                <a:cubicBezTo>
                  <a:pt x="92" y="29"/>
                  <a:pt x="86" y="28"/>
                  <a:pt x="86" y="28"/>
                </a:cubicBezTo>
                <a:cubicBezTo>
                  <a:pt x="86" y="28"/>
                  <a:pt x="82" y="28"/>
                  <a:pt x="83" y="24"/>
                </a:cubicBezTo>
                <a:close/>
                <a:moveTo>
                  <a:pt x="47" y="77"/>
                </a:moveTo>
                <a:cubicBezTo>
                  <a:pt x="46" y="78"/>
                  <a:pt x="45" y="81"/>
                  <a:pt x="44" y="84"/>
                </a:cubicBezTo>
                <a:cubicBezTo>
                  <a:pt x="43" y="86"/>
                  <a:pt x="42" y="87"/>
                  <a:pt x="41" y="88"/>
                </a:cubicBezTo>
                <a:cubicBezTo>
                  <a:pt x="39" y="89"/>
                  <a:pt x="39" y="91"/>
                  <a:pt x="39" y="91"/>
                </a:cubicBezTo>
                <a:cubicBezTo>
                  <a:pt x="38" y="95"/>
                  <a:pt x="38" y="95"/>
                  <a:pt x="38" y="95"/>
                </a:cubicBezTo>
                <a:cubicBezTo>
                  <a:pt x="38" y="95"/>
                  <a:pt x="39" y="99"/>
                  <a:pt x="40" y="100"/>
                </a:cubicBezTo>
                <a:cubicBezTo>
                  <a:pt x="40" y="102"/>
                  <a:pt x="37" y="110"/>
                  <a:pt x="37" y="110"/>
                </a:cubicBezTo>
                <a:cubicBezTo>
                  <a:pt x="34" y="109"/>
                  <a:pt x="33" y="106"/>
                  <a:pt x="32" y="104"/>
                </a:cubicBezTo>
                <a:cubicBezTo>
                  <a:pt x="32" y="102"/>
                  <a:pt x="30" y="101"/>
                  <a:pt x="31" y="99"/>
                </a:cubicBezTo>
                <a:cubicBezTo>
                  <a:pt x="31" y="96"/>
                  <a:pt x="29" y="95"/>
                  <a:pt x="28" y="94"/>
                </a:cubicBezTo>
                <a:cubicBezTo>
                  <a:pt x="27" y="92"/>
                  <a:pt x="26" y="90"/>
                  <a:pt x="26" y="89"/>
                </a:cubicBezTo>
                <a:cubicBezTo>
                  <a:pt x="26" y="88"/>
                  <a:pt x="23" y="86"/>
                  <a:pt x="23" y="86"/>
                </a:cubicBezTo>
                <a:cubicBezTo>
                  <a:pt x="23" y="86"/>
                  <a:pt x="18" y="83"/>
                  <a:pt x="17" y="82"/>
                </a:cubicBezTo>
                <a:cubicBezTo>
                  <a:pt x="16" y="81"/>
                  <a:pt x="15" y="77"/>
                  <a:pt x="15" y="75"/>
                </a:cubicBezTo>
                <a:cubicBezTo>
                  <a:pt x="15" y="73"/>
                  <a:pt x="16" y="68"/>
                  <a:pt x="16" y="68"/>
                </a:cubicBezTo>
                <a:cubicBezTo>
                  <a:pt x="16" y="68"/>
                  <a:pt x="18" y="66"/>
                  <a:pt x="17" y="65"/>
                </a:cubicBezTo>
                <a:cubicBezTo>
                  <a:pt x="15" y="64"/>
                  <a:pt x="15" y="60"/>
                  <a:pt x="15" y="60"/>
                </a:cubicBezTo>
                <a:cubicBezTo>
                  <a:pt x="13" y="58"/>
                  <a:pt x="13" y="58"/>
                  <a:pt x="13" y="58"/>
                </a:cubicBezTo>
                <a:cubicBezTo>
                  <a:pt x="13" y="58"/>
                  <a:pt x="11" y="55"/>
                  <a:pt x="10" y="54"/>
                </a:cubicBezTo>
                <a:cubicBezTo>
                  <a:pt x="10" y="52"/>
                  <a:pt x="10" y="51"/>
                  <a:pt x="11" y="50"/>
                </a:cubicBezTo>
                <a:cubicBezTo>
                  <a:pt x="11" y="49"/>
                  <a:pt x="10" y="46"/>
                  <a:pt x="10" y="45"/>
                </a:cubicBezTo>
                <a:cubicBezTo>
                  <a:pt x="20" y="20"/>
                  <a:pt x="37" y="15"/>
                  <a:pt x="37" y="15"/>
                </a:cubicBezTo>
                <a:cubicBezTo>
                  <a:pt x="38" y="20"/>
                  <a:pt x="38" y="20"/>
                  <a:pt x="38" y="20"/>
                </a:cubicBezTo>
                <a:cubicBezTo>
                  <a:pt x="38" y="20"/>
                  <a:pt x="35" y="21"/>
                  <a:pt x="34" y="21"/>
                </a:cubicBezTo>
                <a:cubicBezTo>
                  <a:pt x="32" y="20"/>
                  <a:pt x="31" y="20"/>
                  <a:pt x="31" y="20"/>
                </a:cubicBezTo>
                <a:cubicBezTo>
                  <a:pt x="29" y="23"/>
                  <a:pt x="29" y="23"/>
                  <a:pt x="29" y="23"/>
                </a:cubicBezTo>
                <a:cubicBezTo>
                  <a:pt x="29" y="23"/>
                  <a:pt x="28" y="25"/>
                  <a:pt x="28" y="26"/>
                </a:cubicBezTo>
                <a:cubicBezTo>
                  <a:pt x="28" y="27"/>
                  <a:pt x="29" y="29"/>
                  <a:pt x="29" y="29"/>
                </a:cubicBezTo>
                <a:cubicBezTo>
                  <a:pt x="29" y="29"/>
                  <a:pt x="32" y="29"/>
                  <a:pt x="32" y="28"/>
                </a:cubicBezTo>
                <a:cubicBezTo>
                  <a:pt x="32" y="27"/>
                  <a:pt x="32" y="26"/>
                  <a:pt x="32" y="26"/>
                </a:cubicBezTo>
                <a:cubicBezTo>
                  <a:pt x="31" y="24"/>
                  <a:pt x="31" y="24"/>
                  <a:pt x="31" y="24"/>
                </a:cubicBezTo>
                <a:cubicBezTo>
                  <a:pt x="31" y="24"/>
                  <a:pt x="34" y="23"/>
                  <a:pt x="40" y="24"/>
                </a:cubicBezTo>
                <a:cubicBezTo>
                  <a:pt x="47" y="24"/>
                  <a:pt x="44" y="29"/>
                  <a:pt x="47" y="30"/>
                </a:cubicBezTo>
                <a:cubicBezTo>
                  <a:pt x="50" y="31"/>
                  <a:pt x="45" y="35"/>
                  <a:pt x="44" y="37"/>
                </a:cubicBezTo>
                <a:cubicBezTo>
                  <a:pt x="43" y="39"/>
                  <a:pt x="41" y="34"/>
                  <a:pt x="41" y="34"/>
                </a:cubicBezTo>
                <a:cubicBezTo>
                  <a:pt x="41" y="34"/>
                  <a:pt x="43" y="32"/>
                  <a:pt x="40" y="32"/>
                </a:cubicBezTo>
                <a:cubicBezTo>
                  <a:pt x="37" y="31"/>
                  <a:pt x="35" y="36"/>
                  <a:pt x="37" y="36"/>
                </a:cubicBezTo>
                <a:cubicBezTo>
                  <a:pt x="38" y="36"/>
                  <a:pt x="40" y="38"/>
                  <a:pt x="39" y="39"/>
                </a:cubicBezTo>
                <a:cubicBezTo>
                  <a:pt x="39" y="40"/>
                  <a:pt x="39" y="40"/>
                  <a:pt x="38" y="43"/>
                </a:cubicBezTo>
                <a:cubicBezTo>
                  <a:pt x="36" y="46"/>
                  <a:pt x="34" y="48"/>
                  <a:pt x="34" y="48"/>
                </a:cubicBezTo>
                <a:cubicBezTo>
                  <a:pt x="34" y="48"/>
                  <a:pt x="32" y="47"/>
                  <a:pt x="33" y="49"/>
                </a:cubicBezTo>
                <a:cubicBezTo>
                  <a:pt x="34" y="51"/>
                  <a:pt x="33" y="54"/>
                  <a:pt x="33" y="55"/>
                </a:cubicBezTo>
                <a:cubicBezTo>
                  <a:pt x="33" y="57"/>
                  <a:pt x="29" y="54"/>
                  <a:pt x="29" y="51"/>
                </a:cubicBezTo>
                <a:cubicBezTo>
                  <a:pt x="28" y="48"/>
                  <a:pt x="25" y="51"/>
                  <a:pt x="24" y="51"/>
                </a:cubicBezTo>
                <a:cubicBezTo>
                  <a:pt x="23" y="51"/>
                  <a:pt x="21" y="50"/>
                  <a:pt x="21" y="49"/>
                </a:cubicBezTo>
                <a:cubicBezTo>
                  <a:pt x="20" y="48"/>
                  <a:pt x="15" y="52"/>
                  <a:pt x="14" y="52"/>
                </a:cubicBezTo>
                <a:cubicBezTo>
                  <a:pt x="13" y="53"/>
                  <a:pt x="13" y="55"/>
                  <a:pt x="15" y="54"/>
                </a:cubicBezTo>
                <a:cubicBezTo>
                  <a:pt x="17" y="53"/>
                  <a:pt x="19" y="54"/>
                  <a:pt x="19" y="56"/>
                </a:cubicBezTo>
                <a:cubicBezTo>
                  <a:pt x="18" y="58"/>
                  <a:pt x="16" y="57"/>
                  <a:pt x="16" y="58"/>
                </a:cubicBezTo>
                <a:cubicBezTo>
                  <a:pt x="17" y="60"/>
                  <a:pt x="19" y="61"/>
                  <a:pt x="19" y="63"/>
                </a:cubicBezTo>
                <a:cubicBezTo>
                  <a:pt x="20" y="65"/>
                  <a:pt x="25" y="63"/>
                  <a:pt x="27" y="62"/>
                </a:cubicBezTo>
                <a:cubicBezTo>
                  <a:pt x="28" y="62"/>
                  <a:pt x="33" y="61"/>
                  <a:pt x="33" y="63"/>
                </a:cubicBezTo>
                <a:cubicBezTo>
                  <a:pt x="34" y="65"/>
                  <a:pt x="39" y="66"/>
                  <a:pt x="41" y="66"/>
                </a:cubicBezTo>
                <a:cubicBezTo>
                  <a:pt x="43" y="67"/>
                  <a:pt x="46" y="67"/>
                  <a:pt x="49" y="69"/>
                </a:cubicBezTo>
                <a:cubicBezTo>
                  <a:pt x="51" y="72"/>
                  <a:pt x="47" y="76"/>
                  <a:pt x="47" y="77"/>
                </a:cubicBezTo>
                <a:close/>
                <a:moveTo>
                  <a:pt x="59" y="14"/>
                </a:moveTo>
                <a:cubicBezTo>
                  <a:pt x="58" y="17"/>
                  <a:pt x="54" y="20"/>
                  <a:pt x="55" y="21"/>
                </a:cubicBezTo>
                <a:cubicBezTo>
                  <a:pt x="55" y="22"/>
                  <a:pt x="55" y="27"/>
                  <a:pt x="51" y="23"/>
                </a:cubicBezTo>
                <a:cubicBezTo>
                  <a:pt x="47" y="19"/>
                  <a:pt x="43" y="18"/>
                  <a:pt x="44" y="15"/>
                </a:cubicBezTo>
                <a:cubicBezTo>
                  <a:pt x="44" y="14"/>
                  <a:pt x="48" y="14"/>
                  <a:pt x="48" y="13"/>
                </a:cubicBezTo>
                <a:cubicBezTo>
                  <a:pt x="53" y="7"/>
                  <a:pt x="62" y="8"/>
                  <a:pt x="63" y="10"/>
                </a:cubicBezTo>
                <a:cubicBezTo>
                  <a:pt x="61" y="12"/>
                  <a:pt x="59" y="11"/>
                  <a:pt x="59" y="14"/>
                </a:cubicBezTo>
                <a:close/>
                <a:moveTo>
                  <a:pt x="107" y="62"/>
                </a:moveTo>
                <a:cubicBezTo>
                  <a:pt x="107" y="62"/>
                  <a:pt x="109" y="65"/>
                  <a:pt x="112" y="65"/>
                </a:cubicBezTo>
                <a:cubicBezTo>
                  <a:pt x="110" y="87"/>
                  <a:pt x="92" y="102"/>
                  <a:pt x="92" y="102"/>
                </a:cubicBezTo>
                <a:cubicBezTo>
                  <a:pt x="89" y="99"/>
                  <a:pt x="90" y="96"/>
                  <a:pt x="90" y="96"/>
                </a:cubicBezTo>
                <a:cubicBezTo>
                  <a:pt x="91" y="92"/>
                  <a:pt x="91" y="92"/>
                  <a:pt x="91" y="92"/>
                </a:cubicBezTo>
                <a:cubicBezTo>
                  <a:pt x="91" y="85"/>
                  <a:pt x="91" y="85"/>
                  <a:pt x="91" y="85"/>
                </a:cubicBezTo>
                <a:cubicBezTo>
                  <a:pt x="91" y="85"/>
                  <a:pt x="91" y="77"/>
                  <a:pt x="84" y="81"/>
                </a:cubicBezTo>
                <a:cubicBezTo>
                  <a:pt x="77" y="83"/>
                  <a:pt x="80" y="83"/>
                  <a:pt x="72" y="83"/>
                </a:cubicBezTo>
                <a:cubicBezTo>
                  <a:pt x="64" y="84"/>
                  <a:pt x="66" y="67"/>
                  <a:pt x="66" y="67"/>
                </a:cubicBezTo>
                <a:cubicBezTo>
                  <a:pt x="66" y="43"/>
                  <a:pt x="84" y="61"/>
                  <a:pt x="84" y="61"/>
                </a:cubicBezTo>
                <a:cubicBezTo>
                  <a:pt x="95" y="69"/>
                  <a:pt x="97" y="56"/>
                  <a:pt x="97" y="56"/>
                </a:cubicBezTo>
                <a:cubicBezTo>
                  <a:pt x="104" y="53"/>
                  <a:pt x="104" y="53"/>
                  <a:pt x="104" y="53"/>
                </a:cubicBezTo>
                <a:cubicBezTo>
                  <a:pt x="105" y="49"/>
                  <a:pt x="105" y="49"/>
                  <a:pt x="105" y="49"/>
                </a:cubicBezTo>
                <a:cubicBezTo>
                  <a:pt x="104" y="44"/>
                  <a:pt x="104" y="44"/>
                  <a:pt x="104" y="44"/>
                </a:cubicBezTo>
                <a:cubicBezTo>
                  <a:pt x="93" y="39"/>
                  <a:pt x="93" y="39"/>
                  <a:pt x="93" y="39"/>
                </a:cubicBezTo>
                <a:cubicBezTo>
                  <a:pt x="93" y="39"/>
                  <a:pt x="91" y="43"/>
                  <a:pt x="94" y="48"/>
                </a:cubicBezTo>
                <a:cubicBezTo>
                  <a:pt x="94" y="48"/>
                  <a:pt x="93" y="53"/>
                  <a:pt x="91" y="52"/>
                </a:cubicBezTo>
                <a:cubicBezTo>
                  <a:pt x="84" y="48"/>
                  <a:pt x="84" y="48"/>
                  <a:pt x="84" y="48"/>
                </a:cubicBezTo>
                <a:cubicBezTo>
                  <a:pt x="84" y="48"/>
                  <a:pt x="82" y="47"/>
                  <a:pt x="79" y="49"/>
                </a:cubicBezTo>
                <a:cubicBezTo>
                  <a:pt x="75" y="52"/>
                  <a:pt x="69" y="49"/>
                  <a:pt x="69" y="49"/>
                </a:cubicBezTo>
                <a:cubicBezTo>
                  <a:pt x="69" y="49"/>
                  <a:pt x="69" y="46"/>
                  <a:pt x="73" y="44"/>
                </a:cubicBezTo>
                <a:cubicBezTo>
                  <a:pt x="76" y="42"/>
                  <a:pt x="76" y="42"/>
                  <a:pt x="76" y="42"/>
                </a:cubicBezTo>
                <a:cubicBezTo>
                  <a:pt x="76" y="42"/>
                  <a:pt x="75" y="38"/>
                  <a:pt x="76" y="35"/>
                </a:cubicBezTo>
                <a:cubicBezTo>
                  <a:pt x="77" y="32"/>
                  <a:pt x="78" y="35"/>
                  <a:pt x="81" y="33"/>
                </a:cubicBezTo>
                <a:cubicBezTo>
                  <a:pt x="84" y="31"/>
                  <a:pt x="86" y="37"/>
                  <a:pt x="90" y="36"/>
                </a:cubicBezTo>
                <a:cubicBezTo>
                  <a:pt x="94" y="36"/>
                  <a:pt x="92" y="35"/>
                  <a:pt x="95" y="33"/>
                </a:cubicBezTo>
                <a:cubicBezTo>
                  <a:pt x="98" y="32"/>
                  <a:pt x="100" y="36"/>
                  <a:pt x="100" y="36"/>
                </a:cubicBezTo>
                <a:cubicBezTo>
                  <a:pt x="106" y="37"/>
                  <a:pt x="106" y="37"/>
                  <a:pt x="106" y="37"/>
                </a:cubicBezTo>
                <a:cubicBezTo>
                  <a:pt x="106" y="37"/>
                  <a:pt x="105" y="30"/>
                  <a:pt x="105" y="32"/>
                </a:cubicBezTo>
                <a:cubicBezTo>
                  <a:pt x="109" y="38"/>
                  <a:pt x="114" y="55"/>
                  <a:pt x="112" y="58"/>
                </a:cubicBezTo>
                <a:cubicBezTo>
                  <a:pt x="111" y="57"/>
                  <a:pt x="110" y="57"/>
                  <a:pt x="110" y="57"/>
                </a:cubicBezTo>
                <a:cubicBezTo>
                  <a:pt x="103" y="57"/>
                  <a:pt x="103" y="57"/>
                  <a:pt x="103" y="57"/>
                </a:cubicBezTo>
                <a:lnTo>
                  <a:pt x="107" y="62"/>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3200"/>
          </a:p>
        </p:txBody>
      </p:sp>
      <p:grpSp>
        <p:nvGrpSpPr>
          <p:cNvPr id="20" name="Group 29"/>
          <p:cNvGrpSpPr/>
          <p:nvPr/>
        </p:nvGrpSpPr>
        <p:grpSpPr>
          <a:xfrm>
            <a:off x="7738261" y="3495242"/>
            <a:ext cx="537741" cy="534059"/>
            <a:chOff x="1979613" y="3067051"/>
            <a:chExt cx="231775" cy="230188"/>
          </a:xfrm>
          <a:solidFill>
            <a:schemeClr val="bg1"/>
          </a:solidFill>
        </p:grpSpPr>
        <p:sp>
          <p:nvSpPr>
            <p:cNvPr id="21" name="Freeform 38"/>
            <p:cNvSpPr>
              <a:spLocks noEditPoints="1"/>
            </p:cNvSpPr>
            <p:nvPr/>
          </p:nvSpPr>
          <p:spPr bwMode="auto">
            <a:xfrm>
              <a:off x="1979613" y="3067051"/>
              <a:ext cx="231775" cy="230188"/>
            </a:xfrm>
            <a:custGeom>
              <a:avLst/>
              <a:gdLst>
                <a:gd name="T0" fmla="*/ 61 w 122"/>
                <a:gd name="T1" fmla="*/ 0 h 122"/>
                <a:gd name="T2" fmla="*/ 0 w 122"/>
                <a:gd name="T3" fmla="*/ 61 h 122"/>
                <a:gd name="T4" fmla="*/ 61 w 122"/>
                <a:gd name="T5" fmla="*/ 122 h 122"/>
                <a:gd name="T6" fmla="*/ 122 w 122"/>
                <a:gd name="T7" fmla="*/ 61 h 122"/>
                <a:gd name="T8" fmla="*/ 61 w 122"/>
                <a:gd name="T9" fmla="*/ 0 h 122"/>
                <a:gd name="T10" fmla="*/ 64 w 122"/>
                <a:gd name="T11" fmla="*/ 109 h 122"/>
                <a:gd name="T12" fmla="*/ 64 w 122"/>
                <a:gd name="T13" fmla="*/ 102 h 122"/>
                <a:gd name="T14" fmla="*/ 57 w 122"/>
                <a:gd name="T15" fmla="*/ 102 h 122"/>
                <a:gd name="T16" fmla="*/ 57 w 122"/>
                <a:gd name="T17" fmla="*/ 109 h 122"/>
                <a:gd name="T18" fmla="*/ 29 w 122"/>
                <a:gd name="T19" fmla="*/ 97 h 122"/>
                <a:gd name="T20" fmla="*/ 28 w 122"/>
                <a:gd name="T21" fmla="*/ 97 h 122"/>
                <a:gd name="T22" fmla="*/ 27 w 122"/>
                <a:gd name="T23" fmla="*/ 95 h 122"/>
                <a:gd name="T24" fmla="*/ 25 w 122"/>
                <a:gd name="T25" fmla="*/ 93 h 122"/>
                <a:gd name="T26" fmla="*/ 24 w 122"/>
                <a:gd name="T27" fmla="*/ 93 h 122"/>
                <a:gd name="T28" fmla="*/ 13 w 122"/>
                <a:gd name="T29" fmla="*/ 65 h 122"/>
                <a:gd name="T30" fmla="*/ 20 w 122"/>
                <a:gd name="T31" fmla="*/ 65 h 122"/>
                <a:gd name="T32" fmla="*/ 20 w 122"/>
                <a:gd name="T33" fmla="*/ 58 h 122"/>
                <a:gd name="T34" fmla="*/ 13 w 122"/>
                <a:gd name="T35" fmla="*/ 58 h 122"/>
                <a:gd name="T36" fmla="*/ 57 w 122"/>
                <a:gd name="T37" fmla="*/ 13 h 122"/>
                <a:gd name="T38" fmla="*/ 57 w 122"/>
                <a:gd name="T39" fmla="*/ 20 h 122"/>
                <a:gd name="T40" fmla="*/ 64 w 122"/>
                <a:gd name="T41" fmla="*/ 20 h 122"/>
                <a:gd name="T42" fmla="*/ 64 w 122"/>
                <a:gd name="T43" fmla="*/ 13 h 122"/>
                <a:gd name="T44" fmla="*/ 83 w 122"/>
                <a:gd name="T45" fmla="*/ 18 h 122"/>
                <a:gd name="T46" fmla="*/ 83 w 122"/>
                <a:gd name="T47" fmla="*/ 19 h 122"/>
                <a:gd name="T48" fmla="*/ 86 w 122"/>
                <a:gd name="T49" fmla="*/ 21 h 122"/>
                <a:gd name="T50" fmla="*/ 87 w 122"/>
                <a:gd name="T51" fmla="*/ 21 h 122"/>
                <a:gd name="T52" fmla="*/ 90 w 122"/>
                <a:gd name="T53" fmla="*/ 23 h 122"/>
                <a:gd name="T54" fmla="*/ 91 w 122"/>
                <a:gd name="T55" fmla="*/ 24 h 122"/>
                <a:gd name="T56" fmla="*/ 93 w 122"/>
                <a:gd name="T57" fmla="*/ 26 h 122"/>
                <a:gd name="T58" fmla="*/ 94 w 122"/>
                <a:gd name="T59" fmla="*/ 27 h 122"/>
                <a:gd name="T60" fmla="*/ 96 w 122"/>
                <a:gd name="T61" fmla="*/ 29 h 122"/>
                <a:gd name="T62" fmla="*/ 98 w 122"/>
                <a:gd name="T63" fmla="*/ 31 h 122"/>
                <a:gd name="T64" fmla="*/ 99 w 122"/>
                <a:gd name="T65" fmla="*/ 32 h 122"/>
                <a:gd name="T66" fmla="*/ 101 w 122"/>
                <a:gd name="T67" fmla="*/ 35 h 122"/>
                <a:gd name="T68" fmla="*/ 101 w 122"/>
                <a:gd name="T69" fmla="*/ 36 h 122"/>
                <a:gd name="T70" fmla="*/ 103 w 122"/>
                <a:gd name="T71" fmla="*/ 39 h 122"/>
                <a:gd name="T72" fmla="*/ 103 w 122"/>
                <a:gd name="T73" fmla="*/ 39 h 122"/>
                <a:gd name="T74" fmla="*/ 108 w 122"/>
                <a:gd name="T75" fmla="*/ 58 h 122"/>
                <a:gd name="T76" fmla="*/ 102 w 122"/>
                <a:gd name="T77" fmla="*/ 58 h 122"/>
                <a:gd name="T78" fmla="*/ 102 w 122"/>
                <a:gd name="T79" fmla="*/ 65 h 122"/>
                <a:gd name="T80" fmla="*/ 108 w 122"/>
                <a:gd name="T81" fmla="*/ 65 h 122"/>
                <a:gd name="T82" fmla="*/ 64 w 122"/>
                <a:gd name="T83" fmla="*/ 10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2" h="122">
                  <a:moveTo>
                    <a:pt x="61" y="0"/>
                  </a:moveTo>
                  <a:cubicBezTo>
                    <a:pt x="27" y="0"/>
                    <a:pt x="0" y="27"/>
                    <a:pt x="0" y="61"/>
                  </a:cubicBezTo>
                  <a:cubicBezTo>
                    <a:pt x="0" y="95"/>
                    <a:pt x="27" y="122"/>
                    <a:pt x="61" y="122"/>
                  </a:cubicBezTo>
                  <a:cubicBezTo>
                    <a:pt x="94" y="122"/>
                    <a:pt x="122" y="95"/>
                    <a:pt x="122" y="61"/>
                  </a:cubicBezTo>
                  <a:cubicBezTo>
                    <a:pt x="122" y="27"/>
                    <a:pt x="94" y="0"/>
                    <a:pt x="61" y="0"/>
                  </a:cubicBezTo>
                  <a:close/>
                  <a:moveTo>
                    <a:pt x="64" y="109"/>
                  </a:moveTo>
                  <a:cubicBezTo>
                    <a:pt x="64" y="102"/>
                    <a:pt x="64" y="102"/>
                    <a:pt x="64" y="102"/>
                  </a:cubicBezTo>
                  <a:cubicBezTo>
                    <a:pt x="57" y="102"/>
                    <a:pt x="57" y="102"/>
                    <a:pt x="57" y="102"/>
                  </a:cubicBezTo>
                  <a:cubicBezTo>
                    <a:pt x="57" y="109"/>
                    <a:pt x="57" y="109"/>
                    <a:pt x="57" y="109"/>
                  </a:cubicBezTo>
                  <a:cubicBezTo>
                    <a:pt x="46" y="108"/>
                    <a:pt x="37" y="104"/>
                    <a:pt x="29" y="97"/>
                  </a:cubicBezTo>
                  <a:cubicBezTo>
                    <a:pt x="29" y="97"/>
                    <a:pt x="29" y="97"/>
                    <a:pt x="28" y="97"/>
                  </a:cubicBezTo>
                  <a:cubicBezTo>
                    <a:pt x="28" y="96"/>
                    <a:pt x="27" y="96"/>
                    <a:pt x="27" y="95"/>
                  </a:cubicBezTo>
                  <a:cubicBezTo>
                    <a:pt x="26" y="95"/>
                    <a:pt x="25" y="94"/>
                    <a:pt x="25" y="93"/>
                  </a:cubicBezTo>
                  <a:cubicBezTo>
                    <a:pt x="25" y="93"/>
                    <a:pt x="25" y="93"/>
                    <a:pt x="24" y="93"/>
                  </a:cubicBezTo>
                  <a:cubicBezTo>
                    <a:pt x="18" y="85"/>
                    <a:pt x="13" y="75"/>
                    <a:pt x="13" y="65"/>
                  </a:cubicBezTo>
                  <a:cubicBezTo>
                    <a:pt x="20" y="65"/>
                    <a:pt x="20" y="65"/>
                    <a:pt x="20" y="65"/>
                  </a:cubicBezTo>
                  <a:cubicBezTo>
                    <a:pt x="20" y="58"/>
                    <a:pt x="20" y="58"/>
                    <a:pt x="20" y="58"/>
                  </a:cubicBezTo>
                  <a:cubicBezTo>
                    <a:pt x="13" y="58"/>
                    <a:pt x="13" y="58"/>
                    <a:pt x="13" y="58"/>
                  </a:cubicBezTo>
                  <a:cubicBezTo>
                    <a:pt x="15" y="34"/>
                    <a:pt x="33" y="15"/>
                    <a:pt x="57" y="13"/>
                  </a:cubicBezTo>
                  <a:cubicBezTo>
                    <a:pt x="57" y="20"/>
                    <a:pt x="57" y="20"/>
                    <a:pt x="57" y="20"/>
                  </a:cubicBezTo>
                  <a:cubicBezTo>
                    <a:pt x="64" y="20"/>
                    <a:pt x="64" y="20"/>
                    <a:pt x="64" y="20"/>
                  </a:cubicBezTo>
                  <a:cubicBezTo>
                    <a:pt x="64" y="13"/>
                    <a:pt x="64" y="13"/>
                    <a:pt x="64" y="13"/>
                  </a:cubicBezTo>
                  <a:cubicBezTo>
                    <a:pt x="71" y="14"/>
                    <a:pt x="77" y="16"/>
                    <a:pt x="83" y="18"/>
                  </a:cubicBezTo>
                  <a:cubicBezTo>
                    <a:pt x="83" y="19"/>
                    <a:pt x="83" y="19"/>
                    <a:pt x="83" y="19"/>
                  </a:cubicBezTo>
                  <a:cubicBezTo>
                    <a:pt x="84" y="19"/>
                    <a:pt x="85" y="20"/>
                    <a:pt x="86" y="21"/>
                  </a:cubicBezTo>
                  <a:cubicBezTo>
                    <a:pt x="87" y="21"/>
                    <a:pt x="87" y="21"/>
                    <a:pt x="87" y="21"/>
                  </a:cubicBezTo>
                  <a:cubicBezTo>
                    <a:pt x="88" y="22"/>
                    <a:pt x="89" y="22"/>
                    <a:pt x="90" y="23"/>
                  </a:cubicBezTo>
                  <a:cubicBezTo>
                    <a:pt x="90" y="23"/>
                    <a:pt x="91" y="24"/>
                    <a:pt x="91" y="24"/>
                  </a:cubicBezTo>
                  <a:cubicBezTo>
                    <a:pt x="92" y="25"/>
                    <a:pt x="92" y="25"/>
                    <a:pt x="93" y="26"/>
                  </a:cubicBezTo>
                  <a:cubicBezTo>
                    <a:pt x="94" y="26"/>
                    <a:pt x="94" y="27"/>
                    <a:pt x="94" y="27"/>
                  </a:cubicBezTo>
                  <a:cubicBezTo>
                    <a:pt x="95" y="28"/>
                    <a:pt x="96" y="28"/>
                    <a:pt x="96" y="29"/>
                  </a:cubicBezTo>
                  <a:cubicBezTo>
                    <a:pt x="97" y="29"/>
                    <a:pt x="97" y="30"/>
                    <a:pt x="98" y="31"/>
                  </a:cubicBezTo>
                  <a:cubicBezTo>
                    <a:pt x="98" y="31"/>
                    <a:pt x="98" y="32"/>
                    <a:pt x="99" y="32"/>
                  </a:cubicBezTo>
                  <a:cubicBezTo>
                    <a:pt x="99" y="33"/>
                    <a:pt x="100" y="34"/>
                    <a:pt x="101" y="35"/>
                  </a:cubicBezTo>
                  <a:cubicBezTo>
                    <a:pt x="101" y="35"/>
                    <a:pt x="101" y="35"/>
                    <a:pt x="101" y="36"/>
                  </a:cubicBezTo>
                  <a:cubicBezTo>
                    <a:pt x="102" y="37"/>
                    <a:pt x="103" y="38"/>
                    <a:pt x="103" y="39"/>
                  </a:cubicBezTo>
                  <a:cubicBezTo>
                    <a:pt x="103" y="39"/>
                    <a:pt x="103" y="39"/>
                    <a:pt x="103" y="39"/>
                  </a:cubicBezTo>
                  <a:cubicBezTo>
                    <a:pt x="106" y="45"/>
                    <a:pt x="108" y="51"/>
                    <a:pt x="108" y="58"/>
                  </a:cubicBezTo>
                  <a:cubicBezTo>
                    <a:pt x="102" y="58"/>
                    <a:pt x="102" y="58"/>
                    <a:pt x="102" y="58"/>
                  </a:cubicBezTo>
                  <a:cubicBezTo>
                    <a:pt x="102" y="65"/>
                    <a:pt x="102" y="65"/>
                    <a:pt x="102" y="65"/>
                  </a:cubicBezTo>
                  <a:cubicBezTo>
                    <a:pt x="108" y="65"/>
                    <a:pt x="108" y="65"/>
                    <a:pt x="108" y="65"/>
                  </a:cubicBezTo>
                  <a:cubicBezTo>
                    <a:pt x="107" y="88"/>
                    <a:pt x="88" y="107"/>
                    <a:pt x="64" y="1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22" name="Freeform 39"/>
            <p:cNvSpPr>
              <a:spLocks noEditPoints="1"/>
            </p:cNvSpPr>
            <p:nvPr/>
          </p:nvSpPr>
          <p:spPr bwMode="auto">
            <a:xfrm>
              <a:off x="2063750" y="3125788"/>
              <a:ext cx="69850" cy="98425"/>
            </a:xfrm>
            <a:custGeom>
              <a:avLst/>
              <a:gdLst>
                <a:gd name="T0" fmla="*/ 9 w 36"/>
                <a:gd name="T1" fmla="*/ 29 h 52"/>
                <a:gd name="T2" fmla="*/ 9 w 36"/>
                <a:gd name="T3" fmla="*/ 29 h 52"/>
                <a:gd name="T4" fmla="*/ 0 w 36"/>
                <a:gd name="T5" fmla="*/ 52 h 52"/>
                <a:gd name="T6" fmla="*/ 20 w 36"/>
                <a:gd name="T7" fmla="*/ 36 h 52"/>
                <a:gd name="T8" fmla="*/ 20 w 36"/>
                <a:gd name="T9" fmla="*/ 36 h 52"/>
                <a:gd name="T10" fmla="*/ 22 w 36"/>
                <a:gd name="T11" fmla="*/ 32 h 52"/>
                <a:gd name="T12" fmla="*/ 36 w 36"/>
                <a:gd name="T13" fmla="*/ 0 h 52"/>
                <a:gd name="T14" fmla="*/ 11 w 36"/>
                <a:gd name="T15" fmla="*/ 25 h 52"/>
                <a:gd name="T16" fmla="*/ 9 w 36"/>
                <a:gd name="T17" fmla="*/ 29 h 52"/>
                <a:gd name="T18" fmla="*/ 16 w 36"/>
                <a:gd name="T19" fmla="*/ 27 h 52"/>
                <a:gd name="T20" fmla="*/ 19 w 36"/>
                <a:gd name="T21" fmla="*/ 30 h 52"/>
                <a:gd name="T22" fmla="*/ 16 w 36"/>
                <a:gd name="T23" fmla="*/ 33 h 52"/>
                <a:gd name="T24" fmla="*/ 13 w 36"/>
                <a:gd name="T25" fmla="*/ 30 h 52"/>
                <a:gd name="T26" fmla="*/ 16 w 36"/>
                <a:gd name="T27" fmla="*/ 2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52">
                  <a:moveTo>
                    <a:pt x="9" y="29"/>
                  </a:moveTo>
                  <a:cubicBezTo>
                    <a:pt x="9" y="29"/>
                    <a:pt x="9" y="29"/>
                    <a:pt x="9" y="29"/>
                  </a:cubicBezTo>
                  <a:cubicBezTo>
                    <a:pt x="0" y="52"/>
                    <a:pt x="0" y="52"/>
                    <a:pt x="0" y="52"/>
                  </a:cubicBezTo>
                  <a:cubicBezTo>
                    <a:pt x="20" y="36"/>
                    <a:pt x="20" y="36"/>
                    <a:pt x="20" y="36"/>
                  </a:cubicBezTo>
                  <a:cubicBezTo>
                    <a:pt x="20" y="36"/>
                    <a:pt x="20" y="36"/>
                    <a:pt x="20" y="36"/>
                  </a:cubicBezTo>
                  <a:cubicBezTo>
                    <a:pt x="22" y="35"/>
                    <a:pt x="22" y="33"/>
                    <a:pt x="22" y="32"/>
                  </a:cubicBezTo>
                  <a:cubicBezTo>
                    <a:pt x="36" y="0"/>
                    <a:pt x="36" y="0"/>
                    <a:pt x="36" y="0"/>
                  </a:cubicBezTo>
                  <a:cubicBezTo>
                    <a:pt x="11" y="25"/>
                    <a:pt x="11" y="25"/>
                    <a:pt x="11" y="25"/>
                  </a:cubicBezTo>
                  <a:cubicBezTo>
                    <a:pt x="10" y="26"/>
                    <a:pt x="9" y="27"/>
                    <a:pt x="9" y="29"/>
                  </a:cubicBezTo>
                  <a:close/>
                  <a:moveTo>
                    <a:pt x="16" y="27"/>
                  </a:moveTo>
                  <a:cubicBezTo>
                    <a:pt x="17" y="27"/>
                    <a:pt x="19" y="28"/>
                    <a:pt x="19" y="30"/>
                  </a:cubicBezTo>
                  <a:cubicBezTo>
                    <a:pt x="19" y="32"/>
                    <a:pt x="17" y="33"/>
                    <a:pt x="16" y="33"/>
                  </a:cubicBezTo>
                  <a:cubicBezTo>
                    <a:pt x="14" y="33"/>
                    <a:pt x="13" y="32"/>
                    <a:pt x="13" y="30"/>
                  </a:cubicBezTo>
                  <a:cubicBezTo>
                    <a:pt x="13" y="28"/>
                    <a:pt x="14" y="27"/>
                    <a:pt x="16"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23" name="Oval 40"/>
            <p:cNvSpPr>
              <a:spLocks noChangeArrowheads="1"/>
            </p:cNvSpPr>
            <p:nvPr/>
          </p:nvSpPr>
          <p:spPr bwMode="auto">
            <a:xfrm>
              <a:off x="2090738" y="3179763"/>
              <a:ext cx="6350" cy="63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grpSp>
      <p:grpSp>
        <p:nvGrpSpPr>
          <p:cNvPr id="24" name="Group 33"/>
          <p:cNvGrpSpPr/>
          <p:nvPr/>
        </p:nvGrpSpPr>
        <p:grpSpPr>
          <a:xfrm>
            <a:off x="8407108" y="5154062"/>
            <a:ext cx="503804" cy="500596"/>
            <a:chOff x="744538" y="3198813"/>
            <a:chExt cx="249237" cy="247650"/>
          </a:xfrm>
          <a:solidFill>
            <a:schemeClr val="bg1"/>
          </a:solidFill>
        </p:grpSpPr>
        <p:sp>
          <p:nvSpPr>
            <p:cNvPr id="25" name="Freeform 8"/>
            <p:cNvSpPr>
              <a:spLocks/>
            </p:cNvSpPr>
            <p:nvPr/>
          </p:nvSpPr>
          <p:spPr bwMode="auto">
            <a:xfrm>
              <a:off x="744538" y="3379788"/>
              <a:ext cx="66675" cy="66675"/>
            </a:xfrm>
            <a:custGeom>
              <a:avLst/>
              <a:gdLst>
                <a:gd name="T0" fmla="*/ 19 w 42"/>
                <a:gd name="T1" fmla="*/ 1 h 42"/>
                <a:gd name="T2" fmla="*/ 0 w 42"/>
                <a:gd name="T3" fmla="*/ 42 h 42"/>
                <a:gd name="T4" fmla="*/ 42 w 42"/>
                <a:gd name="T5" fmla="*/ 24 h 42"/>
                <a:gd name="T6" fmla="*/ 42 w 42"/>
                <a:gd name="T7" fmla="*/ 24 h 42"/>
                <a:gd name="T8" fmla="*/ 19 w 42"/>
                <a:gd name="T9" fmla="*/ 0 h 42"/>
                <a:gd name="T10" fmla="*/ 19 w 42"/>
                <a:gd name="T11" fmla="*/ 1 h 42"/>
              </a:gdLst>
              <a:ahLst/>
              <a:cxnLst>
                <a:cxn ang="0">
                  <a:pos x="T0" y="T1"/>
                </a:cxn>
                <a:cxn ang="0">
                  <a:pos x="T2" y="T3"/>
                </a:cxn>
                <a:cxn ang="0">
                  <a:pos x="T4" y="T5"/>
                </a:cxn>
                <a:cxn ang="0">
                  <a:pos x="T6" y="T7"/>
                </a:cxn>
                <a:cxn ang="0">
                  <a:pos x="T8" y="T9"/>
                </a:cxn>
                <a:cxn ang="0">
                  <a:pos x="T10" y="T11"/>
                </a:cxn>
              </a:cxnLst>
              <a:rect l="0" t="0" r="r" b="b"/>
              <a:pathLst>
                <a:path w="42" h="42">
                  <a:moveTo>
                    <a:pt x="19" y="1"/>
                  </a:moveTo>
                  <a:lnTo>
                    <a:pt x="0" y="42"/>
                  </a:lnTo>
                  <a:lnTo>
                    <a:pt x="42" y="24"/>
                  </a:lnTo>
                  <a:lnTo>
                    <a:pt x="42" y="24"/>
                  </a:lnTo>
                  <a:lnTo>
                    <a:pt x="19" y="0"/>
                  </a:lnTo>
                  <a:lnTo>
                    <a:pt x="19"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26" name="Freeform 9"/>
            <p:cNvSpPr>
              <a:spLocks/>
            </p:cNvSpPr>
            <p:nvPr/>
          </p:nvSpPr>
          <p:spPr bwMode="auto">
            <a:xfrm>
              <a:off x="782638" y="3219451"/>
              <a:ext cx="165100" cy="168275"/>
            </a:xfrm>
            <a:custGeom>
              <a:avLst/>
              <a:gdLst>
                <a:gd name="T0" fmla="*/ 94 w 104"/>
                <a:gd name="T1" fmla="*/ 0 h 106"/>
                <a:gd name="T2" fmla="*/ 0 w 104"/>
                <a:gd name="T3" fmla="*/ 96 h 106"/>
                <a:gd name="T4" fmla="*/ 9 w 104"/>
                <a:gd name="T5" fmla="*/ 106 h 106"/>
                <a:gd name="T6" fmla="*/ 104 w 104"/>
                <a:gd name="T7" fmla="*/ 10 h 106"/>
                <a:gd name="T8" fmla="*/ 94 w 104"/>
                <a:gd name="T9" fmla="*/ 0 h 106"/>
              </a:gdLst>
              <a:ahLst/>
              <a:cxnLst>
                <a:cxn ang="0">
                  <a:pos x="T0" y="T1"/>
                </a:cxn>
                <a:cxn ang="0">
                  <a:pos x="T2" y="T3"/>
                </a:cxn>
                <a:cxn ang="0">
                  <a:pos x="T4" y="T5"/>
                </a:cxn>
                <a:cxn ang="0">
                  <a:pos x="T6" y="T7"/>
                </a:cxn>
                <a:cxn ang="0">
                  <a:pos x="T8" y="T9"/>
                </a:cxn>
              </a:cxnLst>
              <a:rect l="0" t="0" r="r" b="b"/>
              <a:pathLst>
                <a:path w="104" h="106">
                  <a:moveTo>
                    <a:pt x="94" y="0"/>
                  </a:moveTo>
                  <a:lnTo>
                    <a:pt x="0" y="96"/>
                  </a:lnTo>
                  <a:lnTo>
                    <a:pt x="9" y="106"/>
                  </a:lnTo>
                  <a:lnTo>
                    <a:pt x="104" y="10"/>
                  </a:lnTo>
                  <a:lnTo>
                    <a:pt x="9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27" name="Freeform 10"/>
            <p:cNvSpPr>
              <a:spLocks/>
            </p:cNvSpPr>
            <p:nvPr/>
          </p:nvSpPr>
          <p:spPr bwMode="auto">
            <a:xfrm>
              <a:off x="804863" y="3244851"/>
              <a:ext cx="165100" cy="165100"/>
            </a:xfrm>
            <a:custGeom>
              <a:avLst/>
              <a:gdLst>
                <a:gd name="T0" fmla="*/ 95 w 104"/>
                <a:gd name="T1" fmla="*/ 0 h 104"/>
                <a:gd name="T2" fmla="*/ 0 w 104"/>
                <a:gd name="T3" fmla="*/ 94 h 104"/>
                <a:gd name="T4" fmla="*/ 10 w 104"/>
                <a:gd name="T5" fmla="*/ 104 h 104"/>
                <a:gd name="T6" fmla="*/ 104 w 104"/>
                <a:gd name="T7" fmla="*/ 9 h 104"/>
                <a:gd name="T8" fmla="*/ 95 w 104"/>
                <a:gd name="T9" fmla="*/ 0 h 104"/>
              </a:gdLst>
              <a:ahLst/>
              <a:cxnLst>
                <a:cxn ang="0">
                  <a:pos x="T0" y="T1"/>
                </a:cxn>
                <a:cxn ang="0">
                  <a:pos x="T2" y="T3"/>
                </a:cxn>
                <a:cxn ang="0">
                  <a:pos x="T4" y="T5"/>
                </a:cxn>
                <a:cxn ang="0">
                  <a:pos x="T6" y="T7"/>
                </a:cxn>
                <a:cxn ang="0">
                  <a:pos x="T8" y="T9"/>
                </a:cxn>
              </a:cxnLst>
              <a:rect l="0" t="0" r="r" b="b"/>
              <a:pathLst>
                <a:path w="104" h="104">
                  <a:moveTo>
                    <a:pt x="95" y="0"/>
                  </a:moveTo>
                  <a:lnTo>
                    <a:pt x="0" y="94"/>
                  </a:lnTo>
                  <a:lnTo>
                    <a:pt x="10" y="104"/>
                  </a:lnTo>
                  <a:lnTo>
                    <a:pt x="104" y="9"/>
                  </a:lnTo>
                  <a:lnTo>
                    <a:pt x="9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sp>
          <p:nvSpPr>
            <p:cNvPr id="28" name="Freeform 11"/>
            <p:cNvSpPr>
              <a:spLocks/>
            </p:cNvSpPr>
            <p:nvPr/>
          </p:nvSpPr>
          <p:spPr bwMode="auto">
            <a:xfrm>
              <a:off x="942975" y="3198813"/>
              <a:ext cx="50800" cy="49213"/>
            </a:xfrm>
            <a:custGeom>
              <a:avLst/>
              <a:gdLst>
                <a:gd name="T0" fmla="*/ 17 w 26"/>
                <a:gd name="T1" fmla="*/ 8 h 26"/>
                <a:gd name="T2" fmla="*/ 0 w 26"/>
                <a:gd name="T3" fmla="*/ 7 h 26"/>
                <a:gd name="T4" fmla="*/ 19 w 26"/>
                <a:gd name="T5" fmla="*/ 26 h 26"/>
                <a:gd name="T6" fmla="*/ 17 w 26"/>
                <a:gd name="T7" fmla="*/ 8 h 26"/>
              </a:gdLst>
              <a:ahLst/>
              <a:cxnLst>
                <a:cxn ang="0">
                  <a:pos x="T0" y="T1"/>
                </a:cxn>
                <a:cxn ang="0">
                  <a:pos x="T2" y="T3"/>
                </a:cxn>
                <a:cxn ang="0">
                  <a:pos x="T4" y="T5"/>
                </a:cxn>
                <a:cxn ang="0">
                  <a:pos x="T6" y="T7"/>
                </a:cxn>
              </a:cxnLst>
              <a:rect l="0" t="0" r="r" b="b"/>
              <a:pathLst>
                <a:path w="26" h="26">
                  <a:moveTo>
                    <a:pt x="17" y="8"/>
                  </a:moveTo>
                  <a:cubicBezTo>
                    <a:pt x="9" y="0"/>
                    <a:pt x="0" y="7"/>
                    <a:pt x="0" y="7"/>
                  </a:cubicBezTo>
                  <a:cubicBezTo>
                    <a:pt x="19" y="26"/>
                    <a:pt x="19" y="26"/>
                    <a:pt x="19" y="26"/>
                  </a:cubicBezTo>
                  <a:cubicBezTo>
                    <a:pt x="19" y="26"/>
                    <a:pt x="26" y="17"/>
                    <a:pt x="17"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p>
          </p:txBody>
        </p:sp>
      </p:grpSp>
      <p:sp>
        <p:nvSpPr>
          <p:cNvPr id="29" name="Freeform 58"/>
          <p:cNvSpPr>
            <a:spLocks/>
          </p:cNvSpPr>
          <p:nvPr/>
        </p:nvSpPr>
        <p:spPr bwMode="auto">
          <a:xfrm>
            <a:off x="3264873" y="5154062"/>
            <a:ext cx="451067" cy="467567"/>
          </a:xfrm>
          <a:custGeom>
            <a:avLst/>
            <a:gdLst>
              <a:gd name="T0" fmla="*/ 99 w 137"/>
              <a:gd name="T1" fmla="*/ 57 h 142"/>
              <a:gd name="T2" fmla="*/ 137 w 137"/>
              <a:gd name="T3" fmla="*/ 57 h 142"/>
              <a:gd name="T4" fmla="*/ 76 w 137"/>
              <a:gd name="T5" fmla="*/ 4 h 142"/>
              <a:gd name="T6" fmla="*/ 69 w 137"/>
              <a:gd name="T7" fmla="*/ 0 h 142"/>
              <a:gd name="T8" fmla="*/ 62 w 137"/>
              <a:gd name="T9" fmla="*/ 4 h 142"/>
              <a:gd name="T10" fmla="*/ 0 w 137"/>
              <a:gd name="T11" fmla="*/ 57 h 142"/>
              <a:gd name="T12" fmla="*/ 39 w 137"/>
              <a:gd name="T13" fmla="*/ 57 h 142"/>
              <a:gd name="T14" fmla="*/ 62 w 137"/>
              <a:gd name="T15" fmla="*/ 5 h 142"/>
              <a:gd name="T16" fmla="*/ 62 w 137"/>
              <a:gd name="T17" fmla="*/ 6 h 142"/>
              <a:gd name="T18" fmla="*/ 44 w 137"/>
              <a:gd name="T19" fmla="*/ 57 h 142"/>
              <a:gd name="T20" fmla="*/ 64 w 137"/>
              <a:gd name="T21" fmla="*/ 57 h 142"/>
              <a:gd name="T22" fmla="*/ 64 w 137"/>
              <a:gd name="T23" fmla="*/ 123 h 142"/>
              <a:gd name="T24" fmla="*/ 64 w 137"/>
              <a:gd name="T25" fmla="*/ 125 h 142"/>
              <a:gd name="T26" fmla="*/ 64 w 137"/>
              <a:gd name="T27" fmla="*/ 130 h 142"/>
              <a:gd name="T28" fmla="*/ 76 w 137"/>
              <a:gd name="T29" fmla="*/ 142 h 142"/>
              <a:gd name="T30" fmla="*/ 88 w 137"/>
              <a:gd name="T31" fmla="*/ 130 h 142"/>
              <a:gd name="T32" fmla="*/ 88 w 137"/>
              <a:gd name="T33" fmla="*/ 125 h 142"/>
              <a:gd name="T34" fmla="*/ 79 w 137"/>
              <a:gd name="T35" fmla="*/ 125 h 142"/>
              <a:gd name="T36" fmla="*/ 79 w 137"/>
              <a:gd name="T37" fmla="*/ 127 h 142"/>
              <a:gd name="T38" fmla="*/ 79 w 137"/>
              <a:gd name="T39" fmla="*/ 130 h 142"/>
              <a:gd name="T40" fmla="*/ 76 w 137"/>
              <a:gd name="T41" fmla="*/ 134 h 142"/>
              <a:gd name="T42" fmla="*/ 72 w 137"/>
              <a:gd name="T43" fmla="*/ 130 h 142"/>
              <a:gd name="T44" fmla="*/ 72 w 137"/>
              <a:gd name="T45" fmla="*/ 127 h 142"/>
              <a:gd name="T46" fmla="*/ 72 w 137"/>
              <a:gd name="T47" fmla="*/ 125 h 142"/>
              <a:gd name="T48" fmla="*/ 72 w 137"/>
              <a:gd name="T49" fmla="*/ 112 h 142"/>
              <a:gd name="T50" fmla="*/ 72 w 137"/>
              <a:gd name="T51" fmla="*/ 57 h 142"/>
              <a:gd name="T52" fmla="*/ 94 w 137"/>
              <a:gd name="T53" fmla="*/ 57 h 142"/>
              <a:gd name="T54" fmla="*/ 76 w 137"/>
              <a:gd name="T55" fmla="*/ 6 h 142"/>
              <a:gd name="T56" fmla="*/ 76 w 137"/>
              <a:gd name="T57" fmla="*/ 5 h 142"/>
              <a:gd name="T58" fmla="*/ 99 w 137"/>
              <a:gd name="T59" fmla="*/ 5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142">
                <a:moveTo>
                  <a:pt x="99" y="57"/>
                </a:moveTo>
                <a:cubicBezTo>
                  <a:pt x="137" y="57"/>
                  <a:pt x="137" y="57"/>
                  <a:pt x="137" y="57"/>
                </a:cubicBezTo>
                <a:cubicBezTo>
                  <a:pt x="130" y="29"/>
                  <a:pt x="105" y="7"/>
                  <a:pt x="76" y="4"/>
                </a:cubicBezTo>
                <a:cubicBezTo>
                  <a:pt x="74" y="2"/>
                  <a:pt x="72" y="0"/>
                  <a:pt x="69" y="0"/>
                </a:cubicBezTo>
                <a:cubicBezTo>
                  <a:pt x="66" y="0"/>
                  <a:pt x="64" y="2"/>
                  <a:pt x="62" y="4"/>
                </a:cubicBezTo>
                <a:cubicBezTo>
                  <a:pt x="32" y="7"/>
                  <a:pt x="7" y="28"/>
                  <a:pt x="0" y="57"/>
                </a:cubicBezTo>
                <a:cubicBezTo>
                  <a:pt x="39" y="57"/>
                  <a:pt x="39" y="57"/>
                  <a:pt x="39" y="57"/>
                </a:cubicBezTo>
                <a:cubicBezTo>
                  <a:pt x="39" y="24"/>
                  <a:pt x="58" y="8"/>
                  <a:pt x="62" y="5"/>
                </a:cubicBezTo>
                <a:cubicBezTo>
                  <a:pt x="62" y="5"/>
                  <a:pt x="62" y="5"/>
                  <a:pt x="62" y="6"/>
                </a:cubicBezTo>
                <a:cubicBezTo>
                  <a:pt x="41" y="32"/>
                  <a:pt x="44" y="57"/>
                  <a:pt x="44" y="57"/>
                </a:cubicBezTo>
                <a:cubicBezTo>
                  <a:pt x="64" y="57"/>
                  <a:pt x="64" y="57"/>
                  <a:pt x="64" y="57"/>
                </a:cubicBezTo>
                <a:cubicBezTo>
                  <a:pt x="64" y="123"/>
                  <a:pt x="64" y="123"/>
                  <a:pt x="64" y="123"/>
                </a:cubicBezTo>
                <a:cubicBezTo>
                  <a:pt x="64" y="125"/>
                  <a:pt x="64" y="125"/>
                  <a:pt x="64" y="125"/>
                </a:cubicBezTo>
                <a:cubicBezTo>
                  <a:pt x="64" y="130"/>
                  <a:pt x="64" y="130"/>
                  <a:pt x="64" y="130"/>
                </a:cubicBezTo>
                <a:cubicBezTo>
                  <a:pt x="64" y="137"/>
                  <a:pt x="69" y="142"/>
                  <a:pt x="76" y="142"/>
                </a:cubicBezTo>
                <a:cubicBezTo>
                  <a:pt x="82" y="142"/>
                  <a:pt x="88" y="137"/>
                  <a:pt x="88" y="130"/>
                </a:cubicBezTo>
                <a:cubicBezTo>
                  <a:pt x="88" y="125"/>
                  <a:pt x="88" y="125"/>
                  <a:pt x="88" y="125"/>
                </a:cubicBezTo>
                <a:cubicBezTo>
                  <a:pt x="79" y="125"/>
                  <a:pt x="79" y="125"/>
                  <a:pt x="79" y="125"/>
                </a:cubicBezTo>
                <a:cubicBezTo>
                  <a:pt x="79" y="127"/>
                  <a:pt x="79" y="127"/>
                  <a:pt x="79" y="127"/>
                </a:cubicBezTo>
                <a:cubicBezTo>
                  <a:pt x="79" y="130"/>
                  <a:pt x="79" y="130"/>
                  <a:pt x="79" y="130"/>
                </a:cubicBezTo>
                <a:cubicBezTo>
                  <a:pt x="79" y="132"/>
                  <a:pt x="78" y="134"/>
                  <a:pt x="76" y="134"/>
                </a:cubicBezTo>
                <a:cubicBezTo>
                  <a:pt x="74" y="134"/>
                  <a:pt x="72" y="132"/>
                  <a:pt x="72" y="130"/>
                </a:cubicBezTo>
                <a:cubicBezTo>
                  <a:pt x="72" y="127"/>
                  <a:pt x="72" y="127"/>
                  <a:pt x="72" y="127"/>
                </a:cubicBezTo>
                <a:cubicBezTo>
                  <a:pt x="72" y="125"/>
                  <a:pt x="72" y="125"/>
                  <a:pt x="72" y="125"/>
                </a:cubicBezTo>
                <a:cubicBezTo>
                  <a:pt x="72" y="112"/>
                  <a:pt x="72" y="112"/>
                  <a:pt x="72" y="112"/>
                </a:cubicBezTo>
                <a:cubicBezTo>
                  <a:pt x="72" y="57"/>
                  <a:pt x="72" y="57"/>
                  <a:pt x="72" y="57"/>
                </a:cubicBezTo>
                <a:cubicBezTo>
                  <a:pt x="94" y="57"/>
                  <a:pt x="94" y="57"/>
                  <a:pt x="94" y="57"/>
                </a:cubicBezTo>
                <a:cubicBezTo>
                  <a:pt x="94" y="57"/>
                  <a:pt x="97" y="32"/>
                  <a:pt x="76" y="6"/>
                </a:cubicBezTo>
                <a:cubicBezTo>
                  <a:pt x="76" y="5"/>
                  <a:pt x="76" y="5"/>
                  <a:pt x="76" y="5"/>
                </a:cubicBezTo>
                <a:cubicBezTo>
                  <a:pt x="80" y="8"/>
                  <a:pt x="99" y="24"/>
                  <a:pt x="99" y="57"/>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3200"/>
          </a:p>
        </p:txBody>
      </p:sp>
      <p:grpSp>
        <p:nvGrpSpPr>
          <p:cNvPr id="30" name="组合 29"/>
          <p:cNvGrpSpPr/>
          <p:nvPr/>
        </p:nvGrpSpPr>
        <p:grpSpPr>
          <a:xfrm>
            <a:off x="5092509" y="4615967"/>
            <a:ext cx="2006983" cy="1180359"/>
            <a:chOff x="3270162" y="5998926"/>
            <a:chExt cx="855663" cy="503238"/>
          </a:xfrm>
          <a:solidFill>
            <a:srgbClr val="546E7A"/>
          </a:solidFill>
        </p:grpSpPr>
        <p:sp>
          <p:nvSpPr>
            <p:cNvPr id="31" name="Freeform 55"/>
            <p:cNvSpPr>
              <a:spLocks/>
            </p:cNvSpPr>
            <p:nvPr/>
          </p:nvSpPr>
          <p:spPr bwMode="auto">
            <a:xfrm>
              <a:off x="3492412" y="5998926"/>
              <a:ext cx="428625" cy="498475"/>
            </a:xfrm>
            <a:custGeom>
              <a:avLst/>
              <a:gdLst>
                <a:gd name="T0" fmla="*/ 0 w 190"/>
                <a:gd name="T1" fmla="*/ 221 h 221"/>
                <a:gd name="T2" fmla="*/ 190 w 190"/>
                <a:gd name="T3" fmla="*/ 221 h 221"/>
                <a:gd name="T4" fmla="*/ 129 w 190"/>
                <a:gd name="T5" fmla="*/ 100 h 221"/>
                <a:gd name="T6" fmla="*/ 151 w 190"/>
                <a:gd name="T7" fmla="*/ 56 h 221"/>
                <a:gd name="T8" fmla="*/ 95 w 190"/>
                <a:gd name="T9" fmla="*/ 0 h 221"/>
                <a:gd name="T10" fmla="*/ 38 w 190"/>
                <a:gd name="T11" fmla="*/ 57 h 221"/>
                <a:gd name="T12" fmla="*/ 61 w 190"/>
                <a:gd name="T13" fmla="*/ 100 h 221"/>
                <a:gd name="T14" fmla="*/ 0 w 190"/>
                <a:gd name="T15" fmla="*/ 221 h 2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 h="221">
                  <a:moveTo>
                    <a:pt x="0" y="221"/>
                  </a:moveTo>
                  <a:cubicBezTo>
                    <a:pt x="190" y="221"/>
                    <a:pt x="190" y="221"/>
                    <a:pt x="190" y="221"/>
                  </a:cubicBezTo>
                  <a:cubicBezTo>
                    <a:pt x="190" y="172"/>
                    <a:pt x="165" y="119"/>
                    <a:pt x="129" y="100"/>
                  </a:cubicBezTo>
                  <a:cubicBezTo>
                    <a:pt x="143" y="90"/>
                    <a:pt x="151" y="75"/>
                    <a:pt x="151" y="56"/>
                  </a:cubicBezTo>
                  <a:cubicBezTo>
                    <a:pt x="151" y="25"/>
                    <a:pt x="126" y="0"/>
                    <a:pt x="95" y="0"/>
                  </a:cubicBezTo>
                  <a:cubicBezTo>
                    <a:pt x="64" y="0"/>
                    <a:pt x="38" y="26"/>
                    <a:pt x="38" y="57"/>
                  </a:cubicBezTo>
                  <a:cubicBezTo>
                    <a:pt x="38" y="75"/>
                    <a:pt x="47" y="90"/>
                    <a:pt x="61" y="100"/>
                  </a:cubicBezTo>
                  <a:cubicBezTo>
                    <a:pt x="25" y="119"/>
                    <a:pt x="0" y="172"/>
                    <a:pt x="0" y="221"/>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2" name="Freeform 56"/>
            <p:cNvSpPr>
              <a:spLocks/>
            </p:cNvSpPr>
            <p:nvPr/>
          </p:nvSpPr>
          <p:spPr bwMode="auto">
            <a:xfrm>
              <a:off x="3884525" y="6141801"/>
              <a:ext cx="241300" cy="360363"/>
            </a:xfrm>
            <a:custGeom>
              <a:avLst/>
              <a:gdLst>
                <a:gd name="T0" fmla="*/ 64 w 107"/>
                <a:gd name="T1" fmla="*/ 72 h 160"/>
                <a:gd name="T2" fmla="*/ 80 w 107"/>
                <a:gd name="T3" fmla="*/ 40 h 160"/>
                <a:gd name="T4" fmla="*/ 40 w 107"/>
                <a:gd name="T5" fmla="*/ 0 h 160"/>
                <a:gd name="T6" fmla="*/ 0 w 107"/>
                <a:gd name="T7" fmla="*/ 40 h 160"/>
                <a:gd name="T8" fmla="*/ 16 w 107"/>
                <a:gd name="T9" fmla="*/ 71 h 160"/>
                <a:gd name="T10" fmla="*/ 7 w 107"/>
                <a:gd name="T11" fmla="*/ 79 h 160"/>
                <a:gd name="T12" fmla="*/ 28 w 107"/>
                <a:gd name="T13" fmla="*/ 160 h 160"/>
                <a:gd name="T14" fmla="*/ 107 w 107"/>
                <a:gd name="T15" fmla="*/ 160 h 160"/>
                <a:gd name="T16" fmla="*/ 64 w 107"/>
                <a:gd name="T17" fmla="*/ 7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160">
                  <a:moveTo>
                    <a:pt x="64" y="72"/>
                  </a:moveTo>
                  <a:cubicBezTo>
                    <a:pt x="74" y="65"/>
                    <a:pt x="80" y="53"/>
                    <a:pt x="80" y="40"/>
                  </a:cubicBezTo>
                  <a:cubicBezTo>
                    <a:pt x="80" y="18"/>
                    <a:pt x="62" y="0"/>
                    <a:pt x="40" y="0"/>
                  </a:cubicBezTo>
                  <a:cubicBezTo>
                    <a:pt x="18" y="0"/>
                    <a:pt x="0" y="18"/>
                    <a:pt x="0" y="40"/>
                  </a:cubicBezTo>
                  <a:cubicBezTo>
                    <a:pt x="0" y="53"/>
                    <a:pt x="6" y="63"/>
                    <a:pt x="16" y="71"/>
                  </a:cubicBezTo>
                  <a:cubicBezTo>
                    <a:pt x="13" y="72"/>
                    <a:pt x="10" y="76"/>
                    <a:pt x="7" y="79"/>
                  </a:cubicBezTo>
                  <a:cubicBezTo>
                    <a:pt x="20" y="102"/>
                    <a:pt x="28" y="136"/>
                    <a:pt x="28" y="160"/>
                  </a:cubicBezTo>
                  <a:cubicBezTo>
                    <a:pt x="107" y="160"/>
                    <a:pt x="107" y="160"/>
                    <a:pt x="107" y="160"/>
                  </a:cubicBezTo>
                  <a:cubicBezTo>
                    <a:pt x="107" y="121"/>
                    <a:pt x="89" y="86"/>
                    <a:pt x="64" y="72"/>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3" name="Freeform 57"/>
            <p:cNvSpPr>
              <a:spLocks/>
            </p:cNvSpPr>
            <p:nvPr/>
          </p:nvSpPr>
          <p:spPr bwMode="auto">
            <a:xfrm>
              <a:off x="3270162" y="6141801"/>
              <a:ext cx="241300" cy="360363"/>
            </a:xfrm>
            <a:custGeom>
              <a:avLst/>
              <a:gdLst>
                <a:gd name="T0" fmla="*/ 91 w 107"/>
                <a:gd name="T1" fmla="*/ 71 h 160"/>
                <a:gd name="T2" fmla="*/ 107 w 107"/>
                <a:gd name="T3" fmla="*/ 39 h 160"/>
                <a:gd name="T4" fmla="*/ 67 w 107"/>
                <a:gd name="T5" fmla="*/ 0 h 160"/>
                <a:gd name="T6" fmla="*/ 27 w 107"/>
                <a:gd name="T7" fmla="*/ 40 h 160"/>
                <a:gd name="T8" fmla="*/ 43 w 107"/>
                <a:gd name="T9" fmla="*/ 72 h 160"/>
                <a:gd name="T10" fmla="*/ 0 w 107"/>
                <a:gd name="T11" fmla="*/ 160 h 160"/>
                <a:gd name="T12" fmla="*/ 86 w 107"/>
                <a:gd name="T13" fmla="*/ 160 h 160"/>
                <a:gd name="T14" fmla="*/ 105 w 107"/>
                <a:gd name="T15" fmla="*/ 82 h 160"/>
                <a:gd name="T16" fmla="*/ 91 w 107"/>
                <a:gd name="T17" fmla="*/ 7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160">
                  <a:moveTo>
                    <a:pt x="91" y="71"/>
                  </a:moveTo>
                  <a:cubicBezTo>
                    <a:pt x="101" y="63"/>
                    <a:pt x="107" y="52"/>
                    <a:pt x="107" y="39"/>
                  </a:cubicBezTo>
                  <a:cubicBezTo>
                    <a:pt x="107" y="17"/>
                    <a:pt x="89" y="0"/>
                    <a:pt x="67" y="0"/>
                  </a:cubicBezTo>
                  <a:cubicBezTo>
                    <a:pt x="45" y="0"/>
                    <a:pt x="27" y="18"/>
                    <a:pt x="27" y="40"/>
                  </a:cubicBezTo>
                  <a:cubicBezTo>
                    <a:pt x="27" y="53"/>
                    <a:pt x="33" y="65"/>
                    <a:pt x="43" y="72"/>
                  </a:cubicBezTo>
                  <a:cubicBezTo>
                    <a:pt x="18" y="86"/>
                    <a:pt x="0" y="121"/>
                    <a:pt x="0" y="160"/>
                  </a:cubicBezTo>
                  <a:cubicBezTo>
                    <a:pt x="86" y="160"/>
                    <a:pt x="86" y="160"/>
                    <a:pt x="86" y="160"/>
                  </a:cubicBezTo>
                  <a:cubicBezTo>
                    <a:pt x="86" y="136"/>
                    <a:pt x="93" y="105"/>
                    <a:pt x="105" y="82"/>
                  </a:cubicBezTo>
                  <a:cubicBezTo>
                    <a:pt x="101" y="78"/>
                    <a:pt x="96" y="73"/>
                    <a:pt x="91" y="71"/>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34" name="矩形 33"/>
          <p:cNvSpPr/>
          <p:nvPr/>
        </p:nvSpPr>
        <p:spPr>
          <a:xfrm>
            <a:off x="5285522" y="5948240"/>
            <a:ext cx="1620957" cy="523220"/>
          </a:xfrm>
          <a:prstGeom prst="rect">
            <a:avLst/>
          </a:prstGeom>
        </p:spPr>
        <p:txBody>
          <a:bodyPr wrap="none">
            <a:spAutoFit/>
          </a:bodyPr>
          <a:lstStyle/>
          <a:p>
            <a:pPr>
              <a:defRPr/>
            </a:pPr>
            <a:r>
              <a:rPr lang="zh-CN" altLang="en-US" sz="2800" b="1" dirty="0">
                <a:solidFill>
                  <a:srgbClr val="028842"/>
                </a:solidFill>
              </a:rPr>
              <a:t>雅本化学</a:t>
            </a:r>
          </a:p>
        </p:txBody>
      </p:sp>
      <p:sp>
        <p:nvSpPr>
          <p:cNvPr id="37" name="矩形 36"/>
          <p:cNvSpPr/>
          <p:nvPr/>
        </p:nvSpPr>
        <p:spPr>
          <a:xfrm>
            <a:off x="9517485" y="5046881"/>
            <a:ext cx="2465249" cy="1052596"/>
          </a:xfrm>
          <a:prstGeom prst="rect">
            <a:avLst/>
          </a:prstGeom>
          <a:noFill/>
        </p:spPr>
        <p:txBody>
          <a:bodyPr wrap="square">
            <a:spAutoFit/>
          </a:bodyPr>
          <a:lstStyle/>
          <a:p>
            <a:pPr>
              <a:lnSpc>
                <a:spcPct val="130000"/>
              </a:lnSpc>
            </a:pPr>
            <a:r>
              <a:rPr lang="zh-CN" altLang="en-US" sz="1600" dirty="0">
                <a:solidFill>
                  <a:schemeClr val="tx1">
                    <a:lumMod val="75000"/>
                    <a:lumOff val="25000"/>
                  </a:schemeClr>
                </a:solidFill>
                <a:latin typeface="+mn-ea"/>
              </a:rPr>
              <a:t>开展生产许可证申请，新物质登记，</a:t>
            </a:r>
            <a:r>
              <a:rPr lang="en-US" altLang="zh-CN" sz="1600" dirty="0">
                <a:solidFill>
                  <a:schemeClr val="tx1">
                    <a:lumMod val="75000"/>
                    <a:lumOff val="25000"/>
                  </a:schemeClr>
                </a:solidFill>
                <a:latin typeface="+mn-ea"/>
              </a:rPr>
              <a:t>GMP/CMC</a:t>
            </a:r>
            <a:r>
              <a:rPr lang="zh-CN" altLang="en-US" sz="1600" dirty="0">
                <a:solidFill>
                  <a:schemeClr val="tx1">
                    <a:lumMod val="75000"/>
                    <a:lumOff val="25000"/>
                  </a:schemeClr>
                </a:solidFill>
                <a:latin typeface="+mn-ea"/>
              </a:rPr>
              <a:t>和</a:t>
            </a:r>
            <a:r>
              <a:rPr lang="en-US" altLang="zh-CN" sz="1600" dirty="0">
                <a:solidFill>
                  <a:schemeClr val="tx1">
                    <a:lumMod val="75000"/>
                    <a:lumOff val="25000"/>
                  </a:schemeClr>
                </a:solidFill>
                <a:latin typeface="+mn-ea"/>
              </a:rPr>
              <a:t>IOS</a:t>
            </a:r>
            <a:r>
              <a:rPr lang="zh-CN" altLang="en-US" sz="1600" dirty="0">
                <a:solidFill>
                  <a:schemeClr val="tx1">
                    <a:lumMod val="75000"/>
                    <a:lumOff val="25000"/>
                  </a:schemeClr>
                </a:solidFill>
                <a:latin typeface="+mn-ea"/>
              </a:rPr>
              <a:t>体系的建立等工作。</a:t>
            </a:r>
          </a:p>
        </p:txBody>
      </p:sp>
      <p:sp>
        <p:nvSpPr>
          <p:cNvPr id="38" name="矩形 37"/>
          <p:cNvSpPr/>
          <p:nvPr/>
        </p:nvSpPr>
        <p:spPr>
          <a:xfrm>
            <a:off x="368051" y="4900928"/>
            <a:ext cx="2262752" cy="1372683"/>
          </a:xfrm>
          <a:prstGeom prst="rect">
            <a:avLst/>
          </a:prstGeom>
          <a:noFill/>
        </p:spPr>
        <p:txBody>
          <a:bodyPr wrap="square">
            <a:spAutoFit/>
          </a:bodyPr>
          <a:lstStyle/>
          <a:p>
            <a:pPr>
              <a:lnSpc>
                <a:spcPct val="130000"/>
              </a:lnSpc>
            </a:pPr>
            <a:r>
              <a:rPr lang="zh-CN" altLang="en-US" sz="1600" dirty="0">
                <a:solidFill>
                  <a:schemeClr val="tx1">
                    <a:lumMod val="75000"/>
                    <a:lumOff val="25000"/>
                  </a:schemeClr>
                </a:solidFill>
              </a:rPr>
              <a:t>加大专有技术的研究与开发，专注于高端定制，着手实施重大项目的产业化。</a:t>
            </a:r>
          </a:p>
        </p:txBody>
      </p:sp>
      <p:sp>
        <p:nvSpPr>
          <p:cNvPr id="39" name="矩形 38"/>
          <p:cNvSpPr/>
          <p:nvPr/>
        </p:nvSpPr>
        <p:spPr>
          <a:xfrm>
            <a:off x="8831746" y="3260415"/>
            <a:ext cx="2627911" cy="1052596"/>
          </a:xfrm>
          <a:prstGeom prst="rect">
            <a:avLst/>
          </a:prstGeom>
          <a:noFill/>
        </p:spPr>
        <p:txBody>
          <a:bodyPr wrap="square">
            <a:spAutoFit/>
          </a:bodyPr>
          <a:lstStyle/>
          <a:p>
            <a:pPr>
              <a:lnSpc>
                <a:spcPct val="130000"/>
              </a:lnSpc>
            </a:pPr>
            <a:r>
              <a:rPr lang="zh-CN" altLang="en-US" sz="1600" dirty="0">
                <a:solidFill>
                  <a:schemeClr val="tx1">
                    <a:lumMod val="75000"/>
                    <a:lumOff val="25000"/>
                  </a:schemeClr>
                </a:solidFill>
              </a:rPr>
              <a:t>特色的工程技术，熟练的技术操作、技术验证和商业化生产的成功经验。</a:t>
            </a:r>
          </a:p>
        </p:txBody>
      </p:sp>
      <p:sp>
        <p:nvSpPr>
          <p:cNvPr id="40" name="矩形 39"/>
          <p:cNvSpPr/>
          <p:nvPr/>
        </p:nvSpPr>
        <p:spPr>
          <a:xfrm>
            <a:off x="516552" y="3373562"/>
            <a:ext cx="2855977" cy="1052596"/>
          </a:xfrm>
          <a:prstGeom prst="rect">
            <a:avLst/>
          </a:prstGeom>
          <a:noFill/>
        </p:spPr>
        <p:txBody>
          <a:bodyPr wrap="square">
            <a:spAutoFit/>
          </a:bodyPr>
          <a:lstStyle/>
          <a:p>
            <a:pPr>
              <a:lnSpc>
                <a:spcPct val="130000"/>
              </a:lnSpc>
            </a:pPr>
            <a:r>
              <a:rPr lang="zh-CN" altLang="en-US" sz="1600" dirty="0">
                <a:solidFill>
                  <a:schemeClr val="tx1">
                    <a:lumMod val="75000"/>
                    <a:lumOff val="25000"/>
                  </a:schemeClr>
                </a:solidFill>
              </a:rPr>
              <a:t>不遗余力地重视环境治理、员工职业健康和安全生产，跟踪和改进工程设计，节能减排。</a:t>
            </a:r>
          </a:p>
        </p:txBody>
      </p:sp>
      <p:sp>
        <p:nvSpPr>
          <p:cNvPr id="36" name="矩形 35"/>
          <p:cNvSpPr/>
          <p:nvPr/>
        </p:nvSpPr>
        <p:spPr>
          <a:xfrm>
            <a:off x="4760388" y="1590438"/>
            <a:ext cx="2671224" cy="1052596"/>
          </a:xfrm>
          <a:prstGeom prst="rect">
            <a:avLst/>
          </a:prstGeom>
          <a:noFill/>
        </p:spPr>
        <p:txBody>
          <a:bodyPr wrap="square">
            <a:spAutoFit/>
          </a:bodyPr>
          <a:lstStyle/>
          <a:p>
            <a:pPr>
              <a:lnSpc>
                <a:spcPct val="130000"/>
              </a:lnSpc>
            </a:pPr>
            <a:r>
              <a:rPr lang="zh-CN" altLang="en-US" sz="1600" dirty="0">
                <a:solidFill>
                  <a:schemeClr val="tx1">
                    <a:lumMod val="75000"/>
                    <a:lumOff val="25000"/>
                  </a:schemeClr>
                </a:solidFill>
                <a:latin typeface="+mn-ea"/>
              </a:rPr>
              <a:t>加强和完善</a:t>
            </a:r>
            <a:r>
              <a:rPr lang="en-US" altLang="zh-CN" sz="1600" dirty="0">
                <a:solidFill>
                  <a:schemeClr val="tx1">
                    <a:lumMod val="75000"/>
                    <a:lumOff val="25000"/>
                  </a:schemeClr>
                </a:solidFill>
                <a:latin typeface="+mn-ea"/>
              </a:rPr>
              <a:t>ERP</a:t>
            </a:r>
            <a:r>
              <a:rPr lang="zh-CN" altLang="en-US" sz="1600" dirty="0">
                <a:solidFill>
                  <a:schemeClr val="tx1">
                    <a:lumMod val="75000"/>
                    <a:lumOff val="25000"/>
                  </a:schemeClr>
                </a:solidFill>
                <a:latin typeface="+mn-ea"/>
              </a:rPr>
              <a:t>系统，利用高科技的手段，提高整体管控水平。</a:t>
            </a:r>
          </a:p>
        </p:txBody>
      </p:sp>
      <p:sp>
        <p:nvSpPr>
          <p:cNvPr id="41" name="矩形 40"/>
          <p:cNvSpPr/>
          <p:nvPr/>
        </p:nvSpPr>
        <p:spPr>
          <a:xfrm>
            <a:off x="0" y="363537"/>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t>2.2</a:t>
            </a:r>
            <a:endParaRPr lang="zh-CN" altLang="en-US" sz="4400" b="1" dirty="0"/>
          </a:p>
        </p:txBody>
      </p:sp>
    </p:spTree>
    <p:extLst>
      <p:ext uri="{BB962C8B-B14F-4D97-AF65-F5344CB8AC3E}">
        <p14:creationId xmlns:p14="http://schemas.microsoft.com/office/powerpoint/2010/main" val="24115749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矩形 25"/>
          <p:cNvSpPr/>
          <p:nvPr/>
        </p:nvSpPr>
        <p:spPr>
          <a:xfrm>
            <a:off x="0" y="363537"/>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t>2.3</a:t>
            </a:r>
            <a:endParaRPr lang="zh-CN" altLang="en-US" sz="4400" b="1" dirty="0"/>
          </a:p>
        </p:txBody>
      </p:sp>
      <p:sp>
        <p:nvSpPr>
          <p:cNvPr id="27" name="文本占位符 1"/>
          <p:cNvSpPr>
            <a:spLocks noGrp="1"/>
          </p:cNvSpPr>
          <p:nvPr>
            <p:ph type="body" sz="quarter" idx="10"/>
          </p:nvPr>
        </p:nvSpPr>
        <p:spPr/>
        <p:txBody>
          <a:bodyPr anchor="ctr"/>
          <a:lstStyle/>
          <a:p>
            <a:r>
              <a:rPr lang="zh-CN" altLang="en-US" dirty="0">
                <a:latin typeface="微软雅黑" panose="020B0503020204020204" pitchFamily="34" charset="-122"/>
                <a:ea typeface="微软雅黑" panose="020B0503020204020204" pitchFamily="34" charset="-122"/>
              </a:rPr>
              <a:t>各基地布局</a:t>
            </a:r>
          </a:p>
        </p:txBody>
      </p:sp>
      <p:grpSp>
        <p:nvGrpSpPr>
          <p:cNvPr id="129" name="组合 128"/>
          <p:cNvGrpSpPr/>
          <p:nvPr/>
        </p:nvGrpSpPr>
        <p:grpSpPr>
          <a:xfrm>
            <a:off x="3702844" y="1662442"/>
            <a:ext cx="4786312" cy="5057775"/>
            <a:chOff x="3651833" y="1423987"/>
            <a:chExt cx="4786312" cy="5057775"/>
          </a:xfrm>
        </p:grpSpPr>
        <p:pic>
          <p:nvPicPr>
            <p:cNvPr id="130" name="Picture 2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833" y="1423987"/>
              <a:ext cx="4786312"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31" name="AutoShape 41"/>
            <p:cNvSpPr>
              <a:spLocks noChangeArrowheads="1"/>
            </p:cNvSpPr>
            <p:nvPr/>
          </p:nvSpPr>
          <p:spPr bwMode="auto">
            <a:xfrm>
              <a:off x="7379283" y="4808537"/>
              <a:ext cx="215900" cy="215900"/>
            </a:xfrm>
            <a:prstGeom prst="star5">
              <a:avLst/>
            </a:prstGeom>
            <a:solidFill>
              <a:srgbClr val="FF0000"/>
            </a:solidFill>
            <a:ln w="9525" algn="ctr">
              <a:solidFill>
                <a:schemeClr val="tx1"/>
              </a:solidFill>
              <a:miter lim="800000"/>
              <a:headEnd/>
              <a:tailEnd/>
            </a:ln>
            <a:effectLst>
              <a:prstShdw prst="shdw13" dist="53882" dir="13500000">
                <a:srgbClr val="808080">
                  <a:alpha val="50000"/>
                </a:srgbClr>
              </a:prstShdw>
            </a:effectLst>
          </p:spPr>
          <p:txBody>
            <a:bodyPr wrap="none" anchor="ctr"/>
            <a:lstStyle/>
            <a:p>
              <a:pPr>
                <a:defRPr/>
              </a:pPr>
              <a:endParaRPr lang="zh-CN" altLang="en-US" sz="1800" b="0" dirty="0">
                <a:solidFill>
                  <a:srgbClr val="31733C"/>
                </a:solidFill>
                <a:latin typeface="Arial" charset="0"/>
                <a:cs typeface="Arial" charset="0"/>
              </a:endParaRPr>
            </a:p>
          </p:txBody>
        </p:sp>
        <p:sp>
          <p:nvSpPr>
            <p:cNvPr id="132" name="AutoShape 38"/>
            <p:cNvSpPr>
              <a:spLocks noChangeArrowheads="1"/>
            </p:cNvSpPr>
            <p:nvPr/>
          </p:nvSpPr>
          <p:spPr bwMode="auto">
            <a:xfrm>
              <a:off x="6187070" y="2124074"/>
              <a:ext cx="219765" cy="215900"/>
            </a:xfrm>
            <a:prstGeom prst="star5">
              <a:avLst/>
            </a:prstGeom>
            <a:solidFill>
              <a:srgbClr val="FF0000"/>
            </a:solidFill>
            <a:ln w="9525" algn="ctr">
              <a:solidFill>
                <a:schemeClr val="tx1"/>
              </a:solidFill>
              <a:miter lim="800000"/>
              <a:headEnd/>
              <a:tailEnd/>
            </a:ln>
            <a:effectLst>
              <a:prstShdw prst="shdw13" dist="53882" dir="13500000">
                <a:srgbClr val="808080">
                  <a:alpha val="50000"/>
                </a:srgbClr>
              </a:prstShdw>
            </a:effectLst>
          </p:spPr>
          <p:txBody>
            <a:bodyPr wrap="none" anchor="ctr"/>
            <a:lstStyle/>
            <a:p>
              <a:pPr>
                <a:defRPr/>
              </a:pPr>
              <a:endParaRPr lang="zh-CN" altLang="en-US" sz="1800" dirty="0">
                <a:ln w="0"/>
                <a:latin typeface="Arial" charset="0"/>
                <a:cs typeface="Arial" charset="0"/>
              </a:endParaRPr>
            </a:p>
          </p:txBody>
        </p:sp>
        <p:sp>
          <p:nvSpPr>
            <p:cNvPr id="133" name="AutoShape 40"/>
            <p:cNvSpPr>
              <a:spLocks noChangeArrowheads="1"/>
            </p:cNvSpPr>
            <p:nvPr/>
          </p:nvSpPr>
          <p:spPr bwMode="auto">
            <a:xfrm flipH="1" flipV="1">
              <a:off x="7020508" y="4592637"/>
              <a:ext cx="215900" cy="215900"/>
            </a:xfrm>
            <a:custGeom>
              <a:avLst/>
              <a:gdLst>
                <a:gd name="T0" fmla="*/ 68 w 136"/>
                <a:gd name="T1" fmla="*/ 0 h 136"/>
                <a:gd name="T2" fmla="*/ 0 w 136"/>
                <a:gd name="T3" fmla="*/ 52 h 136"/>
                <a:gd name="T4" fmla="*/ 26 w 136"/>
                <a:gd name="T5" fmla="*/ 136 h 136"/>
                <a:gd name="T6" fmla="*/ 110 w 136"/>
                <a:gd name="T7" fmla="*/ 136 h 136"/>
                <a:gd name="T8" fmla="*/ 136 w 136"/>
                <a:gd name="T9" fmla="*/ 52 h 136"/>
                <a:gd name="T10" fmla="*/ 17694720 60000 65536"/>
                <a:gd name="T11" fmla="*/ 11796480 60000 65536"/>
                <a:gd name="T12" fmla="*/ 5898240 60000 65536"/>
                <a:gd name="T13" fmla="*/ 5898240 60000 65536"/>
                <a:gd name="T14" fmla="*/ 0 60000 65536"/>
                <a:gd name="T15" fmla="*/ 42 w 136"/>
                <a:gd name="T16" fmla="*/ 52 h 136"/>
                <a:gd name="T17" fmla="*/ 94 w 136"/>
                <a:gd name="T18" fmla="*/ 104 h 136"/>
              </a:gdLst>
              <a:ahLst/>
              <a:cxnLst>
                <a:cxn ang="T10">
                  <a:pos x="T0" y="T1"/>
                </a:cxn>
                <a:cxn ang="T11">
                  <a:pos x="T2" y="T3"/>
                </a:cxn>
                <a:cxn ang="T12">
                  <a:pos x="T4" y="T5"/>
                </a:cxn>
                <a:cxn ang="T13">
                  <a:pos x="T6" y="T7"/>
                </a:cxn>
                <a:cxn ang="T14">
                  <a:pos x="T8" y="T9"/>
                </a:cxn>
              </a:cxnLst>
              <a:rect l="T15" t="T16" r="T17" b="T18"/>
              <a:pathLst>
                <a:path w="136" h="136">
                  <a:moveTo>
                    <a:pt x="0" y="52"/>
                  </a:moveTo>
                  <a:lnTo>
                    <a:pt x="52" y="52"/>
                  </a:lnTo>
                  <a:lnTo>
                    <a:pt x="68" y="0"/>
                  </a:lnTo>
                  <a:lnTo>
                    <a:pt x="84" y="52"/>
                  </a:lnTo>
                  <a:lnTo>
                    <a:pt x="136" y="52"/>
                  </a:lnTo>
                  <a:lnTo>
                    <a:pt x="94" y="84"/>
                  </a:lnTo>
                  <a:lnTo>
                    <a:pt x="110" y="136"/>
                  </a:lnTo>
                  <a:lnTo>
                    <a:pt x="68" y="104"/>
                  </a:lnTo>
                  <a:lnTo>
                    <a:pt x="26" y="136"/>
                  </a:lnTo>
                  <a:lnTo>
                    <a:pt x="42" y="84"/>
                  </a:lnTo>
                  <a:close/>
                </a:path>
              </a:pathLst>
            </a:custGeom>
            <a:solidFill>
              <a:srgbClr val="FF0000"/>
            </a:solidFill>
            <a:ln w="9525" algn="ctr">
              <a:solidFill>
                <a:schemeClr val="tx1"/>
              </a:solidFill>
              <a:miter lim="800000"/>
              <a:headEnd/>
              <a:tailEnd/>
            </a:ln>
            <a:effectLst>
              <a:prstShdw prst="shdw13" dist="53882" dir="13500000">
                <a:srgbClr val="808080">
                  <a:alpha val="50000"/>
                </a:srgbClr>
              </a:prstShdw>
            </a:effectLst>
          </p:spPr>
          <p:txBody>
            <a:bodyPr wrap="none" anchor="ctr"/>
            <a:lstStyle/>
            <a:p>
              <a:endParaRPr lang="zh-CN" altLang="en-US"/>
            </a:p>
          </p:txBody>
        </p:sp>
        <p:sp>
          <p:nvSpPr>
            <p:cNvPr id="134" name="AutoShape 39"/>
            <p:cNvSpPr>
              <a:spLocks noChangeArrowheads="1"/>
            </p:cNvSpPr>
            <p:nvPr/>
          </p:nvSpPr>
          <p:spPr bwMode="auto">
            <a:xfrm>
              <a:off x="6820483" y="3364132"/>
              <a:ext cx="215900" cy="215943"/>
            </a:xfrm>
            <a:prstGeom prst="star5">
              <a:avLst/>
            </a:prstGeom>
            <a:solidFill>
              <a:srgbClr val="FF0000"/>
            </a:solidFill>
            <a:ln w="9525" algn="ctr">
              <a:solidFill>
                <a:schemeClr val="tx1"/>
              </a:solidFill>
              <a:miter lim="800000"/>
              <a:headEnd/>
              <a:tailEnd/>
            </a:ln>
            <a:effectLst>
              <a:prstShdw prst="shdw13" dist="53882" dir="13500000">
                <a:srgbClr val="808080">
                  <a:alpha val="50000"/>
                </a:srgbClr>
              </a:prstShdw>
            </a:effectLst>
          </p:spPr>
          <p:txBody>
            <a:bodyPr wrap="none" anchor="ctr"/>
            <a:lstStyle/>
            <a:p>
              <a:pPr>
                <a:defRPr/>
              </a:pPr>
              <a:endParaRPr lang="zh-CN" altLang="en-US" sz="1800" b="0" dirty="0">
                <a:solidFill>
                  <a:srgbClr val="31733C"/>
                </a:solidFill>
                <a:latin typeface="Arial" charset="0"/>
                <a:cs typeface="Arial" charset="0"/>
              </a:endParaRPr>
            </a:p>
          </p:txBody>
        </p:sp>
        <p:sp>
          <p:nvSpPr>
            <p:cNvPr id="141" name="AutoShape 41"/>
            <p:cNvSpPr>
              <a:spLocks noChangeArrowheads="1"/>
            </p:cNvSpPr>
            <p:nvPr/>
          </p:nvSpPr>
          <p:spPr bwMode="auto">
            <a:xfrm>
              <a:off x="7055530" y="4870237"/>
              <a:ext cx="215900" cy="215900"/>
            </a:xfrm>
            <a:prstGeom prst="star5">
              <a:avLst/>
            </a:prstGeom>
            <a:solidFill>
              <a:srgbClr val="FF0000"/>
            </a:solidFill>
            <a:ln w="9525" algn="ctr">
              <a:solidFill>
                <a:schemeClr val="tx1"/>
              </a:solidFill>
              <a:miter lim="800000"/>
              <a:headEnd/>
              <a:tailEnd/>
            </a:ln>
            <a:effectLst>
              <a:prstShdw prst="shdw13" dist="53882" dir="13500000">
                <a:srgbClr val="808080">
                  <a:alpha val="50000"/>
                </a:srgbClr>
              </a:prstShdw>
            </a:effectLst>
          </p:spPr>
          <p:txBody>
            <a:bodyPr wrap="none" anchor="ctr"/>
            <a:lstStyle/>
            <a:p>
              <a:pPr>
                <a:defRPr/>
              </a:pPr>
              <a:endParaRPr lang="zh-CN" altLang="en-US" sz="1800" b="0" dirty="0">
                <a:solidFill>
                  <a:srgbClr val="31733C"/>
                </a:solidFill>
                <a:latin typeface="Arial" charset="0"/>
                <a:cs typeface="Arial" charset="0"/>
              </a:endParaRPr>
            </a:p>
          </p:txBody>
        </p:sp>
        <p:sp>
          <p:nvSpPr>
            <p:cNvPr id="142" name="AutoShape 40"/>
            <p:cNvSpPr>
              <a:spLocks noChangeArrowheads="1"/>
            </p:cNvSpPr>
            <p:nvPr/>
          </p:nvSpPr>
          <p:spPr bwMode="auto">
            <a:xfrm flipH="1" flipV="1">
              <a:off x="5828296" y="5229226"/>
              <a:ext cx="215899" cy="215898"/>
            </a:xfrm>
            <a:custGeom>
              <a:avLst/>
              <a:gdLst>
                <a:gd name="T0" fmla="*/ 2147483647 w 136"/>
                <a:gd name="T1" fmla="*/ 0 h 136"/>
                <a:gd name="T2" fmla="*/ 0 w 136"/>
                <a:gd name="T3" fmla="*/ 2147483647 h 136"/>
                <a:gd name="T4" fmla="*/ 2147483647 w 136"/>
                <a:gd name="T5" fmla="*/ 2147483647 h 136"/>
                <a:gd name="T6" fmla="*/ 2147483647 w 136"/>
                <a:gd name="T7" fmla="*/ 2147483647 h 136"/>
                <a:gd name="T8" fmla="*/ 2147483647 w 136"/>
                <a:gd name="T9" fmla="*/ 2147483647 h 136"/>
                <a:gd name="T10" fmla="*/ 17694720 60000 65536"/>
                <a:gd name="T11" fmla="*/ 11796480 60000 65536"/>
                <a:gd name="T12" fmla="*/ 5898240 60000 65536"/>
                <a:gd name="T13" fmla="*/ 5898240 60000 65536"/>
                <a:gd name="T14" fmla="*/ 0 60000 65536"/>
                <a:gd name="T15" fmla="*/ 42 w 136"/>
                <a:gd name="T16" fmla="*/ 52 h 136"/>
                <a:gd name="T17" fmla="*/ 94 w 136"/>
                <a:gd name="T18" fmla="*/ 104 h 136"/>
              </a:gdLst>
              <a:ahLst/>
              <a:cxnLst>
                <a:cxn ang="T10">
                  <a:pos x="T0" y="T1"/>
                </a:cxn>
                <a:cxn ang="T11">
                  <a:pos x="T2" y="T3"/>
                </a:cxn>
                <a:cxn ang="T12">
                  <a:pos x="T4" y="T5"/>
                </a:cxn>
                <a:cxn ang="T13">
                  <a:pos x="T6" y="T7"/>
                </a:cxn>
                <a:cxn ang="T14">
                  <a:pos x="T8" y="T9"/>
                </a:cxn>
              </a:cxnLst>
              <a:rect l="T15" t="T16" r="T17" b="T18"/>
              <a:pathLst>
                <a:path w="136" h="136">
                  <a:moveTo>
                    <a:pt x="0" y="52"/>
                  </a:moveTo>
                  <a:lnTo>
                    <a:pt x="52" y="52"/>
                  </a:lnTo>
                  <a:lnTo>
                    <a:pt x="68" y="0"/>
                  </a:lnTo>
                  <a:lnTo>
                    <a:pt x="84" y="52"/>
                  </a:lnTo>
                  <a:lnTo>
                    <a:pt x="136" y="52"/>
                  </a:lnTo>
                  <a:lnTo>
                    <a:pt x="94" y="84"/>
                  </a:lnTo>
                  <a:lnTo>
                    <a:pt x="110" y="136"/>
                  </a:lnTo>
                  <a:lnTo>
                    <a:pt x="68" y="104"/>
                  </a:lnTo>
                  <a:lnTo>
                    <a:pt x="26" y="136"/>
                  </a:lnTo>
                  <a:lnTo>
                    <a:pt x="42" y="84"/>
                  </a:lnTo>
                  <a:close/>
                </a:path>
              </a:pathLst>
            </a:custGeom>
            <a:solidFill>
              <a:srgbClr val="FF0000"/>
            </a:solidFill>
            <a:ln w="9525" algn="ctr">
              <a:solidFill>
                <a:schemeClr val="tx1"/>
              </a:solidFill>
              <a:miter lim="800000"/>
              <a:headEnd/>
              <a:tailEnd/>
            </a:ln>
            <a:effectLst>
              <a:prstShdw prst="shdw13" dist="53882" dir="13500000">
                <a:srgbClr val="808080">
                  <a:alpha val="50000"/>
                </a:srgbClr>
              </a:prstShdw>
            </a:effectLst>
          </p:spPr>
          <p:txBody>
            <a:bodyPr wrap="none" anchor="ctr"/>
            <a:lstStyle/>
            <a:p>
              <a:endParaRPr lang="zh-CN" altLang="en-US"/>
            </a:p>
          </p:txBody>
        </p:sp>
      </p:grpSp>
      <p:sp>
        <p:nvSpPr>
          <p:cNvPr id="143" name="Line 26"/>
          <p:cNvSpPr>
            <a:spLocks noChangeShapeType="1"/>
          </p:cNvSpPr>
          <p:nvPr/>
        </p:nvSpPr>
        <p:spPr bwMode="auto">
          <a:xfrm flipH="1" flipV="1">
            <a:off x="3586034" y="2537877"/>
            <a:ext cx="3450462" cy="2293215"/>
          </a:xfrm>
          <a:prstGeom prst="line">
            <a:avLst/>
          </a:prstGeom>
          <a:ln>
            <a:headEnd/>
            <a:tailEnd type="stealth" w="med" len="med"/>
          </a:ln>
        </p:spPr>
        <p:style>
          <a:lnRef idx="1">
            <a:schemeClr val="dk1"/>
          </a:lnRef>
          <a:fillRef idx="0">
            <a:schemeClr val="dk1"/>
          </a:fillRef>
          <a:effectRef idx="0">
            <a:schemeClr val="dk1"/>
          </a:effectRef>
          <a:fontRef idx="minor">
            <a:schemeClr val="tx1"/>
          </a:fontRef>
        </p:style>
        <p:txBody>
          <a:bodyPr/>
          <a:lstStyle/>
          <a:p>
            <a:endParaRPr lang="zh-CN" altLang="en-US"/>
          </a:p>
        </p:txBody>
      </p:sp>
      <p:sp>
        <p:nvSpPr>
          <p:cNvPr id="144" name="Text Box 35"/>
          <p:cNvSpPr txBox="1">
            <a:spLocks noChangeArrowheads="1"/>
          </p:cNvSpPr>
          <p:nvPr/>
        </p:nvSpPr>
        <p:spPr bwMode="auto">
          <a:xfrm>
            <a:off x="13108" y="2208869"/>
            <a:ext cx="902811" cy="523220"/>
          </a:xfrm>
          <a:prstGeom prst="rect">
            <a:avLst/>
          </a:prstGeom>
          <a:noFill/>
          <a:ln>
            <a:noFill/>
          </a:ln>
          <a:effectLst>
            <a:prstShdw prst="shdw13" dist="53882" dir="13500000">
              <a:srgbClr val="808080">
                <a:alpha val="50000"/>
              </a:srgbClr>
            </a:prstShdw>
          </a:effectLst>
        </p:spPr>
        <p:txBody>
          <a:bodyPr wrap="none">
            <a:spAutoFit/>
          </a:bodyPr>
          <a:lstStyle>
            <a:lvl1pPr algn="l">
              <a:defRPr sz="1000" b="1">
                <a:solidFill>
                  <a:schemeClr val="tx1"/>
                </a:solidFill>
                <a:latin typeface="Arial" panose="020B0604020202020204" pitchFamily="34" charset="0"/>
                <a:ea typeface="宋体" panose="02010600030101010101" pitchFamily="2" charset="-122"/>
              </a:defRPr>
            </a:lvl1pPr>
            <a:lvl2pPr marL="742950" indent="-285750" algn="l">
              <a:defRPr sz="1000" b="1">
                <a:solidFill>
                  <a:schemeClr val="tx1"/>
                </a:solidFill>
                <a:latin typeface="Arial" panose="020B0604020202020204" pitchFamily="34" charset="0"/>
                <a:ea typeface="宋体" panose="02010600030101010101" pitchFamily="2" charset="-122"/>
              </a:defRPr>
            </a:lvl2pPr>
            <a:lvl3pPr marL="1143000" indent="-228600" algn="l">
              <a:defRPr sz="1000" b="1">
                <a:solidFill>
                  <a:schemeClr val="tx1"/>
                </a:solidFill>
                <a:latin typeface="Arial" panose="020B0604020202020204" pitchFamily="34" charset="0"/>
                <a:ea typeface="宋体" panose="02010600030101010101" pitchFamily="2" charset="-122"/>
              </a:defRPr>
            </a:lvl3pPr>
            <a:lvl4pPr marL="1600200" indent="-228600" algn="l">
              <a:defRPr sz="1000" b="1">
                <a:solidFill>
                  <a:schemeClr val="tx1"/>
                </a:solidFill>
                <a:latin typeface="Arial" panose="020B0604020202020204" pitchFamily="34" charset="0"/>
                <a:ea typeface="宋体" panose="02010600030101010101" pitchFamily="2" charset="-122"/>
              </a:defRPr>
            </a:lvl4pPr>
            <a:lvl5pPr marL="2057400" indent="-228600" algn="l">
              <a:defRPr sz="1000" b="1">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1000" b="1">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1000" b="1">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1000" b="1">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1000" b="1">
                <a:solidFill>
                  <a:schemeClr val="tx1"/>
                </a:solidFill>
                <a:latin typeface="Arial" panose="020B0604020202020204" pitchFamily="34" charset="0"/>
                <a:ea typeface="宋体" panose="02010600030101010101" pitchFamily="2" charset="-122"/>
              </a:defRPr>
            </a:lvl9pPr>
          </a:lstStyle>
          <a:p>
            <a:pPr algn="ctr"/>
            <a:r>
              <a:rPr lang="zh-CN" altLang="en-US" sz="1400" dirty="0">
                <a:solidFill>
                  <a:schemeClr val="tx1">
                    <a:lumMod val="75000"/>
                    <a:lumOff val="25000"/>
                  </a:schemeClr>
                </a:solidFill>
                <a:latin typeface="+mn-ea"/>
                <a:ea typeface="+mn-ea"/>
              </a:rPr>
              <a:t>太仓</a:t>
            </a:r>
            <a:endParaRPr lang="en-US" altLang="zh-CN" sz="1400" dirty="0">
              <a:solidFill>
                <a:schemeClr val="tx1">
                  <a:lumMod val="75000"/>
                  <a:lumOff val="25000"/>
                </a:schemeClr>
              </a:solidFill>
              <a:latin typeface="+mn-ea"/>
              <a:ea typeface="+mn-ea"/>
            </a:endParaRPr>
          </a:p>
          <a:p>
            <a:pPr algn="ctr"/>
            <a:r>
              <a:rPr lang="zh-CN" altLang="en-US" sz="1400" dirty="0">
                <a:solidFill>
                  <a:schemeClr val="tx1">
                    <a:lumMod val="75000"/>
                    <a:lumOff val="25000"/>
                  </a:schemeClr>
                </a:solidFill>
                <a:latin typeface="+mn-ea"/>
                <a:ea typeface="+mn-ea"/>
              </a:rPr>
              <a:t>生产基地</a:t>
            </a:r>
            <a:endParaRPr lang="en-US" altLang="zh-CN" sz="1400" dirty="0">
              <a:solidFill>
                <a:schemeClr val="tx1">
                  <a:lumMod val="75000"/>
                  <a:lumOff val="25000"/>
                </a:schemeClr>
              </a:solidFill>
              <a:latin typeface="+mn-ea"/>
              <a:ea typeface="+mn-ea"/>
            </a:endParaRPr>
          </a:p>
        </p:txBody>
      </p:sp>
      <p:sp>
        <p:nvSpPr>
          <p:cNvPr id="145" name="Line 24"/>
          <p:cNvSpPr>
            <a:spLocks noChangeShapeType="1"/>
          </p:cNvSpPr>
          <p:nvPr/>
        </p:nvSpPr>
        <p:spPr bwMode="auto">
          <a:xfrm flipV="1">
            <a:off x="6505972" y="2476176"/>
            <a:ext cx="2156765" cy="0"/>
          </a:xfrm>
          <a:prstGeom prst="line">
            <a:avLst/>
          </a:prstGeom>
          <a:ln>
            <a:headEnd/>
            <a:tailEnd type="stealth" w="med" len="med"/>
          </a:ln>
        </p:spPr>
        <p:style>
          <a:lnRef idx="1">
            <a:schemeClr val="dk1"/>
          </a:lnRef>
          <a:fillRef idx="0">
            <a:schemeClr val="dk1"/>
          </a:fillRef>
          <a:effectRef idx="0">
            <a:schemeClr val="dk1"/>
          </a:effectRef>
          <a:fontRef idx="minor">
            <a:schemeClr val="tx1"/>
          </a:fontRef>
        </p:style>
        <p:txBody>
          <a:bodyPr/>
          <a:lstStyle/>
          <a:p>
            <a:endParaRPr lang="zh-CN" altLang="en-US"/>
          </a:p>
        </p:txBody>
      </p:sp>
      <p:sp>
        <p:nvSpPr>
          <p:cNvPr id="146" name="TextBox 22"/>
          <p:cNvSpPr txBox="1">
            <a:spLocks noChangeArrowheads="1"/>
          </p:cNvSpPr>
          <p:nvPr/>
        </p:nvSpPr>
        <p:spPr bwMode="auto">
          <a:xfrm>
            <a:off x="10961063" y="1636711"/>
            <a:ext cx="101771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1000" b="1">
                <a:solidFill>
                  <a:schemeClr val="tx1"/>
                </a:solidFill>
                <a:latin typeface="Arial" panose="020B0604020202020204" pitchFamily="34" charset="0"/>
                <a:ea typeface="宋体" panose="02010600030101010101" pitchFamily="2" charset="-122"/>
              </a:defRPr>
            </a:lvl1pPr>
            <a:lvl2pPr marL="742950" indent="-285750" algn="l">
              <a:defRPr sz="1000" b="1">
                <a:solidFill>
                  <a:schemeClr val="tx1"/>
                </a:solidFill>
                <a:latin typeface="Arial" panose="020B0604020202020204" pitchFamily="34" charset="0"/>
                <a:ea typeface="宋体" panose="02010600030101010101" pitchFamily="2" charset="-122"/>
              </a:defRPr>
            </a:lvl2pPr>
            <a:lvl3pPr marL="1143000" indent="-228600" algn="l">
              <a:defRPr sz="1000" b="1">
                <a:solidFill>
                  <a:schemeClr val="tx1"/>
                </a:solidFill>
                <a:latin typeface="Arial" panose="020B0604020202020204" pitchFamily="34" charset="0"/>
                <a:ea typeface="宋体" panose="02010600030101010101" pitchFamily="2" charset="-122"/>
              </a:defRPr>
            </a:lvl3pPr>
            <a:lvl4pPr marL="1600200" indent="-228600" algn="l">
              <a:defRPr sz="1000" b="1">
                <a:solidFill>
                  <a:schemeClr val="tx1"/>
                </a:solidFill>
                <a:latin typeface="Arial" panose="020B0604020202020204" pitchFamily="34" charset="0"/>
                <a:ea typeface="宋体" panose="02010600030101010101" pitchFamily="2" charset="-122"/>
              </a:defRPr>
            </a:lvl4pPr>
            <a:lvl5pPr marL="2057400" indent="-228600" algn="l">
              <a:defRPr sz="1000" b="1">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1000" b="1">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1000" b="1">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1000" b="1">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1000" b="1">
                <a:solidFill>
                  <a:schemeClr val="tx1"/>
                </a:solidFill>
                <a:latin typeface="Arial" panose="020B0604020202020204" pitchFamily="34" charset="0"/>
                <a:ea typeface="宋体" panose="02010600030101010101" pitchFamily="2" charset="-122"/>
              </a:defRPr>
            </a:lvl9pPr>
          </a:lstStyle>
          <a:p>
            <a:endParaRPr lang="zh-CN" altLang="en-US" sz="1200" i="1">
              <a:solidFill>
                <a:srgbClr val="31733C"/>
              </a:solidFill>
            </a:endParaRPr>
          </a:p>
        </p:txBody>
      </p:sp>
      <p:sp>
        <p:nvSpPr>
          <p:cNvPr id="147" name="Text Box 46"/>
          <p:cNvSpPr txBox="1">
            <a:spLocks noChangeArrowheads="1"/>
          </p:cNvSpPr>
          <p:nvPr/>
        </p:nvSpPr>
        <p:spPr bwMode="auto">
          <a:xfrm>
            <a:off x="11069273" y="2208869"/>
            <a:ext cx="1309688" cy="523220"/>
          </a:xfrm>
          <a:prstGeom prst="rect">
            <a:avLst/>
          </a:prstGeom>
          <a:noFill/>
          <a:ln>
            <a:noFill/>
          </a:ln>
          <a:effectLst>
            <a:prstShdw prst="shdw13" dist="53882" dir="13500000">
              <a:srgbClr val="808080">
                <a:alpha val="50000"/>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gn="l">
              <a:defRPr sz="1000" b="1">
                <a:solidFill>
                  <a:schemeClr val="tx1"/>
                </a:solidFill>
                <a:latin typeface="Arial" panose="020B0604020202020204" pitchFamily="34" charset="0"/>
                <a:ea typeface="宋体" panose="02010600030101010101" pitchFamily="2" charset="-122"/>
              </a:defRPr>
            </a:lvl1pPr>
            <a:lvl2pPr marL="742950" indent="-285750" algn="l">
              <a:defRPr sz="1000" b="1">
                <a:solidFill>
                  <a:schemeClr val="tx1"/>
                </a:solidFill>
                <a:latin typeface="Arial" panose="020B0604020202020204" pitchFamily="34" charset="0"/>
                <a:ea typeface="宋体" panose="02010600030101010101" pitchFamily="2" charset="-122"/>
              </a:defRPr>
            </a:lvl2pPr>
            <a:lvl3pPr marL="1143000" indent="-228600" algn="l">
              <a:defRPr sz="1000" b="1">
                <a:solidFill>
                  <a:schemeClr val="tx1"/>
                </a:solidFill>
                <a:latin typeface="Arial" panose="020B0604020202020204" pitchFamily="34" charset="0"/>
                <a:ea typeface="宋体" panose="02010600030101010101" pitchFamily="2" charset="-122"/>
              </a:defRPr>
            </a:lvl3pPr>
            <a:lvl4pPr marL="1600200" indent="-228600" algn="l">
              <a:defRPr sz="1000" b="1">
                <a:solidFill>
                  <a:schemeClr val="tx1"/>
                </a:solidFill>
                <a:latin typeface="Arial" panose="020B0604020202020204" pitchFamily="34" charset="0"/>
                <a:ea typeface="宋体" panose="02010600030101010101" pitchFamily="2" charset="-122"/>
              </a:defRPr>
            </a:lvl4pPr>
            <a:lvl5pPr marL="2057400" indent="-228600" algn="l">
              <a:defRPr sz="1000" b="1">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1000" b="1">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1000" b="1">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1000" b="1">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1000" b="1">
                <a:solidFill>
                  <a:schemeClr val="tx1"/>
                </a:solidFill>
                <a:latin typeface="Arial" panose="020B0604020202020204" pitchFamily="34" charset="0"/>
                <a:ea typeface="宋体" panose="02010600030101010101" pitchFamily="2" charset="-122"/>
              </a:defRPr>
            </a:lvl9pPr>
          </a:lstStyle>
          <a:p>
            <a:pPr algn="ctr"/>
            <a:r>
              <a:rPr lang="zh-CN" altLang="en-US" sz="1400" dirty="0">
                <a:solidFill>
                  <a:schemeClr val="tx1">
                    <a:lumMod val="75000"/>
                    <a:lumOff val="25000"/>
                  </a:schemeClr>
                </a:solidFill>
                <a:latin typeface="+mn-ea"/>
                <a:ea typeface="+mn-ea"/>
              </a:rPr>
              <a:t>滨海</a:t>
            </a:r>
            <a:endParaRPr lang="en-US" altLang="zh-CN" sz="1400" dirty="0">
              <a:solidFill>
                <a:schemeClr val="tx1">
                  <a:lumMod val="75000"/>
                  <a:lumOff val="25000"/>
                </a:schemeClr>
              </a:solidFill>
              <a:latin typeface="+mn-ea"/>
              <a:ea typeface="+mn-ea"/>
            </a:endParaRPr>
          </a:p>
          <a:p>
            <a:pPr algn="ctr"/>
            <a:r>
              <a:rPr lang="zh-CN" altLang="en-US" sz="1400" dirty="0">
                <a:solidFill>
                  <a:schemeClr val="tx1">
                    <a:lumMod val="75000"/>
                    <a:lumOff val="25000"/>
                  </a:schemeClr>
                </a:solidFill>
                <a:latin typeface="+mn-ea"/>
                <a:ea typeface="+mn-ea"/>
              </a:rPr>
              <a:t>生产基地</a:t>
            </a:r>
          </a:p>
        </p:txBody>
      </p:sp>
      <p:sp>
        <p:nvSpPr>
          <p:cNvPr id="148" name="Line 16"/>
          <p:cNvSpPr>
            <a:spLocks noChangeShapeType="1"/>
          </p:cNvSpPr>
          <p:nvPr/>
        </p:nvSpPr>
        <p:spPr bwMode="auto">
          <a:xfrm>
            <a:off x="7740172" y="5262892"/>
            <a:ext cx="922566" cy="576434"/>
          </a:xfrm>
          <a:prstGeom prst="line">
            <a:avLst/>
          </a:prstGeom>
          <a:ln>
            <a:headEnd/>
            <a:tailEnd type="stealth" w="med" len="med"/>
          </a:ln>
        </p:spPr>
        <p:style>
          <a:lnRef idx="1">
            <a:schemeClr val="dk1"/>
          </a:lnRef>
          <a:fillRef idx="0">
            <a:schemeClr val="dk1"/>
          </a:fillRef>
          <a:effectRef idx="0">
            <a:schemeClr val="dk1"/>
          </a:effectRef>
          <a:fontRef idx="minor">
            <a:schemeClr val="tx1"/>
          </a:fontRef>
        </p:style>
        <p:txBody>
          <a:bodyPr/>
          <a:lstStyle/>
          <a:p>
            <a:endParaRPr lang="zh-CN" altLang="en-US"/>
          </a:p>
        </p:txBody>
      </p:sp>
      <p:sp>
        <p:nvSpPr>
          <p:cNvPr id="149" name="Text Box 48"/>
          <p:cNvSpPr txBox="1">
            <a:spLocks noChangeArrowheads="1"/>
          </p:cNvSpPr>
          <p:nvPr/>
        </p:nvSpPr>
        <p:spPr bwMode="auto">
          <a:xfrm>
            <a:off x="11069274" y="5537407"/>
            <a:ext cx="1309687" cy="523220"/>
          </a:xfrm>
          <a:prstGeom prst="rect">
            <a:avLst/>
          </a:prstGeom>
          <a:noFill/>
          <a:ln>
            <a:noFill/>
          </a:ln>
          <a:effectLst>
            <a:prstShdw prst="shdw13" dist="53882" dir="13500000">
              <a:srgbClr val="808080">
                <a:alpha val="50000"/>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gn="l">
              <a:defRPr sz="1000" b="1">
                <a:solidFill>
                  <a:schemeClr val="tx1"/>
                </a:solidFill>
                <a:latin typeface="Arial" panose="020B0604020202020204" pitchFamily="34" charset="0"/>
                <a:ea typeface="宋体" panose="02010600030101010101" pitchFamily="2" charset="-122"/>
              </a:defRPr>
            </a:lvl1pPr>
            <a:lvl2pPr marL="742950" indent="-285750" algn="l">
              <a:defRPr sz="1000" b="1">
                <a:solidFill>
                  <a:schemeClr val="tx1"/>
                </a:solidFill>
                <a:latin typeface="Arial" panose="020B0604020202020204" pitchFamily="34" charset="0"/>
                <a:ea typeface="宋体" panose="02010600030101010101" pitchFamily="2" charset="-122"/>
              </a:defRPr>
            </a:lvl2pPr>
            <a:lvl3pPr marL="1143000" indent="-228600" algn="l">
              <a:defRPr sz="1000" b="1">
                <a:solidFill>
                  <a:schemeClr val="tx1"/>
                </a:solidFill>
                <a:latin typeface="Arial" panose="020B0604020202020204" pitchFamily="34" charset="0"/>
                <a:ea typeface="宋体" panose="02010600030101010101" pitchFamily="2" charset="-122"/>
              </a:defRPr>
            </a:lvl3pPr>
            <a:lvl4pPr marL="1600200" indent="-228600" algn="l">
              <a:defRPr sz="1000" b="1">
                <a:solidFill>
                  <a:schemeClr val="tx1"/>
                </a:solidFill>
                <a:latin typeface="Arial" panose="020B0604020202020204" pitchFamily="34" charset="0"/>
                <a:ea typeface="宋体" panose="02010600030101010101" pitchFamily="2" charset="-122"/>
              </a:defRPr>
            </a:lvl4pPr>
            <a:lvl5pPr marL="2057400" indent="-228600" algn="l">
              <a:defRPr sz="1000" b="1">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1000" b="1">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1000" b="1">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1000" b="1">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1000" b="1">
                <a:solidFill>
                  <a:schemeClr val="tx1"/>
                </a:solidFill>
                <a:latin typeface="Arial" panose="020B0604020202020204" pitchFamily="34" charset="0"/>
                <a:ea typeface="宋体" panose="02010600030101010101" pitchFamily="2" charset="-122"/>
              </a:defRPr>
            </a:lvl9pPr>
          </a:lstStyle>
          <a:p>
            <a:pPr algn="ctr"/>
            <a:r>
              <a:rPr lang="zh-CN" altLang="en-US" sz="1400" dirty="0">
                <a:solidFill>
                  <a:schemeClr val="tx1">
                    <a:lumMod val="75000"/>
                    <a:lumOff val="25000"/>
                  </a:schemeClr>
                </a:solidFill>
                <a:latin typeface="+mn-ea"/>
                <a:ea typeface="+mn-ea"/>
              </a:rPr>
              <a:t>上海张江</a:t>
            </a:r>
            <a:endParaRPr lang="en-US" altLang="zh-CN" sz="1400" dirty="0">
              <a:solidFill>
                <a:schemeClr val="tx1">
                  <a:lumMod val="75000"/>
                  <a:lumOff val="25000"/>
                </a:schemeClr>
              </a:solidFill>
              <a:latin typeface="+mn-ea"/>
              <a:ea typeface="+mn-ea"/>
            </a:endParaRPr>
          </a:p>
          <a:p>
            <a:pPr algn="ctr"/>
            <a:r>
              <a:rPr lang="zh-CN" altLang="en-US" sz="1400" dirty="0">
                <a:solidFill>
                  <a:schemeClr val="tx1">
                    <a:lumMod val="75000"/>
                    <a:lumOff val="25000"/>
                  </a:schemeClr>
                </a:solidFill>
                <a:latin typeface="+mn-ea"/>
                <a:ea typeface="+mn-ea"/>
              </a:rPr>
              <a:t>创新中心</a:t>
            </a:r>
          </a:p>
        </p:txBody>
      </p:sp>
      <p:sp>
        <p:nvSpPr>
          <p:cNvPr id="150" name="Line 24"/>
          <p:cNvSpPr>
            <a:spLocks noChangeShapeType="1"/>
          </p:cNvSpPr>
          <p:nvPr/>
        </p:nvSpPr>
        <p:spPr bwMode="auto">
          <a:xfrm>
            <a:off x="7159417" y="3737546"/>
            <a:ext cx="1503320" cy="385275"/>
          </a:xfrm>
          <a:prstGeom prst="line">
            <a:avLst/>
          </a:prstGeom>
          <a:ln>
            <a:headEnd/>
            <a:tailEnd type="stealth" w="med" len="med"/>
          </a:ln>
        </p:spPr>
        <p:style>
          <a:lnRef idx="1">
            <a:schemeClr val="dk1"/>
          </a:lnRef>
          <a:fillRef idx="0">
            <a:schemeClr val="dk1"/>
          </a:fillRef>
          <a:effectRef idx="0">
            <a:schemeClr val="dk1"/>
          </a:effectRef>
          <a:fontRef idx="minor">
            <a:schemeClr val="tx1"/>
          </a:fontRef>
        </p:style>
        <p:txBody>
          <a:bodyPr/>
          <a:lstStyle/>
          <a:p>
            <a:endParaRPr lang="zh-CN" altLang="en-US"/>
          </a:p>
        </p:txBody>
      </p:sp>
      <p:sp>
        <p:nvSpPr>
          <p:cNvPr id="151" name="Text Box 47"/>
          <p:cNvSpPr txBox="1">
            <a:spLocks noChangeArrowheads="1"/>
          </p:cNvSpPr>
          <p:nvPr/>
        </p:nvSpPr>
        <p:spPr bwMode="auto">
          <a:xfrm>
            <a:off x="11069274" y="3873138"/>
            <a:ext cx="1309687" cy="523220"/>
          </a:xfrm>
          <a:prstGeom prst="rect">
            <a:avLst/>
          </a:prstGeom>
          <a:noFill/>
          <a:ln>
            <a:noFill/>
          </a:ln>
          <a:effectLst>
            <a:prstShdw prst="shdw13" dist="53882" dir="13500000">
              <a:srgbClr val="808080">
                <a:alpha val="50000"/>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gn="l">
              <a:defRPr sz="1000" b="1">
                <a:solidFill>
                  <a:schemeClr val="tx1"/>
                </a:solidFill>
                <a:latin typeface="Arial" panose="020B0604020202020204" pitchFamily="34" charset="0"/>
                <a:ea typeface="宋体" panose="02010600030101010101" pitchFamily="2" charset="-122"/>
              </a:defRPr>
            </a:lvl1pPr>
            <a:lvl2pPr marL="742950" indent="-285750" algn="l">
              <a:defRPr sz="1000" b="1">
                <a:solidFill>
                  <a:schemeClr val="tx1"/>
                </a:solidFill>
                <a:latin typeface="Arial" panose="020B0604020202020204" pitchFamily="34" charset="0"/>
                <a:ea typeface="宋体" panose="02010600030101010101" pitchFamily="2" charset="-122"/>
              </a:defRPr>
            </a:lvl2pPr>
            <a:lvl3pPr marL="1143000" indent="-228600" algn="l">
              <a:defRPr sz="1000" b="1">
                <a:solidFill>
                  <a:schemeClr val="tx1"/>
                </a:solidFill>
                <a:latin typeface="Arial" panose="020B0604020202020204" pitchFamily="34" charset="0"/>
                <a:ea typeface="宋体" panose="02010600030101010101" pitchFamily="2" charset="-122"/>
              </a:defRPr>
            </a:lvl3pPr>
            <a:lvl4pPr marL="1600200" indent="-228600" algn="l">
              <a:defRPr sz="1000" b="1">
                <a:solidFill>
                  <a:schemeClr val="tx1"/>
                </a:solidFill>
                <a:latin typeface="Arial" panose="020B0604020202020204" pitchFamily="34" charset="0"/>
                <a:ea typeface="宋体" panose="02010600030101010101" pitchFamily="2" charset="-122"/>
              </a:defRPr>
            </a:lvl4pPr>
            <a:lvl5pPr marL="2057400" indent="-228600" algn="l">
              <a:defRPr sz="1000" b="1">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1000" b="1">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1000" b="1">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1000" b="1">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1000" b="1">
                <a:solidFill>
                  <a:schemeClr val="tx1"/>
                </a:solidFill>
                <a:latin typeface="Arial" panose="020B0604020202020204" pitchFamily="34" charset="0"/>
                <a:ea typeface="宋体" panose="02010600030101010101" pitchFamily="2" charset="-122"/>
              </a:defRPr>
            </a:lvl9pPr>
          </a:lstStyle>
          <a:p>
            <a:pPr algn="ctr"/>
            <a:r>
              <a:rPr lang="zh-CN" altLang="en-US" sz="1400" dirty="0">
                <a:solidFill>
                  <a:schemeClr val="tx1">
                    <a:lumMod val="75000"/>
                    <a:lumOff val="25000"/>
                  </a:schemeClr>
                </a:solidFill>
                <a:latin typeface="+mn-ea"/>
                <a:ea typeface="+mn-ea"/>
              </a:rPr>
              <a:t>如东</a:t>
            </a:r>
            <a:endParaRPr lang="en-US" altLang="zh-CN" sz="1400" dirty="0">
              <a:solidFill>
                <a:schemeClr val="tx1">
                  <a:lumMod val="75000"/>
                  <a:lumOff val="25000"/>
                </a:schemeClr>
              </a:solidFill>
              <a:latin typeface="+mn-ea"/>
              <a:ea typeface="+mn-ea"/>
            </a:endParaRPr>
          </a:p>
          <a:p>
            <a:pPr algn="ctr"/>
            <a:r>
              <a:rPr lang="zh-CN" altLang="en-US" sz="1400" dirty="0">
                <a:solidFill>
                  <a:schemeClr val="tx1">
                    <a:lumMod val="75000"/>
                    <a:lumOff val="25000"/>
                  </a:schemeClr>
                </a:solidFill>
                <a:latin typeface="+mn-ea"/>
                <a:ea typeface="+mn-ea"/>
              </a:rPr>
              <a:t>生产基地</a:t>
            </a:r>
          </a:p>
        </p:txBody>
      </p:sp>
      <p:sp>
        <p:nvSpPr>
          <p:cNvPr id="152" name="Line 26"/>
          <p:cNvSpPr>
            <a:spLocks noChangeShapeType="1"/>
          </p:cNvSpPr>
          <p:nvPr/>
        </p:nvSpPr>
        <p:spPr bwMode="auto">
          <a:xfrm flipH="1" flipV="1">
            <a:off x="3559023" y="4122821"/>
            <a:ext cx="3453540" cy="1059765"/>
          </a:xfrm>
          <a:prstGeom prst="line">
            <a:avLst/>
          </a:prstGeom>
          <a:ln>
            <a:headEnd/>
            <a:tailEnd type="stealth" w="med" len="med"/>
          </a:ln>
        </p:spPr>
        <p:style>
          <a:lnRef idx="1">
            <a:schemeClr val="dk1"/>
          </a:lnRef>
          <a:fillRef idx="0">
            <a:schemeClr val="dk1"/>
          </a:fillRef>
          <a:effectRef idx="0">
            <a:schemeClr val="dk1"/>
          </a:effectRef>
          <a:fontRef idx="minor">
            <a:schemeClr val="tx1"/>
          </a:fontRef>
        </p:style>
        <p:txBody>
          <a:bodyPr/>
          <a:lstStyle/>
          <a:p>
            <a:endParaRPr lang="zh-CN" altLang="en-US"/>
          </a:p>
        </p:txBody>
      </p:sp>
      <p:pic>
        <p:nvPicPr>
          <p:cNvPr id="153" name="Picture 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31172" y="3390431"/>
            <a:ext cx="2520000" cy="14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 name="Text Box 35"/>
          <p:cNvSpPr txBox="1">
            <a:spLocks noChangeArrowheads="1"/>
          </p:cNvSpPr>
          <p:nvPr/>
        </p:nvSpPr>
        <p:spPr bwMode="auto">
          <a:xfrm>
            <a:off x="-1" y="3873138"/>
            <a:ext cx="931173" cy="523220"/>
          </a:xfrm>
          <a:prstGeom prst="rect">
            <a:avLst/>
          </a:prstGeom>
          <a:noFill/>
          <a:ln>
            <a:noFill/>
          </a:ln>
          <a:effectLst>
            <a:prstShdw prst="shdw13" dist="53882" dir="13500000">
              <a:srgbClr val="808080">
                <a:alpha val="50000"/>
              </a:srgbClr>
            </a:prstShdw>
          </a:effectLst>
        </p:spPr>
        <p:txBody>
          <a:bodyPr wrap="square">
            <a:spAutoFit/>
          </a:bodyPr>
          <a:lstStyle>
            <a:lvl1pPr algn="l">
              <a:defRPr sz="1000" b="1">
                <a:solidFill>
                  <a:schemeClr val="tx1"/>
                </a:solidFill>
                <a:latin typeface="Arial" panose="020B0604020202020204" pitchFamily="34" charset="0"/>
                <a:ea typeface="宋体" panose="02010600030101010101" pitchFamily="2" charset="-122"/>
              </a:defRPr>
            </a:lvl1pPr>
            <a:lvl2pPr marL="742950" indent="-285750" algn="l">
              <a:defRPr sz="1000" b="1">
                <a:solidFill>
                  <a:schemeClr val="tx1"/>
                </a:solidFill>
                <a:latin typeface="Arial" panose="020B0604020202020204" pitchFamily="34" charset="0"/>
                <a:ea typeface="宋体" panose="02010600030101010101" pitchFamily="2" charset="-122"/>
              </a:defRPr>
            </a:lvl2pPr>
            <a:lvl3pPr marL="1143000" indent="-228600" algn="l">
              <a:defRPr sz="1000" b="1">
                <a:solidFill>
                  <a:schemeClr val="tx1"/>
                </a:solidFill>
                <a:latin typeface="Arial" panose="020B0604020202020204" pitchFamily="34" charset="0"/>
                <a:ea typeface="宋体" panose="02010600030101010101" pitchFamily="2" charset="-122"/>
              </a:defRPr>
            </a:lvl3pPr>
            <a:lvl4pPr marL="1600200" indent="-228600" algn="l">
              <a:defRPr sz="1000" b="1">
                <a:solidFill>
                  <a:schemeClr val="tx1"/>
                </a:solidFill>
                <a:latin typeface="Arial" panose="020B0604020202020204" pitchFamily="34" charset="0"/>
                <a:ea typeface="宋体" panose="02010600030101010101" pitchFamily="2" charset="-122"/>
              </a:defRPr>
            </a:lvl4pPr>
            <a:lvl5pPr marL="2057400" indent="-228600" algn="l">
              <a:defRPr sz="1000" b="1">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1000" b="1">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1000" b="1">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1000" b="1">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1000" b="1">
                <a:solidFill>
                  <a:schemeClr val="tx1"/>
                </a:solidFill>
                <a:latin typeface="Arial" panose="020B0604020202020204" pitchFamily="34" charset="0"/>
                <a:ea typeface="宋体" panose="02010600030101010101" pitchFamily="2" charset="-122"/>
              </a:defRPr>
            </a:lvl9pPr>
          </a:lstStyle>
          <a:p>
            <a:pPr algn="ctr"/>
            <a:r>
              <a:rPr lang="zh-CN" altLang="en-US" sz="1400" dirty="0">
                <a:solidFill>
                  <a:schemeClr val="tx1">
                    <a:lumMod val="75000"/>
                    <a:lumOff val="25000"/>
                  </a:schemeClr>
                </a:solidFill>
                <a:latin typeface="+mn-ea"/>
                <a:ea typeface="+mn-ea"/>
              </a:rPr>
              <a:t>上海松江</a:t>
            </a:r>
            <a:endParaRPr lang="en-US" altLang="zh-CN" sz="1400" dirty="0">
              <a:solidFill>
                <a:schemeClr val="tx1">
                  <a:lumMod val="75000"/>
                  <a:lumOff val="25000"/>
                </a:schemeClr>
              </a:solidFill>
              <a:latin typeface="+mn-ea"/>
              <a:ea typeface="+mn-ea"/>
            </a:endParaRPr>
          </a:p>
          <a:p>
            <a:pPr algn="ctr"/>
            <a:r>
              <a:rPr lang="zh-CN" altLang="en-US" sz="1400" dirty="0">
                <a:solidFill>
                  <a:schemeClr val="tx1">
                    <a:lumMod val="75000"/>
                    <a:lumOff val="25000"/>
                  </a:schemeClr>
                </a:solidFill>
                <a:latin typeface="+mn-ea"/>
                <a:ea typeface="+mn-ea"/>
              </a:rPr>
              <a:t>朴颐化学</a:t>
            </a:r>
            <a:endParaRPr lang="en-US" altLang="zh-CN" sz="1400" dirty="0">
              <a:solidFill>
                <a:schemeClr val="tx1">
                  <a:lumMod val="75000"/>
                  <a:lumOff val="25000"/>
                </a:schemeClr>
              </a:solidFill>
              <a:latin typeface="+mn-ea"/>
              <a:ea typeface="+mn-ea"/>
            </a:endParaRPr>
          </a:p>
        </p:txBody>
      </p:sp>
      <p:sp>
        <p:nvSpPr>
          <p:cNvPr id="155" name="Line 16"/>
          <p:cNvSpPr>
            <a:spLocks noChangeShapeType="1"/>
          </p:cNvSpPr>
          <p:nvPr/>
        </p:nvSpPr>
        <p:spPr bwMode="auto">
          <a:xfrm flipH="1">
            <a:off x="3529262" y="5683579"/>
            <a:ext cx="2250355" cy="220664"/>
          </a:xfrm>
          <a:prstGeom prst="line">
            <a:avLst/>
          </a:prstGeom>
          <a:ln>
            <a:headEnd/>
            <a:tailEnd type="stealth" w="med" len="med"/>
          </a:ln>
        </p:spPr>
        <p:style>
          <a:lnRef idx="1">
            <a:schemeClr val="dk1"/>
          </a:lnRef>
          <a:fillRef idx="0">
            <a:schemeClr val="dk1"/>
          </a:fillRef>
          <a:effectRef idx="0">
            <a:schemeClr val="dk1"/>
          </a:effectRef>
          <a:fontRef idx="minor">
            <a:schemeClr val="tx1"/>
          </a:fontRef>
        </p:style>
        <p:txBody>
          <a:bodyPr/>
          <a:lstStyle/>
          <a:p>
            <a:endParaRPr lang="zh-CN" altLang="en-US"/>
          </a:p>
        </p:txBody>
      </p:sp>
      <p:pic>
        <p:nvPicPr>
          <p:cNvPr id="156" name="Picture 2" descr="C:\Users\diy\Pictures\16155425.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31172" y="5118420"/>
            <a:ext cx="2520000" cy="14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 name="TextBox 4"/>
          <p:cNvSpPr txBox="1">
            <a:spLocks noChangeArrowheads="1"/>
          </p:cNvSpPr>
          <p:nvPr/>
        </p:nvSpPr>
        <p:spPr bwMode="auto">
          <a:xfrm>
            <a:off x="13108" y="5537407"/>
            <a:ext cx="902811" cy="523220"/>
          </a:xfrm>
          <a:prstGeom prst="rect">
            <a:avLst/>
          </a:prstGeom>
          <a:noFill/>
          <a:ln>
            <a:noFill/>
          </a:ln>
        </p:spPr>
        <p:txBody>
          <a:bodyPr wrap="none">
            <a:spAutoFit/>
          </a:bodyPr>
          <a:lstStyle>
            <a:lvl1pPr algn="l">
              <a:defRPr sz="1000" b="1">
                <a:solidFill>
                  <a:schemeClr val="tx1"/>
                </a:solidFill>
                <a:latin typeface="Arial" panose="020B0604020202020204" pitchFamily="34" charset="0"/>
                <a:ea typeface="宋体" panose="02010600030101010101" pitchFamily="2" charset="-122"/>
              </a:defRPr>
            </a:lvl1pPr>
            <a:lvl2pPr marL="742950" indent="-285750" algn="l">
              <a:defRPr sz="1000" b="1">
                <a:solidFill>
                  <a:schemeClr val="tx1"/>
                </a:solidFill>
                <a:latin typeface="Arial" panose="020B0604020202020204" pitchFamily="34" charset="0"/>
                <a:ea typeface="宋体" panose="02010600030101010101" pitchFamily="2" charset="-122"/>
              </a:defRPr>
            </a:lvl2pPr>
            <a:lvl3pPr marL="1143000" indent="-228600" algn="l">
              <a:defRPr sz="1000" b="1">
                <a:solidFill>
                  <a:schemeClr val="tx1"/>
                </a:solidFill>
                <a:latin typeface="Arial" panose="020B0604020202020204" pitchFamily="34" charset="0"/>
                <a:ea typeface="宋体" panose="02010600030101010101" pitchFamily="2" charset="-122"/>
              </a:defRPr>
            </a:lvl3pPr>
            <a:lvl4pPr marL="1600200" indent="-228600" algn="l">
              <a:defRPr sz="1000" b="1">
                <a:solidFill>
                  <a:schemeClr val="tx1"/>
                </a:solidFill>
                <a:latin typeface="Arial" panose="020B0604020202020204" pitchFamily="34" charset="0"/>
                <a:ea typeface="宋体" panose="02010600030101010101" pitchFamily="2" charset="-122"/>
              </a:defRPr>
            </a:lvl4pPr>
            <a:lvl5pPr marL="2057400" indent="-228600" algn="l">
              <a:defRPr sz="1000" b="1">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1000" b="1">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1000" b="1">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1000" b="1">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1000" b="1">
                <a:solidFill>
                  <a:schemeClr val="tx1"/>
                </a:solidFill>
                <a:latin typeface="Arial" panose="020B0604020202020204" pitchFamily="34" charset="0"/>
                <a:ea typeface="宋体" panose="02010600030101010101" pitchFamily="2" charset="-122"/>
              </a:defRPr>
            </a:lvl9pPr>
          </a:lstStyle>
          <a:p>
            <a:pPr algn="ctr"/>
            <a:r>
              <a:rPr lang="zh-CN" altLang="en-US" sz="1400" dirty="0">
                <a:solidFill>
                  <a:schemeClr val="tx1">
                    <a:lumMod val="75000"/>
                    <a:lumOff val="25000"/>
                  </a:schemeClr>
                </a:solidFill>
                <a:latin typeface="+mn-ea"/>
                <a:ea typeface="+mn-ea"/>
              </a:rPr>
              <a:t>浙江湖州</a:t>
            </a:r>
            <a:endParaRPr lang="en-US" altLang="zh-CN" sz="1400" dirty="0">
              <a:solidFill>
                <a:schemeClr val="tx1">
                  <a:lumMod val="75000"/>
                  <a:lumOff val="25000"/>
                </a:schemeClr>
              </a:solidFill>
              <a:latin typeface="+mn-ea"/>
              <a:ea typeface="+mn-ea"/>
            </a:endParaRPr>
          </a:p>
          <a:p>
            <a:pPr algn="ctr"/>
            <a:r>
              <a:rPr lang="zh-CN" altLang="en-US" sz="1400" dirty="0">
                <a:solidFill>
                  <a:schemeClr val="tx1">
                    <a:lumMod val="75000"/>
                    <a:lumOff val="25000"/>
                  </a:schemeClr>
                </a:solidFill>
                <a:latin typeface="+mn-ea"/>
                <a:ea typeface="+mn-ea"/>
              </a:rPr>
              <a:t>颐辉生物</a:t>
            </a:r>
          </a:p>
        </p:txBody>
      </p:sp>
      <p:pic>
        <p:nvPicPr>
          <p:cNvPr id="158" name="Picture 9" descr="IMG_0068副本"/>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740829" y="5118420"/>
            <a:ext cx="2520000" cy="14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 name="图片 15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740829" y="1662442"/>
            <a:ext cx="2520000" cy="1417500"/>
          </a:xfrm>
          <a:prstGeom prst="rect">
            <a:avLst/>
          </a:prstGeom>
        </p:spPr>
      </p:pic>
      <p:pic>
        <p:nvPicPr>
          <p:cNvPr id="160" name="图片 159"/>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740829" y="3390431"/>
            <a:ext cx="2520000" cy="1417500"/>
          </a:xfrm>
          <a:prstGeom prst="rect">
            <a:avLst/>
          </a:prstGeom>
        </p:spPr>
      </p:pic>
      <p:pic>
        <p:nvPicPr>
          <p:cNvPr id="161" name="图片 160"/>
          <p:cNvPicPr>
            <a:picLocks noChangeAspect="1"/>
          </p:cNvPicPr>
          <p:nvPr/>
        </p:nvPicPr>
        <p:blipFill rotWithShape="1">
          <a:blip r:embed="rId9" cstate="screen">
            <a:extLst>
              <a:ext uri="{28A0092B-C50C-407E-A947-70E740481C1C}">
                <a14:useLocalDpi xmlns:a14="http://schemas.microsoft.com/office/drawing/2010/main"/>
              </a:ext>
            </a:extLst>
          </a:blip>
          <a:srcRect b="-752"/>
          <a:stretch/>
        </p:blipFill>
        <p:spPr>
          <a:xfrm>
            <a:off x="931172" y="1662442"/>
            <a:ext cx="2520000" cy="1417500"/>
          </a:xfrm>
          <a:prstGeom prst="rect">
            <a:avLst/>
          </a:prstGeom>
        </p:spPr>
      </p:pic>
    </p:spTree>
    <p:extLst>
      <p:ext uri="{BB962C8B-B14F-4D97-AF65-F5344CB8AC3E}">
        <p14:creationId xmlns:p14="http://schemas.microsoft.com/office/powerpoint/2010/main" val="1372257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07468" y="1242708"/>
            <a:ext cx="9577064" cy="3760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object 9"/>
          <p:cNvSpPr>
            <a:spLocks noChangeAspect="1" noChangeArrowheads="1"/>
          </p:cNvSpPr>
          <p:nvPr/>
        </p:nvSpPr>
        <p:spPr bwMode="auto">
          <a:xfrm>
            <a:off x="1307468" y="5192172"/>
            <a:ext cx="2160000" cy="1215000"/>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b="0">
              <a:latin typeface="等线" panose="02010600030101010101" pitchFamily="2" charset="-122"/>
              <a:ea typeface="等线" panose="02010600030101010101" pitchFamily="2" charset="-122"/>
            </a:endParaRPr>
          </a:p>
        </p:txBody>
      </p:sp>
      <p:pic>
        <p:nvPicPr>
          <p:cNvPr id="32" name="图片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6252178" y="5192172"/>
            <a:ext cx="2160000" cy="12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图片 3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79823" y="5192172"/>
            <a:ext cx="2160000" cy="1215000"/>
          </a:xfrm>
          <a:prstGeom prst="rect">
            <a:avLst/>
          </a:prstGeom>
        </p:spPr>
      </p:pic>
      <p:sp>
        <p:nvSpPr>
          <p:cNvPr id="35" name="AutoShape 39"/>
          <p:cNvSpPr>
            <a:spLocks noChangeArrowheads="1"/>
          </p:cNvSpPr>
          <p:nvPr/>
        </p:nvSpPr>
        <p:spPr bwMode="auto">
          <a:xfrm>
            <a:off x="2927648" y="2991144"/>
            <a:ext cx="215900" cy="215943"/>
          </a:xfrm>
          <a:prstGeom prst="star5">
            <a:avLst/>
          </a:prstGeom>
          <a:solidFill>
            <a:srgbClr val="FF0000"/>
          </a:solidFill>
          <a:ln w="9525" algn="ctr">
            <a:solidFill>
              <a:schemeClr val="tx1"/>
            </a:solidFill>
            <a:miter lim="800000"/>
            <a:headEnd/>
            <a:tailEnd/>
          </a:ln>
          <a:effectLst>
            <a:prstShdw prst="shdw13" dist="53882" dir="13500000">
              <a:srgbClr val="808080">
                <a:alpha val="50000"/>
              </a:srgbClr>
            </a:prstShdw>
          </a:effectLst>
        </p:spPr>
        <p:txBody>
          <a:bodyPr wrap="none" anchor="ctr"/>
          <a:lstStyle/>
          <a:p>
            <a:pPr>
              <a:defRPr/>
            </a:pPr>
            <a:endParaRPr lang="zh-CN" altLang="en-US" sz="1800" b="0" dirty="0">
              <a:solidFill>
                <a:srgbClr val="31733C"/>
              </a:solidFill>
              <a:latin typeface="Arial" charset="0"/>
              <a:cs typeface="Arial" charset="0"/>
            </a:endParaRPr>
          </a:p>
        </p:txBody>
      </p:sp>
      <p:sp>
        <p:nvSpPr>
          <p:cNvPr id="36" name="AutoShape 39"/>
          <p:cNvSpPr>
            <a:spLocks noChangeArrowheads="1"/>
          </p:cNvSpPr>
          <p:nvPr/>
        </p:nvSpPr>
        <p:spPr bwMode="auto">
          <a:xfrm>
            <a:off x="8683744" y="3297647"/>
            <a:ext cx="215900" cy="215943"/>
          </a:xfrm>
          <a:prstGeom prst="star5">
            <a:avLst/>
          </a:prstGeom>
          <a:solidFill>
            <a:srgbClr val="FF0000"/>
          </a:solidFill>
          <a:ln w="9525" algn="ctr">
            <a:solidFill>
              <a:schemeClr val="tx1"/>
            </a:solidFill>
            <a:miter lim="800000"/>
            <a:headEnd/>
            <a:tailEnd/>
          </a:ln>
          <a:effectLst>
            <a:prstShdw prst="shdw13" dist="53882" dir="13500000">
              <a:srgbClr val="808080">
                <a:alpha val="50000"/>
              </a:srgbClr>
            </a:prstShdw>
          </a:effectLst>
        </p:spPr>
        <p:txBody>
          <a:bodyPr wrap="none" anchor="ctr"/>
          <a:lstStyle/>
          <a:p>
            <a:pPr>
              <a:defRPr/>
            </a:pPr>
            <a:endParaRPr lang="zh-CN" altLang="en-US" sz="1800" b="0" dirty="0">
              <a:solidFill>
                <a:srgbClr val="31733C"/>
              </a:solidFill>
              <a:latin typeface="Arial" charset="0"/>
              <a:cs typeface="Arial" charset="0"/>
            </a:endParaRPr>
          </a:p>
        </p:txBody>
      </p:sp>
      <p:sp>
        <p:nvSpPr>
          <p:cNvPr id="37" name="AutoShape 39"/>
          <p:cNvSpPr>
            <a:spLocks noChangeArrowheads="1"/>
          </p:cNvSpPr>
          <p:nvPr/>
        </p:nvSpPr>
        <p:spPr bwMode="auto">
          <a:xfrm>
            <a:off x="8378531" y="3385338"/>
            <a:ext cx="215900" cy="215943"/>
          </a:xfrm>
          <a:prstGeom prst="star5">
            <a:avLst/>
          </a:prstGeom>
          <a:solidFill>
            <a:srgbClr val="FF0000"/>
          </a:solidFill>
          <a:ln w="9525" algn="ctr">
            <a:solidFill>
              <a:schemeClr val="tx1"/>
            </a:solidFill>
            <a:miter lim="800000"/>
            <a:headEnd/>
            <a:tailEnd/>
          </a:ln>
          <a:effectLst>
            <a:prstShdw prst="shdw13" dist="53882" dir="13500000">
              <a:srgbClr val="808080">
                <a:alpha val="50000"/>
              </a:srgbClr>
            </a:prstShdw>
          </a:effectLst>
        </p:spPr>
        <p:txBody>
          <a:bodyPr wrap="none" anchor="ctr"/>
          <a:lstStyle/>
          <a:p>
            <a:pPr>
              <a:defRPr/>
            </a:pPr>
            <a:endParaRPr lang="zh-CN" altLang="en-US" sz="1800" b="0" dirty="0">
              <a:solidFill>
                <a:srgbClr val="31733C"/>
              </a:solidFill>
              <a:latin typeface="Arial" charset="0"/>
              <a:cs typeface="Arial" charset="0"/>
            </a:endParaRPr>
          </a:p>
        </p:txBody>
      </p:sp>
      <p:sp>
        <p:nvSpPr>
          <p:cNvPr id="38" name="Line 24"/>
          <p:cNvSpPr>
            <a:spLocks noChangeShapeType="1"/>
          </p:cNvSpPr>
          <p:nvPr/>
        </p:nvSpPr>
        <p:spPr bwMode="auto">
          <a:xfrm flipH="1">
            <a:off x="2509755" y="3231175"/>
            <a:ext cx="417893" cy="1890757"/>
          </a:xfrm>
          <a:prstGeom prst="line">
            <a:avLst/>
          </a:prstGeom>
          <a:ln>
            <a:headEnd/>
            <a:tailEnd type="stealth" w="med" len="med"/>
          </a:ln>
        </p:spPr>
        <p:style>
          <a:lnRef idx="1">
            <a:schemeClr val="dk1"/>
          </a:lnRef>
          <a:fillRef idx="0">
            <a:schemeClr val="dk1"/>
          </a:fillRef>
          <a:effectRef idx="0">
            <a:schemeClr val="dk1"/>
          </a:effectRef>
          <a:fontRef idx="minor">
            <a:schemeClr val="tx1"/>
          </a:fontRef>
        </p:style>
        <p:txBody>
          <a:bodyPr/>
          <a:lstStyle/>
          <a:p>
            <a:endParaRPr lang="zh-CN" altLang="en-US"/>
          </a:p>
        </p:txBody>
      </p:sp>
      <p:sp>
        <p:nvSpPr>
          <p:cNvPr id="39" name="Line 24"/>
          <p:cNvSpPr>
            <a:spLocks noChangeShapeType="1"/>
          </p:cNvSpPr>
          <p:nvPr/>
        </p:nvSpPr>
        <p:spPr bwMode="auto">
          <a:xfrm flipH="1">
            <a:off x="4799856" y="3601282"/>
            <a:ext cx="3578674" cy="1493462"/>
          </a:xfrm>
          <a:prstGeom prst="line">
            <a:avLst/>
          </a:prstGeom>
          <a:ln>
            <a:headEnd/>
            <a:tailEnd type="stealth" w="med" len="med"/>
          </a:ln>
        </p:spPr>
        <p:style>
          <a:lnRef idx="1">
            <a:schemeClr val="dk1"/>
          </a:lnRef>
          <a:fillRef idx="0">
            <a:schemeClr val="dk1"/>
          </a:fillRef>
          <a:effectRef idx="0">
            <a:schemeClr val="dk1"/>
          </a:effectRef>
          <a:fontRef idx="minor">
            <a:schemeClr val="tx1"/>
          </a:fontRef>
        </p:style>
        <p:txBody>
          <a:bodyPr/>
          <a:lstStyle/>
          <a:p>
            <a:endParaRPr lang="zh-CN" altLang="en-US"/>
          </a:p>
        </p:txBody>
      </p:sp>
      <p:sp>
        <p:nvSpPr>
          <p:cNvPr id="40" name="Line 24"/>
          <p:cNvSpPr>
            <a:spLocks noChangeShapeType="1"/>
          </p:cNvSpPr>
          <p:nvPr/>
        </p:nvSpPr>
        <p:spPr bwMode="auto">
          <a:xfrm flipH="1">
            <a:off x="7320136" y="3628228"/>
            <a:ext cx="1310692" cy="1493704"/>
          </a:xfrm>
          <a:prstGeom prst="line">
            <a:avLst/>
          </a:prstGeom>
          <a:ln>
            <a:headEnd/>
            <a:tailEnd type="stealth" w="med" len="med"/>
          </a:ln>
        </p:spPr>
        <p:style>
          <a:lnRef idx="1">
            <a:schemeClr val="dk1"/>
          </a:lnRef>
          <a:fillRef idx="0">
            <a:schemeClr val="dk1"/>
          </a:fillRef>
          <a:effectRef idx="0">
            <a:schemeClr val="dk1"/>
          </a:effectRef>
          <a:fontRef idx="minor">
            <a:schemeClr val="tx1"/>
          </a:fontRef>
        </p:style>
        <p:txBody>
          <a:bodyPr/>
          <a:lstStyle/>
          <a:p>
            <a:endParaRPr lang="zh-CN" altLang="en-US"/>
          </a:p>
        </p:txBody>
      </p:sp>
      <p:sp>
        <p:nvSpPr>
          <p:cNvPr id="41" name="Text Box 35"/>
          <p:cNvSpPr txBox="1">
            <a:spLocks noChangeArrowheads="1"/>
          </p:cNvSpPr>
          <p:nvPr/>
        </p:nvSpPr>
        <p:spPr bwMode="auto">
          <a:xfrm>
            <a:off x="4228880" y="6504600"/>
            <a:ext cx="1261885" cy="307777"/>
          </a:xfrm>
          <a:prstGeom prst="rect">
            <a:avLst/>
          </a:prstGeom>
          <a:noFill/>
          <a:ln>
            <a:noFill/>
          </a:ln>
          <a:effectLst>
            <a:prstShdw prst="shdw13" dist="53882" dir="13500000">
              <a:srgbClr val="808080">
                <a:alpha val="50000"/>
              </a:srgbClr>
            </a:prstShdw>
          </a:effectLst>
        </p:spPr>
        <p:txBody>
          <a:bodyPr wrap="none">
            <a:spAutoFit/>
          </a:bodyPr>
          <a:lstStyle>
            <a:lvl1pPr algn="l">
              <a:defRPr sz="1000" b="1">
                <a:solidFill>
                  <a:schemeClr val="tx1"/>
                </a:solidFill>
                <a:latin typeface="Arial" panose="020B0604020202020204" pitchFamily="34" charset="0"/>
                <a:ea typeface="宋体" panose="02010600030101010101" pitchFamily="2" charset="-122"/>
              </a:defRPr>
            </a:lvl1pPr>
            <a:lvl2pPr marL="742950" indent="-285750" algn="l">
              <a:defRPr sz="1000" b="1">
                <a:solidFill>
                  <a:schemeClr val="tx1"/>
                </a:solidFill>
                <a:latin typeface="Arial" panose="020B0604020202020204" pitchFamily="34" charset="0"/>
                <a:ea typeface="宋体" panose="02010600030101010101" pitchFamily="2" charset="-122"/>
              </a:defRPr>
            </a:lvl2pPr>
            <a:lvl3pPr marL="1143000" indent="-228600" algn="l">
              <a:defRPr sz="1000" b="1">
                <a:solidFill>
                  <a:schemeClr val="tx1"/>
                </a:solidFill>
                <a:latin typeface="Arial" panose="020B0604020202020204" pitchFamily="34" charset="0"/>
                <a:ea typeface="宋体" panose="02010600030101010101" pitchFamily="2" charset="-122"/>
              </a:defRPr>
            </a:lvl3pPr>
            <a:lvl4pPr marL="1600200" indent="-228600" algn="l">
              <a:defRPr sz="1000" b="1">
                <a:solidFill>
                  <a:schemeClr val="tx1"/>
                </a:solidFill>
                <a:latin typeface="Arial" panose="020B0604020202020204" pitchFamily="34" charset="0"/>
                <a:ea typeface="宋体" panose="02010600030101010101" pitchFamily="2" charset="-122"/>
              </a:defRPr>
            </a:lvl4pPr>
            <a:lvl5pPr marL="2057400" indent="-228600" algn="l">
              <a:defRPr sz="1000" b="1">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1000" b="1">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1000" b="1">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1000" b="1">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1000" b="1">
                <a:solidFill>
                  <a:schemeClr val="tx1"/>
                </a:solidFill>
                <a:latin typeface="Arial" panose="020B0604020202020204" pitchFamily="34" charset="0"/>
                <a:ea typeface="宋体" panose="02010600030101010101" pitchFamily="2" charset="-122"/>
              </a:defRPr>
            </a:lvl9pPr>
          </a:lstStyle>
          <a:p>
            <a:pPr algn="ctr"/>
            <a:r>
              <a:rPr lang="zh-CN" altLang="en-US" sz="1400" dirty="0">
                <a:solidFill>
                  <a:schemeClr val="tx1">
                    <a:lumMod val="75000"/>
                    <a:lumOff val="25000"/>
                  </a:schemeClr>
                </a:solidFill>
                <a:latin typeface="+mn-ea"/>
                <a:ea typeface="+mn-ea"/>
              </a:rPr>
              <a:t>襄阳生产基地</a:t>
            </a:r>
            <a:endParaRPr lang="en-US" altLang="zh-CN" sz="1400" dirty="0">
              <a:solidFill>
                <a:schemeClr val="tx1">
                  <a:lumMod val="75000"/>
                  <a:lumOff val="25000"/>
                </a:schemeClr>
              </a:solidFill>
              <a:latin typeface="+mn-ea"/>
              <a:ea typeface="+mn-ea"/>
            </a:endParaRPr>
          </a:p>
        </p:txBody>
      </p:sp>
      <p:sp>
        <p:nvSpPr>
          <p:cNvPr id="42" name="Text Box 35"/>
          <p:cNvSpPr txBox="1">
            <a:spLocks noChangeArrowheads="1"/>
          </p:cNvSpPr>
          <p:nvPr/>
        </p:nvSpPr>
        <p:spPr bwMode="auto">
          <a:xfrm>
            <a:off x="6437293" y="6504600"/>
            <a:ext cx="1800493" cy="307777"/>
          </a:xfrm>
          <a:prstGeom prst="rect">
            <a:avLst/>
          </a:prstGeom>
          <a:noFill/>
          <a:ln>
            <a:noFill/>
          </a:ln>
          <a:effectLst>
            <a:prstShdw prst="shdw13" dist="53882" dir="13500000">
              <a:srgbClr val="808080">
                <a:alpha val="50000"/>
              </a:srgbClr>
            </a:prstShdw>
          </a:effectLst>
        </p:spPr>
        <p:txBody>
          <a:bodyPr wrap="none">
            <a:spAutoFit/>
          </a:bodyPr>
          <a:lstStyle>
            <a:lvl1pPr algn="l">
              <a:defRPr sz="1000" b="1">
                <a:solidFill>
                  <a:schemeClr val="tx1"/>
                </a:solidFill>
                <a:latin typeface="Arial" panose="020B0604020202020204" pitchFamily="34" charset="0"/>
                <a:ea typeface="宋体" panose="02010600030101010101" pitchFamily="2" charset="-122"/>
              </a:defRPr>
            </a:lvl1pPr>
            <a:lvl2pPr marL="742950" indent="-285750" algn="l">
              <a:defRPr sz="1000" b="1">
                <a:solidFill>
                  <a:schemeClr val="tx1"/>
                </a:solidFill>
                <a:latin typeface="Arial" panose="020B0604020202020204" pitchFamily="34" charset="0"/>
                <a:ea typeface="宋体" panose="02010600030101010101" pitchFamily="2" charset="-122"/>
              </a:defRPr>
            </a:lvl2pPr>
            <a:lvl3pPr marL="1143000" indent="-228600" algn="l">
              <a:defRPr sz="1000" b="1">
                <a:solidFill>
                  <a:schemeClr val="tx1"/>
                </a:solidFill>
                <a:latin typeface="Arial" panose="020B0604020202020204" pitchFamily="34" charset="0"/>
                <a:ea typeface="宋体" panose="02010600030101010101" pitchFamily="2" charset="-122"/>
              </a:defRPr>
            </a:lvl3pPr>
            <a:lvl4pPr marL="1600200" indent="-228600" algn="l">
              <a:defRPr sz="1000" b="1">
                <a:solidFill>
                  <a:schemeClr val="tx1"/>
                </a:solidFill>
                <a:latin typeface="Arial" panose="020B0604020202020204" pitchFamily="34" charset="0"/>
                <a:ea typeface="宋体" panose="02010600030101010101" pitchFamily="2" charset="-122"/>
              </a:defRPr>
            </a:lvl4pPr>
            <a:lvl5pPr marL="2057400" indent="-228600" algn="l">
              <a:defRPr sz="1000" b="1">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1000" b="1">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1000" b="1">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1000" b="1">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1000" b="1">
                <a:solidFill>
                  <a:schemeClr val="tx1"/>
                </a:solidFill>
                <a:latin typeface="Arial" panose="020B0604020202020204" pitchFamily="34" charset="0"/>
                <a:ea typeface="宋体" panose="02010600030101010101" pitchFamily="2" charset="-122"/>
              </a:defRPr>
            </a:lvl9pPr>
          </a:lstStyle>
          <a:p>
            <a:pPr algn="ctr"/>
            <a:r>
              <a:rPr lang="zh-CN" altLang="en-US" sz="1400" dirty="0">
                <a:solidFill>
                  <a:schemeClr val="tx1">
                    <a:lumMod val="75000"/>
                    <a:lumOff val="25000"/>
                  </a:schemeClr>
                </a:solidFill>
                <a:latin typeface="+mn-ea"/>
                <a:ea typeface="+mn-ea"/>
              </a:rPr>
              <a:t>安阳艾尔旺生产基地</a:t>
            </a:r>
            <a:endParaRPr lang="en-US" altLang="zh-CN" sz="1400" dirty="0">
              <a:solidFill>
                <a:schemeClr val="tx1">
                  <a:lumMod val="75000"/>
                  <a:lumOff val="25000"/>
                </a:schemeClr>
              </a:solidFill>
              <a:latin typeface="+mn-ea"/>
              <a:ea typeface="+mn-ea"/>
            </a:endParaRPr>
          </a:p>
        </p:txBody>
      </p:sp>
      <p:sp>
        <p:nvSpPr>
          <p:cNvPr id="43" name="Text Box 35"/>
          <p:cNvSpPr txBox="1">
            <a:spLocks noChangeArrowheads="1"/>
          </p:cNvSpPr>
          <p:nvPr/>
        </p:nvSpPr>
        <p:spPr bwMode="auto">
          <a:xfrm>
            <a:off x="1581638" y="6504600"/>
            <a:ext cx="1611660" cy="307777"/>
          </a:xfrm>
          <a:prstGeom prst="rect">
            <a:avLst/>
          </a:prstGeom>
          <a:noFill/>
          <a:ln>
            <a:noFill/>
          </a:ln>
          <a:effectLst>
            <a:prstShdw prst="shdw13" dist="53882" dir="13500000">
              <a:srgbClr val="808080">
                <a:alpha val="50000"/>
              </a:srgbClr>
            </a:prstShdw>
          </a:effectLst>
        </p:spPr>
        <p:txBody>
          <a:bodyPr wrap="none">
            <a:spAutoFit/>
          </a:bodyPr>
          <a:lstStyle>
            <a:lvl1pPr algn="l">
              <a:defRPr sz="1000" b="1">
                <a:solidFill>
                  <a:schemeClr val="tx1"/>
                </a:solidFill>
                <a:latin typeface="Arial" panose="020B0604020202020204" pitchFamily="34" charset="0"/>
                <a:ea typeface="宋体" panose="02010600030101010101" pitchFamily="2" charset="-122"/>
              </a:defRPr>
            </a:lvl1pPr>
            <a:lvl2pPr marL="742950" indent="-285750" algn="l">
              <a:defRPr sz="1000" b="1">
                <a:solidFill>
                  <a:schemeClr val="tx1"/>
                </a:solidFill>
                <a:latin typeface="Arial" panose="020B0604020202020204" pitchFamily="34" charset="0"/>
                <a:ea typeface="宋体" panose="02010600030101010101" pitchFamily="2" charset="-122"/>
              </a:defRPr>
            </a:lvl2pPr>
            <a:lvl3pPr marL="1143000" indent="-228600" algn="l">
              <a:defRPr sz="1000" b="1">
                <a:solidFill>
                  <a:schemeClr val="tx1"/>
                </a:solidFill>
                <a:latin typeface="Arial" panose="020B0604020202020204" pitchFamily="34" charset="0"/>
                <a:ea typeface="宋体" panose="02010600030101010101" pitchFamily="2" charset="-122"/>
              </a:defRPr>
            </a:lvl3pPr>
            <a:lvl4pPr marL="1600200" indent="-228600" algn="l">
              <a:defRPr sz="1000" b="1">
                <a:solidFill>
                  <a:schemeClr val="tx1"/>
                </a:solidFill>
                <a:latin typeface="Arial" panose="020B0604020202020204" pitchFamily="34" charset="0"/>
                <a:ea typeface="宋体" panose="02010600030101010101" pitchFamily="2" charset="-122"/>
              </a:defRPr>
            </a:lvl4pPr>
            <a:lvl5pPr marL="2057400" indent="-228600" algn="l">
              <a:defRPr sz="1000" b="1">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1000" b="1">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1000" b="1">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1000" b="1">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1000" b="1">
                <a:solidFill>
                  <a:schemeClr val="tx1"/>
                </a:solidFill>
                <a:latin typeface="Arial" panose="020B0604020202020204" pitchFamily="34" charset="0"/>
                <a:ea typeface="宋体" panose="02010600030101010101" pitchFamily="2" charset="-122"/>
              </a:defRPr>
            </a:lvl9pPr>
          </a:lstStyle>
          <a:p>
            <a:pPr algn="ctr"/>
            <a:r>
              <a:rPr lang="zh-CN" altLang="en-US" sz="1400" dirty="0">
                <a:solidFill>
                  <a:schemeClr val="tx1">
                    <a:lumMod val="75000"/>
                    <a:lumOff val="25000"/>
                  </a:schemeClr>
                </a:solidFill>
                <a:latin typeface="+mn-ea"/>
                <a:ea typeface="+mn-ea"/>
              </a:rPr>
              <a:t>欧洲</a:t>
            </a:r>
            <a:r>
              <a:rPr lang="en-US" altLang="zh-CN" sz="1400" dirty="0">
                <a:solidFill>
                  <a:schemeClr val="tx1">
                    <a:lumMod val="75000"/>
                    <a:lumOff val="25000"/>
                  </a:schemeClr>
                </a:solidFill>
                <a:latin typeface="+mn-ea"/>
                <a:ea typeface="+mn-ea"/>
              </a:rPr>
              <a:t>ACL</a:t>
            </a:r>
            <a:r>
              <a:rPr lang="zh-CN" altLang="en-US" sz="1400" dirty="0">
                <a:solidFill>
                  <a:schemeClr val="tx1">
                    <a:lumMod val="75000"/>
                    <a:lumOff val="25000"/>
                  </a:schemeClr>
                </a:solidFill>
                <a:latin typeface="+mn-ea"/>
                <a:ea typeface="+mn-ea"/>
              </a:rPr>
              <a:t>生产基地</a:t>
            </a:r>
            <a:endParaRPr lang="en-US" altLang="zh-CN" sz="1400" dirty="0">
              <a:solidFill>
                <a:schemeClr val="tx1">
                  <a:lumMod val="75000"/>
                  <a:lumOff val="25000"/>
                </a:schemeClr>
              </a:solidFill>
              <a:latin typeface="+mn-ea"/>
              <a:ea typeface="+mn-ea"/>
            </a:endParaRPr>
          </a:p>
        </p:txBody>
      </p:sp>
      <p:sp>
        <p:nvSpPr>
          <p:cNvPr id="44" name="AutoShape 39"/>
          <p:cNvSpPr>
            <a:spLocks noChangeArrowheads="1"/>
          </p:cNvSpPr>
          <p:nvPr/>
        </p:nvSpPr>
        <p:spPr bwMode="auto">
          <a:xfrm>
            <a:off x="8932922" y="2775201"/>
            <a:ext cx="215900" cy="215943"/>
          </a:xfrm>
          <a:prstGeom prst="star5">
            <a:avLst/>
          </a:prstGeom>
          <a:solidFill>
            <a:srgbClr val="FF0000"/>
          </a:solidFill>
          <a:ln w="9525" algn="ctr">
            <a:solidFill>
              <a:schemeClr val="tx1"/>
            </a:solidFill>
            <a:miter lim="800000"/>
            <a:headEnd/>
            <a:tailEnd/>
          </a:ln>
          <a:effectLst>
            <a:prstShdw prst="shdw13" dist="53882" dir="13500000">
              <a:srgbClr val="808080">
                <a:alpha val="50000"/>
              </a:srgbClr>
            </a:prstShdw>
          </a:effectLst>
        </p:spPr>
        <p:txBody>
          <a:bodyPr wrap="none" anchor="ctr"/>
          <a:lstStyle/>
          <a:p>
            <a:pPr>
              <a:defRPr/>
            </a:pPr>
            <a:endParaRPr lang="zh-CN" altLang="en-US" sz="1800" b="0" dirty="0">
              <a:solidFill>
                <a:srgbClr val="31733C"/>
              </a:solidFill>
              <a:latin typeface="Arial" charset="0"/>
              <a:cs typeface="Arial" charset="0"/>
            </a:endParaRPr>
          </a:p>
        </p:txBody>
      </p:sp>
      <p:sp>
        <p:nvSpPr>
          <p:cNvPr id="45" name="文本框 44"/>
          <p:cNvSpPr txBox="1"/>
          <p:nvPr/>
        </p:nvSpPr>
        <p:spPr>
          <a:xfrm>
            <a:off x="8055065" y="1829029"/>
            <a:ext cx="1893934" cy="307777"/>
          </a:xfrm>
          <a:prstGeom prst="rect">
            <a:avLst/>
          </a:prstGeom>
          <a:noFill/>
          <a:ln>
            <a:solidFill>
              <a:schemeClr val="tx1">
                <a:lumMod val="75000"/>
                <a:lumOff val="25000"/>
              </a:schemeClr>
            </a:solidFill>
          </a:ln>
        </p:spPr>
        <p:txBody>
          <a:bodyPr wrap="square" rtlCol="0">
            <a:spAutoFit/>
          </a:bodyPr>
          <a:lstStyle/>
          <a:p>
            <a:pPr algn="ctr"/>
            <a:r>
              <a:rPr lang="zh-CN" altLang="en-US" sz="1400" b="1" dirty="0">
                <a:solidFill>
                  <a:schemeClr val="tx1">
                    <a:lumMod val="75000"/>
                    <a:lumOff val="25000"/>
                  </a:schemeClr>
                </a:solidFill>
              </a:rPr>
              <a:t>辽宁阜新生产基地</a:t>
            </a:r>
          </a:p>
        </p:txBody>
      </p:sp>
      <p:sp>
        <p:nvSpPr>
          <p:cNvPr id="46" name="AutoShape 39"/>
          <p:cNvSpPr>
            <a:spLocks noChangeArrowheads="1"/>
          </p:cNvSpPr>
          <p:nvPr/>
        </p:nvSpPr>
        <p:spPr bwMode="auto">
          <a:xfrm>
            <a:off x="8866366" y="3628228"/>
            <a:ext cx="215900" cy="215943"/>
          </a:xfrm>
          <a:prstGeom prst="star5">
            <a:avLst/>
          </a:prstGeom>
          <a:solidFill>
            <a:srgbClr val="FF0000"/>
          </a:solidFill>
          <a:ln w="9525" algn="ctr">
            <a:solidFill>
              <a:schemeClr val="tx1"/>
            </a:solidFill>
            <a:miter lim="800000"/>
            <a:headEnd/>
            <a:tailEnd/>
          </a:ln>
          <a:effectLst>
            <a:prstShdw prst="shdw13" dist="53882" dir="13500000">
              <a:srgbClr val="808080">
                <a:alpha val="50000"/>
              </a:srgbClr>
            </a:prstShdw>
          </a:effectLst>
        </p:spPr>
        <p:txBody>
          <a:bodyPr wrap="none" anchor="ctr"/>
          <a:lstStyle/>
          <a:p>
            <a:pPr>
              <a:defRPr/>
            </a:pPr>
            <a:endParaRPr lang="zh-CN" altLang="en-US" sz="1800" b="0" dirty="0">
              <a:solidFill>
                <a:srgbClr val="31733C"/>
              </a:solidFill>
              <a:latin typeface="Arial" charset="0"/>
              <a:cs typeface="Arial" charset="0"/>
            </a:endParaRPr>
          </a:p>
        </p:txBody>
      </p:sp>
      <p:pic>
        <p:nvPicPr>
          <p:cNvPr id="47" name="图片 4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724532" y="5192172"/>
            <a:ext cx="2160000" cy="1214877"/>
          </a:xfrm>
          <a:prstGeom prst="rect">
            <a:avLst/>
          </a:prstGeom>
        </p:spPr>
      </p:pic>
      <p:sp>
        <p:nvSpPr>
          <p:cNvPr id="48" name="Text Box 35"/>
          <p:cNvSpPr txBox="1">
            <a:spLocks noChangeArrowheads="1"/>
          </p:cNvSpPr>
          <p:nvPr/>
        </p:nvSpPr>
        <p:spPr bwMode="auto">
          <a:xfrm>
            <a:off x="9172558" y="6504600"/>
            <a:ext cx="1261884" cy="307777"/>
          </a:xfrm>
          <a:prstGeom prst="rect">
            <a:avLst/>
          </a:prstGeom>
          <a:noFill/>
          <a:ln>
            <a:noFill/>
          </a:ln>
          <a:effectLst>
            <a:prstShdw prst="shdw13" dist="53882" dir="13500000">
              <a:srgbClr val="808080">
                <a:alpha val="50000"/>
              </a:srgbClr>
            </a:prstShdw>
          </a:effectLst>
        </p:spPr>
        <p:txBody>
          <a:bodyPr wrap="none">
            <a:spAutoFit/>
          </a:bodyPr>
          <a:lstStyle>
            <a:lvl1pPr algn="l">
              <a:defRPr sz="1000" b="1">
                <a:solidFill>
                  <a:schemeClr val="tx1"/>
                </a:solidFill>
                <a:latin typeface="Arial" panose="020B0604020202020204" pitchFamily="34" charset="0"/>
                <a:ea typeface="宋体" panose="02010600030101010101" pitchFamily="2" charset="-122"/>
              </a:defRPr>
            </a:lvl1pPr>
            <a:lvl2pPr marL="742950" indent="-285750" algn="l">
              <a:defRPr sz="1000" b="1">
                <a:solidFill>
                  <a:schemeClr val="tx1"/>
                </a:solidFill>
                <a:latin typeface="Arial" panose="020B0604020202020204" pitchFamily="34" charset="0"/>
                <a:ea typeface="宋体" panose="02010600030101010101" pitchFamily="2" charset="-122"/>
              </a:defRPr>
            </a:lvl2pPr>
            <a:lvl3pPr marL="1143000" indent="-228600" algn="l">
              <a:defRPr sz="1000" b="1">
                <a:solidFill>
                  <a:schemeClr val="tx1"/>
                </a:solidFill>
                <a:latin typeface="Arial" panose="020B0604020202020204" pitchFamily="34" charset="0"/>
                <a:ea typeface="宋体" panose="02010600030101010101" pitchFamily="2" charset="-122"/>
              </a:defRPr>
            </a:lvl3pPr>
            <a:lvl4pPr marL="1600200" indent="-228600" algn="l">
              <a:defRPr sz="1000" b="1">
                <a:solidFill>
                  <a:schemeClr val="tx1"/>
                </a:solidFill>
                <a:latin typeface="Arial" panose="020B0604020202020204" pitchFamily="34" charset="0"/>
                <a:ea typeface="宋体" panose="02010600030101010101" pitchFamily="2" charset="-122"/>
              </a:defRPr>
            </a:lvl4pPr>
            <a:lvl5pPr marL="2057400" indent="-228600" algn="l">
              <a:defRPr sz="1000" b="1">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sz="1000" b="1">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sz="1000" b="1">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sz="1000" b="1">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sz="1000" b="1">
                <a:solidFill>
                  <a:schemeClr val="tx1"/>
                </a:solidFill>
                <a:latin typeface="Arial" panose="020B0604020202020204" pitchFamily="34" charset="0"/>
                <a:ea typeface="宋体" panose="02010600030101010101" pitchFamily="2" charset="-122"/>
              </a:defRPr>
            </a:lvl9pPr>
          </a:lstStyle>
          <a:p>
            <a:pPr algn="ctr"/>
            <a:r>
              <a:rPr lang="zh-CN" altLang="en-US" sz="1400" dirty="0">
                <a:solidFill>
                  <a:schemeClr val="tx1">
                    <a:lumMod val="75000"/>
                    <a:lumOff val="25000"/>
                  </a:schemeClr>
                </a:solidFill>
                <a:latin typeface="+mn-ea"/>
                <a:ea typeface="+mn-ea"/>
              </a:rPr>
              <a:t>上虞生产基地</a:t>
            </a:r>
            <a:endParaRPr lang="en-US" altLang="zh-CN" sz="1400" dirty="0">
              <a:solidFill>
                <a:schemeClr val="tx1">
                  <a:lumMod val="75000"/>
                  <a:lumOff val="25000"/>
                </a:schemeClr>
              </a:solidFill>
              <a:latin typeface="+mn-ea"/>
              <a:ea typeface="+mn-ea"/>
            </a:endParaRPr>
          </a:p>
        </p:txBody>
      </p:sp>
      <p:sp>
        <p:nvSpPr>
          <p:cNvPr id="49" name="Line 24"/>
          <p:cNvSpPr>
            <a:spLocks noChangeShapeType="1"/>
          </p:cNvSpPr>
          <p:nvPr/>
        </p:nvSpPr>
        <p:spPr bwMode="auto">
          <a:xfrm>
            <a:off x="9070486" y="3907054"/>
            <a:ext cx="690290" cy="1214878"/>
          </a:xfrm>
          <a:prstGeom prst="line">
            <a:avLst/>
          </a:prstGeom>
          <a:ln>
            <a:headEnd/>
            <a:tailEnd type="stealth" w="med" len="med"/>
          </a:ln>
        </p:spPr>
        <p:style>
          <a:lnRef idx="1">
            <a:schemeClr val="dk1"/>
          </a:lnRef>
          <a:fillRef idx="0">
            <a:schemeClr val="dk1"/>
          </a:fillRef>
          <a:effectRef idx="0">
            <a:schemeClr val="dk1"/>
          </a:effectRef>
          <a:fontRef idx="minor">
            <a:schemeClr val="tx1"/>
          </a:fontRef>
        </p:style>
        <p:txBody>
          <a:bodyPr/>
          <a:lstStyle/>
          <a:p>
            <a:endParaRPr lang="zh-CN" altLang="en-US"/>
          </a:p>
        </p:txBody>
      </p:sp>
      <p:sp>
        <p:nvSpPr>
          <p:cNvPr id="50" name="Line 24"/>
          <p:cNvSpPr>
            <a:spLocks noChangeShapeType="1"/>
          </p:cNvSpPr>
          <p:nvPr/>
        </p:nvSpPr>
        <p:spPr bwMode="auto">
          <a:xfrm flipH="1" flipV="1">
            <a:off x="9002032" y="2255037"/>
            <a:ext cx="0" cy="468088"/>
          </a:xfrm>
          <a:prstGeom prst="line">
            <a:avLst/>
          </a:prstGeom>
          <a:ln>
            <a:headEnd/>
            <a:tailEnd type="stealth" w="med" len="med"/>
          </a:ln>
        </p:spPr>
        <p:style>
          <a:lnRef idx="1">
            <a:schemeClr val="dk1"/>
          </a:lnRef>
          <a:fillRef idx="0">
            <a:schemeClr val="dk1"/>
          </a:fillRef>
          <a:effectRef idx="0">
            <a:schemeClr val="dk1"/>
          </a:effectRef>
          <a:fontRef idx="minor">
            <a:schemeClr val="tx1"/>
          </a:fontRef>
        </p:style>
        <p:txBody>
          <a:bodyPr/>
          <a:lstStyle/>
          <a:p>
            <a:endParaRPr lang="zh-CN" altLang="en-US"/>
          </a:p>
        </p:txBody>
      </p:sp>
      <p:sp>
        <p:nvSpPr>
          <p:cNvPr id="25" name="AutoShape 39">
            <a:extLst>
              <a:ext uri="{FF2B5EF4-FFF2-40B4-BE49-F238E27FC236}">
                <a16:creationId xmlns:a16="http://schemas.microsoft.com/office/drawing/2014/main" xmlns="" id="{0812DA6C-ADA5-45B7-832F-782B3B5FE50F}"/>
              </a:ext>
            </a:extLst>
          </p:cNvPr>
          <p:cNvSpPr>
            <a:spLocks noChangeArrowheads="1"/>
          </p:cNvSpPr>
          <p:nvPr/>
        </p:nvSpPr>
        <p:spPr bwMode="auto">
          <a:xfrm>
            <a:off x="8640647" y="3814225"/>
            <a:ext cx="215900" cy="215943"/>
          </a:xfrm>
          <a:prstGeom prst="star5">
            <a:avLst/>
          </a:prstGeom>
          <a:solidFill>
            <a:srgbClr val="FF0000"/>
          </a:solidFill>
          <a:ln w="9525" algn="ctr">
            <a:solidFill>
              <a:schemeClr val="tx1"/>
            </a:solidFill>
            <a:miter lim="800000"/>
            <a:headEnd/>
            <a:tailEnd/>
          </a:ln>
          <a:effectLst>
            <a:prstShdw prst="shdw13" dist="53882" dir="13500000">
              <a:srgbClr val="808080">
                <a:alpha val="50000"/>
              </a:srgbClr>
            </a:prstShdw>
          </a:effectLst>
        </p:spPr>
        <p:txBody>
          <a:bodyPr wrap="none" anchor="ctr"/>
          <a:lstStyle/>
          <a:p>
            <a:pPr>
              <a:defRPr/>
            </a:pPr>
            <a:endParaRPr lang="zh-CN" altLang="en-US" sz="1800" b="0" dirty="0">
              <a:solidFill>
                <a:srgbClr val="31733C"/>
              </a:solidFill>
              <a:latin typeface="Arial" charset="0"/>
              <a:cs typeface="Arial" charset="0"/>
            </a:endParaRPr>
          </a:p>
        </p:txBody>
      </p:sp>
      <p:sp>
        <p:nvSpPr>
          <p:cNvPr id="27" name="文本框 26">
            <a:extLst>
              <a:ext uri="{FF2B5EF4-FFF2-40B4-BE49-F238E27FC236}">
                <a16:creationId xmlns:a16="http://schemas.microsoft.com/office/drawing/2014/main" xmlns="" id="{B37F4700-3277-46C7-8077-896B86E7DE43}"/>
              </a:ext>
            </a:extLst>
          </p:cNvPr>
          <p:cNvSpPr txBox="1"/>
          <p:nvPr/>
        </p:nvSpPr>
        <p:spPr>
          <a:xfrm>
            <a:off x="6767599" y="2840692"/>
            <a:ext cx="1893934" cy="307777"/>
          </a:xfrm>
          <a:prstGeom prst="rect">
            <a:avLst/>
          </a:prstGeom>
          <a:noFill/>
          <a:ln>
            <a:solidFill>
              <a:schemeClr val="tx1">
                <a:lumMod val="75000"/>
                <a:lumOff val="25000"/>
              </a:schemeClr>
            </a:solidFill>
          </a:ln>
        </p:spPr>
        <p:txBody>
          <a:bodyPr wrap="square" rtlCol="0">
            <a:spAutoFit/>
          </a:bodyPr>
          <a:lstStyle/>
          <a:p>
            <a:pPr algn="ctr"/>
            <a:r>
              <a:rPr lang="zh-CN" altLang="en-US" sz="1400" b="1" dirty="0">
                <a:solidFill>
                  <a:schemeClr val="tx1">
                    <a:lumMod val="75000"/>
                    <a:lumOff val="25000"/>
                  </a:schemeClr>
                </a:solidFill>
              </a:rPr>
              <a:t>江西上饶生产基地</a:t>
            </a:r>
          </a:p>
        </p:txBody>
      </p:sp>
      <p:sp>
        <p:nvSpPr>
          <p:cNvPr id="28" name="Line 24">
            <a:extLst>
              <a:ext uri="{FF2B5EF4-FFF2-40B4-BE49-F238E27FC236}">
                <a16:creationId xmlns:a16="http://schemas.microsoft.com/office/drawing/2014/main" xmlns="" id="{4C5A291D-A031-4C86-9A0D-3E95D734EB13}"/>
              </a:ext>
            </a:extLst>
          </p:cNvPr>
          <p:cNvSpPr>
            <a:spLocks noChangeShapeType="1"/>
          </p:cNvSpPr>
          <p:nvPr/>
        </p:nvSpPr>
        <p:spPr bwMode="auto">
          <a:xfrm flipH="1" flipV="1">
            <a:off x="8640647" y="3207087"/>
            <a:ext cx="20886" cy="583647"/>
          </a:xfrm>
          <a:prstGeom prst="line">
            <a:avLst/>
          </a:prstGeom>
          <a:ln>
            <a:headEnd/>
            <a:tailEnd type="stealth" w="med" len="med"/>
          </a:ln>
        </p:spPr>
        <p:style>
          <a:lnRef idx="1">
            <a:schemeClr val="dk1"/>
          </a:lnRef>
          <a:fillRef idx="0">
            <a:schemeClr val="dk1"/>
          </a:fillRef>
          <a:effectRef idx="0">
            <a:schemeClr val="dk1"/>
          </a:effectRef>
          <a:fontRef idx="minor">
            <a:schemeClr val="tx1"/>
          </a:fontRef>
        </p:style>
        <p:txBody>
          <a:bodyPr/>
          <a:lstStyle/>
          <a:p>
            <a:endParaRPr lang="zh-CN" altLang="en-US"/>
          </a:p>
        </p:txBody>
      </p:sp>
      <p:sp>
        <p:nvSpPr>
          <p:cNvPr id="2" name="文本占位符 1">
            <a:extLst>
              <a:ext uri="{FF2B5EF4-FFF2-40B4-BE49-F238E27FC236}">
                <a16:creationId xmlns:a16="http://schemas.microsoft.com/office/drawing/2014/main" xmlns="" id="{832B15A7-CFDD-4796-A975-7A29A9E069FE}"/>
              </a:ext>
            </a:extLst>
          </p:cNvPr>
          <p:cNvSpPr>
            <a:spLocks noGrp="1"/>
          </p:cNvSpPr>
          <p:nvPr>
            <p:ph type="body" sz="quarter" idx="10"/>
          </p:nvPr>
        </p:nvSpPr>
        <p:spPr/>
        <p:txBody>
          <a:bodyPr/>
          <a:lstStyle/>
          <a:p>
            <a:r>
              <a:rPr lang="zh-CN" altLang="en-US" dirty="0"/>
              <a:t>各基地布局</a:t>
            </a:r>
          </a:p>
        </p:txBody>
      </p:sp>
      <p:sp>
        <p:nvSpPr>
          <p:cNvPr id="34" name="矩形 33">
            <a:extLst>
              <a:ext uri="{FF2B5EF4-FFF2-40B4-BE49-F238E27FC236}">
                <a16:creationId xmlns:a16="http://schemas.microsoft.com/office/drawing/2014/main" xmlns="" id="{AA212C0D-05E2-43EC-8E83-BF0FDF2D8D7B}"/>
              </a:ext>
            </a:extLst>
          </p:cNvPr>
          <p:cNvSpPr/>
          <p:nvPr/>
        </p:nvSpPr>
        <p:spPr>
          <a:xfrm>
            <a:off x="0" y="363537"/>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t>2.3</a:t>
            </a:r>
            <a:endParaRPr lang="zh-CN" altLang="en-US" sz="4400" b="1" dirty="0"/>
          </a:p>
        </p:txBody>
      </p:sp>
    </p:spTree>
    <p:extLst>
      <p:ext uri="{BB962C8B-B14F-4D97-AF65-F5344CB8AC3E}">
        <p14:creationId xmlns:p14="http://schemas.microsoft.com/office/powerpoint/2010/main" val="22484356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4952997" y="1860884"/>
            <a:ext cx="5362077" cy="859683"/>
          </a:xfrm>
        </p:spPr>
        <p:txBody>
          <a:bodyPr anchor="ctr"/>
          <a:lstStyle/>
          <a:p>
            <a:r>
              <a:rPr lang="zh-CN" altLang="en-US" sz="5400" dirty="0">
                <a:latin typeface="微软雅黑" panose="020B0503020204020204" pitchFamily="34" charset="-122"/>
                <a:ea typeface="微软雅黑" panose="020B0503020204020204" pitchFamily="34" charset="-122"/>
              </a:rPr>
              <a:t>雅本创新</a:t>
            </a:r>
            <a:endParaRPr lang="en-US" altLang="zh-CN" sz="5400" dirty="0">
              <a:latin typeface="微软雅黑" panose="020B0503020204020204" pitchFamily="34" charset="-122"/>
              <a:ea typeface="微软雅黑" panose="020B0503020204020204" pitchFamily="34" charset="-122"/>
            </a:endParaRPr>
          </a:p>
        </p:txBody>
      </p:sp>
      <p:sp>
        <p:nvSpPr>
          <p:cNvPr id="3" name="文本框 2"/>
          <p:cNvSpPr txBox="1"/>
          <p:nvPr/>
        </p:nvSpPr>
        <p:spPr>
          <a:xfrm>
            <a:off x="2647950" y="2720567"/>
            <a:ext cx="590550" cy="1107996"/>
          </a:xfrm>
          <a:prstGeom prst="rect">
            <a:avLst/>
          </a:prstGeom>
          <a:noFill/>
        </p:spPr>
        <p:txBody>
          <a:bodyPr wrap="square" rtlCol="0">
            <a:spAutoFit/>
          </a:bodyPr>
          <a:lstStyle/>
          <a:p>
            <a:r>
              <a:rPr lang="en-US" altLang="zh-CN" sz="6600" b="1" dirty="0">
                <a:solidFill>
                  <a:schemeClr val="bg1"/>
                </a:solidFill>
              </a:rPr>
              <a:t>3</a:t>
            </a:r>
            <a:endParaRPr lang="zh-CN" altLang="en-US" sz="6600" b="1" dirty="0">
              <a:solidFill>
                <a:schemeClr val="bg1"/>
              </a:solidFill>
            </a:endParaRPr>
          </a:p>
        </p:txBody>
      </p:sp>
      <p:sp>
        <p:nvSpPr>
          <p:cNvPr id="4" name="矩形 3"/>
          <p:cNvSpPr/>
          <p:nvPr/>
        </p:nvSpPr>
        <p:spPr>
          <a:xfrm>
            <a:off x="4952998" y="2942166"/>
            <a:ext cx="6096000" cy="2012859"/>
          </a:xfrm>
          <a:prstGeom prst="rect">
            <a:avLst/>
          </a:prstGeom>
        </p:spPr>
        <p:txBody>
          <a:bodyPr>
            <a:spAutoFit/>
          </a:bodyPr>
          <a:lstStyle/>
          <a:p>
            <a:pPr marL="514350" indent="-514350" defTabSz="685681">
              <a:lnSpc>
                <a:spcPct val="130000"/>
              </a:lnSpc>
              <a:buClr>
                <a:srgbClr val="67B88E"/>
              </a:buClr>
              <a:buFont typeface="Wingdings" panose="05000000000000000000" pitchFamily="2" charset="2"/>
              <a:buChar char="n"/>
            </a:pPr>
            <a:r>
              <a:rPr lang="zh-CN" altLang="en-US" sz="3200" dirty="0">
                <a:solidFill>
                  <a:schemeClr val="tx1">
                    <a:lumMod val="75000"/>
                    <a:lumOff val="25000"/>
                  </a:schemeClr>
                </a:solidFill>
                <a:latin typeface="微软雅黑" panose="020B0503020204020204" pitchFamily="34" charset="-122"/>
                <a:ea typeface="微软雅黑" panose="020B0503020204020204" pitchFamily="34" charset="-122"/>
              </a:rPr>
              <a:t>上海张江创新中心</a:t>
            </a:r>
          </a:p>
          <a:p>
            <a:pPr marL="514350" indent="-514350" defTabSz="685681">
              <a:lnSpc>
                <a:spcPct val="130000"/>
              </a:lnSpc>
              <a:buClr>
                <a:srgbClr val="67B88E"/>
              </a:buClr>
              <a:buFont typeface="Wingdings" panose="05000000000000000000" pitchFamily="2" charset="2"/>
              <a:buChar char="n"/>
            </a:pPr>
            <a:r>
              <a:rPr lang="zh-CN" altLang="en-US" sz="3200" dirty="0">
                <a:solidFill>
                  <a:schemeClr val="tx1">
                    <a:lumMod val="75000"/>
                    <a:lumOff val="25000"/>
                  </a:schemeClr>
                </a:solidFill>
                <a:latin typeface="微软雅黑" panose="020B0503020204020204" pitchFamily="34" charset="-122"/>
                <a:ea typeface="微软雅黑" panose="020B0503020204020204" pitchFamily="34" charset="-122"/>
              </a:rPr>
              <a:t>上海朴颐化学科技有限公司</a:t>
            </a:r>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a:p>
            <a:pPr marL="514350" indent="-514350" defTabSz="685681">
              <a:lnSpc>
                <a:spcPct val="130000"/>
              </a:lnSpc>
              <a:buClr>
                <a:srgbClr val="67B88E"/>
              </a:buClr>
              <a:buFont typeface="Wingdings" panose="05000000000000000000" pitchFamily="2" charset="2"/>
              <a:buChar char="n"/>
            </a:pPr>
            <a:r>
              <a:rPr lang="zh-CN" altLang="en-US" sz="3200" dirty="0">
                <a:solidFill>
                  <a:schemeClr val="tx1">
                    <a:lumMod val="75000"/>
                    <a:lumOff val="25000"/>
                  </a:schemeClr>
                </a:solidFill>
                <a:latin typeface="微软雅黑" panose="020B0503020204020204" pitchFamily="34" charset="-122"/>
                <a:ea typeface="微软雅黑" panose="020B0503020204020204" pitchFamily="34" charset="-122"/>
              </a:rPr>
              <a:t>湖州颐辉生物科技有限公司</a:t>
            </a:r>
          </a:p>
        </p:txBody>
      </p:sp>
    </p:spTree>
    <p:extLst>
      <p:ext uri="{BB962C8B-B14F-4D97-AF65-F5344CB8AC3E}">
        <p14:creationId xmlns:p14="http://schemas.microsoft.com/office/powerpoint/2010/main" val="1843448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p:txBody>
          <a:bodyPr/>
          <a:lstStyle/>
          <a:p>
            <a:r>
              <a:rPr lang="zh-CN" altLang="en-US" dirty="0"/>
              <a:t>上海张江创新中心</a:t>
            </a:r>
          </a:p>
        </p:txBody>
      </p:sp>
      <p:sp>
        <p:nvSpPr>
          <p:cNvPr id="3" name="矩形 2"/>
          <p:cNvSpPr/>
          <p:nvPr/>
        </p:nvSpPr>
        <p:spPr>
          <a:xfrm>
            <a:off x="0" y="363537"/>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t>3.1</a:t>
            </a:r>
            <a:endParaRPr lang="zh-CN" altLang="en-US" sz="4400" b="1" dirty="0"/>
          </a:p>
        </p:txBody>
      </p:sp>
      <p:sp>
        <p:nvSpPr>
          <p:cNvPr id="7" name="矩形 6"/>
          <p:cNvSpPr/>
          <p:nvPr/>
        </p:nvSpPr>
        <p:spPr>
          <a:xfrm>
            <a:off x="447372" y="2146372"/>
            <a:ext cx="11297257" cy="1200329"/>
          </a:xfrm>
          <a:prstGeom prst="rect">
            <a:avLst/>
          </a:prstGeom>
        </p:spPr>
        <p:txBody>
          <a:bodyPr wrap="square">
            <a:spAutoFit/>
          </a:bodyPr>
          <a:lstStyle/>
          <a:p>
            <a:r>
              <a:rPr lang="zh-CN" altLang="en-US" sz="2400" dirty="0">
                <a:solidFill>
                  <a:schemeClr val="tx1">
                    <a:lumMod val="75000"/>
                    <a:lumOff val="25000"/>
                  </a:schemeClr>
                </a:solidFill>
                <a:latin typeface="+mn-ea"/>
              </a:rPr>
              <a:t>雅本创新中心坐落于上海市浦东新区张江高科技园区，面积约</a:t>
            </a:r>
            <a:r>
              <a:rPr lang="en-US" altLang="zh-CN" sz="2400" dirty="0">
                <a:solidFill>
                  <a:schemeClr val="tx1">
                    <a:lumMod val="75000"/>
                    <a:lumOff val="25000"/>
                  </a:schemeClr>
                </a:solidFill>
                <a:latin typeface="+mn-ea"/>
              </a:rPr>
              <a:t>5000</a:t>
            </a:r>
            <a:r>
              <a:rPr lang="zh-CN" altLang="en-US" sz="2400" dirty="0">
                <a:solidFill>
                  <a:schemeClr val="tx1">
                    <a:lumMod val="75000"/>
                    <a:lumOff val="25000"/>
                  </a:schemeClr>
                </a:solidFill>
                <a:latin typeface="+mn-ea"/>
              </a:rPr>
              <a:t>平方米。研发中心拥有一支由博士、硕士和具有化学专业本科生组成的优秀研发团队近百人，专业分布包括药物化学、有机化学、化学工艺及工程、分析化学和生物化学等多种专业。</a:t>
            </a:r>
          </a:p>
        </p:txBody>
      </p:sp>
      <p:pic>
        <p:nvPicPr>
          <p:cNvPr id="12" name="图片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16743" y="4016821"/>
            <a:ext cx="3960000" cy="2640000"/>
          </a:xfrm>
          <a:prstGeom prst="rect">
            <a:avLst/>
          </a:prstGeom>
        </p:spPr>
      </p:pic>
      <p:pic>
        <p:nvPicPr>
          <p:cNvPr id="13" name="图片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25050" y="4016821"/>
            <a:ext cx="3960000" cy="2650909"/>
          </a:xfrm>
          <a:prstGeom prst="rect">
            <a:avLst/>
          </a:prstGeom>
        </p:spPr>
      </p:pic>
      <p:pic>
        <p:nvPicPr>
          <p:cNvPr id="14" name="图片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437" y="4016821"/>
            <a:ext cx="3960000" cy="2640000"/>
          </a:xfrm>
          <a:prstGeom prst="rect">
            <a:avLst/>
          </a:prstGeom>
        </p:spPr>
      </p:pic>
    </p:spTree>
    <p:extLst>
      <p:ext uri="{BB962C8B-B14F-4D97-AF65-F5344CB8AC3E}">
        <p14:creationId xmlns:p14="http://schemas.microsoft.com/office/powerpoint/2010/main" val="851249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框 1"/>
          <p:cNvSpPr txBox="1"/>
          <p:nvPr/>
        </p:nvSpPr>
        <p:spPr>
          <a:xfrm>
            <a:off x="6934200" y="1347222"/>
            <a:ext cx="3295650" cy="830997"/>
          </a:xfrm>
          <a:prstGeom prst="rect">
            <a:avLst/>
          </a:prstGeom>
          <a:noFill/>
        </p:spPr>
        <p:txBody>
          <a:bodyPr wrap="square" rtlCol="0">
            <a:spAutoFit/>
          </a:bodyPr>
          <a:lstStyle/>
          <a:p>
            <a:pPr algn="ctr"/>
            <a:r>
              <a:rPr lang="zh-CN" altLang="en-US" sz="4800" b="1" dirty="0">
                <a:solidFill>
                  <a:schemeClr val="bg1"/>
                </a:solidFill>
              </a:rPr>
              <a:t>目录</a:t>
            </a:r>
          </a:p>
        </p:txBody>
      </p:sp>
      <p:sp>
        <p:nvSpPr>
          <p:cNvPr id="3" name="文本框 2"/>
          <p:cNvSpPr txBox="1"/>
          <p:nvPr/>
        </p:nvSpPr>
        <p:spPr>
          <a:xfrm>
            <a:off x="6934199" y="2544346"/>
            <a:ext cx="3697406" cy="584775"/>
          </a:xfrm>
          <a:prstGeom prst="rect">
            <a:avLst/>
          </a:prstGeom>
          <a:noFill/>
        </p:spPr>
        <p:txBody>
          <a:bodyPr wrap="square" rtlCol="0">
            <a:spAutoFit/>
          </a:bodyPr>
          <a:lstStyle/>
          <a:p>
            <a:pPr marL="514350" indent="-514350">
              <a:buFont typeface="+mj-lt"/>
              <a:buAutoNum type="arabicPeriod"/>
            </a:pPr>
            <a:r>
              <a:rPr lang="zh-CN" altLang="en-US" sz="3200" dirty="0">
                <a:solidFill>
                  <a:schemeClr val="bg1"/>
                </a:solidFill>
                <a:latin typeface="微软雅黑" panose="020B0503020204020204" pitchFamily="34" charset="-122"/>
                <a:ea typeface="微软雅黑" panose="020B0503020204020204" pitchFamily="34" charset="-122"/>
              </a:rPr>
              <a:t>了解雅本</a:t>
            </a:r>
          </a:p>
        </p:txBody>
      </p:sp>
      <p:sp>
        <p:nvSpPr>
          <p:cNvPr id="4" name="文本框 3"/>
          <p:cNvSpPr txBox="1"/>
          <p:nvPr/>
        </p:nvSpPr>
        <p:spPr>
          <a:xfrm>
            <a:off x="6934199" y="3234583"/>
            <a:ext cx="3697406" cy="584775"/>
          </a:xfrm>
          <a:prstGeom prst="rect">
            <a:avLst/>
          </a:prstGeom>
          <a:noFill/>
        </p:spPr>
        <p:txBody>
          <a:bodyPr wrap="square" rtlCol="0">
            <a:spAutoFit/>
          </a:bodyPr>
          <a:lstStyle/>
          <a:p>
            <a:pPr marL="514350" indent="-514350">
              <a:buFont typeface="+mj-lt"/>
              <a:buAutoNum type="arabicPeriod" startAt="2"/>
            </a:pPr>
            <a:r>
              <a:rPr lang="zh-CN" altLang="en-US" sz="3200" dirty="0">
                <a:solidFill>
                  <a:schemeClr val="bg1"/>
                </a:solidFill>
                <a:latin typeface="微软雅黑" panose="020B0503020204020204" pitchFamily="34" charset="-122"/>
                <a:ea typeface="微软雅黑" panose="020B0503020204020204" pitchFamily="34" charset="-122"/>
              </a:rPr>
              <a:t>公司架构</a:t>
            </a:r>
          </a:p>
        </p:txBody>
      </p:sp>
      <p:sp>
        <p:nvSpPr>
          <p:cNvPr id="5" name="文本框 4"/>
          <p:cNvSpPr txBox="1"/>
          <p:nvPr/>
        </p:nvSpPr>
        <p:spPr>
          <a:xfrm>
            <a:off x="6934199" y="3924820"/>
            <a:ext cx="3997657" cy="584775"/>
          </a:xfrm>
          <a:prstGeom prst="rect">
            <a:avLst/>
          </a:prstGeom>
          <a:noFill/>
        </p:spPr>
        <p:txBody>
          <a:bodyPr wrap="square" rtlCol="0">
            <a:spAutoFit/>
          </a:bodyPr>
          <a:lstStyle/>
          <a:p>
            <a:pPr marL="514350" indent="-514350">
              <a:buFont typeface="+mj-lt"/>
              <a:buAutoNum type="arabicPeriod" startAt="3"/>
            </a:pPr>
            <a:r>
              <a:rPr lang="zh-CN" altLang="en-US" sz="3200" dirty="0">
                <a:solidFill>
                  <a:schemeClr val="bg1"/>
                </a:solidFill>
                <a:latin typeface="微软雅黑" panose="020B0503020204020204" pitchFamily="34" charset="-122"/>
                <a:ea typeface="微软雅黑" panose="020B0503020204020204" pitchFamily="34" charset="-122"/>
              </a:rPr>
              <a:t>雅本创新</a:t>
            </a:r>
          </a:p>
        </p:txBody>
      </p:sp>
      <p:sp>
        <p:nvSpPr>
          <p:cNvPr id="6" name="文本框 5"/>
          <p:cNvSpPr txBox="1"/>
          <p:nvPr/>
        </p:nvSpPr>
        <p:spPr>
          <a:xfrm>
            <a:off x="6934199" y="4615057"/>
            <a:ext cx="3847531" cy="584775"/>
          </a:xfrm>
          <a:prstGeom prst="rect">
            <a:avLst/>
          </a:prstGeom>
          <a:noFill/>
        </p:spPr>
        <p:txBody>
          <a:bodyPr wrap="square" rtlCol="0">
            <a:spAutoFit/>
          </a:bodyPr>
          <a:lstStyle/>
          <a:p>
            <a:pPr marL="514350" indent="-514350">
              <a:buFont typeface="+mj-lt"/>
              <a:buAutoNum type="arabicPeriod" startAt="4"/>
            </a:pPr>
            <a:r>
              <a:rPr lang="zh-CN" altLang="en-US" sz="3200" dirty="0">
                <a:solidFill>
                  <a:schemeClr val="bg1"/>
                </a:solidFill>
                <a:latin typeface="微软雅黑" panose="020B0503020204020204" pitchFamily="34" charset="-122"/>
                <a:ea typeface="微软雅黑" panose="020B0503020204020204" pitchFamily="34" charset="-122"/>
              </a:rPr>
              <a:t>雅本“智” 造</a:t>
            </a:r>
          </a:p>
        </p:txBody>
      </p:sp>
      <p:sp>
        <p:nvSpPr>
          <p:cNvPr id="7" name="文本框 6"/>
          <p:cNvSpPr txBox="1"/>
          <p:nvPr/>
        </p:nvSpPr>
        <p:spPr>
          <a:xfrm>
            <a:off x="6934199" y="5305294"/>
            <a:ext cx="3096904" cy="584775"/>
          </a:xfrm>
          <a:prstGeom prst="rect">
            <a:avLst/>
          </a:prstGeom>
          <a:noFill/>
        </p:spPr>
        <p:txBody>
          <a:bodyPr wrap="square" rtlCol="0">
            <a:spAutoFit/>
          </a:bodyPr>
          <a:lstStyle/>
          <a:p>
            <a:pPr marL="514350" indent="-514350">
              <a:buFont typeface="+mj-lt"/>
              <a:buAutoNum type="arabicPeriod" startAt="5"/>
            </a:pPr>
            <a:r>
              <a:rPr lang="zh-CN" altLang="en-US" sz="3200" dirty="0">
                <a:solidFill>
                  <a:schemeClr val="bg1"/>
                </a:solidFill>
                <a:latin typeface="微软雅黑" panose="020B0503020204020204" pitchFamily="34" charset="-122"/>
                <a:ea typeface="微软雅黑" panose="020B0503020204020204" pitchFamily="34" charset="-122"/>
              </a:rPr>
              <a:t>雅本环境</a:t>
            </a:r>
          </a:p>
        </p:txBody>
      </p:sp>
      <p:sp>
        <p:nvSpPr>
          <p:cNvPr id="8" name="文本框 7"/>
          <p:cNvSpPr txBox="1"/>
          <p:nvPr/>
        </p:nvSpPr>
        <p:spPr>
          <a:xfrm>
            <a:off x="6934199" y="5995531"/>
            <a:ext cx="3096904" cy="584775"/>
          </a:xfrm>
          <a:prstGeom prst="rect">
            <a:avLst/>
          </a:prstGeom>
          <a:noFill/>
        </p:spPr>
        <p:txBody>
          <a:bodyPr wrap="square" rtlCol="0">
            <a:spAutoFit/>
          </a:bodyPr>
          <a:lstStyle/>
          <a:p>
            <a:pPr marL="514350" indent="-514350">
              <a:buFont typeface="+mj-lt"/>
              <a:buAutoNum type="arabicPeriod" startAt="6"/>
            </a:pPr>
            <a:r>
              <a:rPr lang="zh-CN" altLang="en-US" sz="3200" dirty="0">
                <a:solidFill>
                  <a:schemeClr val="bg1"/>
                </a:solidFill>
                <a:latin typeface="微软雅黑" panose="020B0503020204020204" pitchFamily="34" charset="-122"/>
                <a:ea typeface="微软雅黑" panose="020B0503020204020204" pitchFamily="34" charset="-122"/>
              </a:rPr>
              <a:t>企业文化</a:t>
            </a:r>
          </a:p>
        </p:txBody>
      </p:sp>
    </p:spTree>
    <p:extLst>
      <p:ext uri="{BB962C8B-B14F-4D97-AF65-F5344CB8AC3E}">
        <p14:creationId xmlns:p14="http://schemas.microsoft.com/office/powerpoint/2010/main" val="3386025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p:txBody>
          <a:bodyPr/>
          <a:lstStyle/>
          <a:p>
            <a:r>
              <a:rPr lang="zh-CN" altLang="en-US" dirty="0"/>
              <a:t>上海张江创新中心</a:t>
            </a:r>
          </a:p>
        </p:txBody>
      </p:sp>
      <p:sp>
        <p:nvSpPr>
          <p:cNvPr id="3" name="矩形 2"/>
          <p:cNvSpPr/>
          <p:nvPr/>
        </p:nvSpPr>
        <p:spPr>
          <a:xfrm>
            <a:off x="0" y="363537"/>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t>3.1</a:t>
            </a:r>
            <a:endParaRPr lang="zh-CN" altLang="en-US" sz="4400" b="1" dirty="0"/>
          </a:p>
        </p:txBody>
      </p:sp>
      <p:sp>
        <p:nvSpPr>
          <p:cNvPr id="7" name="矩形 6"/>
          <p:cNvSpPr/>
          <p:nvPr/>
        </p:nvSpPr>
        <p:spPr>
          <a:xfrm>
            <a:off x="326272" y="3695660"/>
            <a:ext cx="3224296" cy="830997"/>
          </a:xfrm>
          <a:prstGeom prst="rect">
            <a:avLst/>
          </a:prstGeom>
        </p:spPr>
        <p:txBody>
          <a:bodyPr wrap="square">
            <a:spAutoFit/>
          </a:bodyPr>
          <a:lstStyle/>
          <a:p>
            <a:pPr algn="ctr"/>
            <a:r>
              <a:rPr lang="en-US" altLang="zh-CN" sz="2400" dirty="0">
                <a:solidFill>
                  <a:schemeClr val="tx1">
                    <a:lumMod val="75000"/>
                    <a:lumOff val="25000"/>
                  </a:schemeClr>
                </a:solidFill>
                <a:latin typeface="+mn-ea"/>
              </a:rPr>
              <a:t>GMP</a:t>
            </a:r>
            <a:r>
              <a:rPr lang="zh-CN" altLang="en-US" sz="2400" dirty="0">
                <a:solidFill>
                  <a:schemeClr val="tx1">
                    <a:lumMod val="75000"/>
                    <a:lumOff val="25000"/>
                  </a:schemeClr>
                </a:solidFill>
                <a:latin typeface="+mn-ea"/>
              </a:rPr>
              <a:t>公斤级实验室</a:t>
            </a:r>
          </a:p>
          <a:p>
            <a:pPr algn="ctr"/>
            <a:r>
              <a:rPr lang="zh-CN" altLang="en-US" sz="2400" dirty="0">
                <a:solidFill>
                  <a:schemeClr val="tx1">
                    <a:lumMod val="75000"/>
                    <a:lumOff val="25000"/>
                  </a:schemeClr>
                </a:solidFill>
                <a:latin typeface="+mn-ea"/>
              </a:rPr>
              <a:t>十万级净化空气</a:t>
            </a:r>
          </a:p>
        </p:txBody>
      </p:sp>
      <p:pic>
        <p:nvPicPr>
          <p:cNvPr id="8" name="Picture 2" descr="C:\Users\jiang\Desktop\ABA PPT\Kilo Lab Hallway.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059040" y="2005694"/>
            <a:ext cx="3402000" cy="453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F:\李冰路\ANDY1879.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088410" y="2005694"/>
            <a:ext cx="3402000" cy="453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05880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p:txBody>
          <a:bodyPr/>
          <a:lstStyle/>
          <a:p>
            <a:r>
              <a:rPr lang="zh-CN" altLang="en-US" dirty="0"/>
              <a:t>上海张江创新中心</a:t>
            </a:r>
          </a:p>
        </p:txBody>
      </p:sp>
      <p:sp>
        <p:nvSpPr>
          <p:cNvPr id="3" name="矩形 2"/>
          <p:cNvSpPr/>
          <p:nvPr/>
        </p:nvSpPr>
        <p:spPr>
          <a:xfrm>
            <a:off x="0" y="363537"/>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t>3.1</a:t>
            </a:r>
            <a:endParaRPr lang="zh-CN" altLang="en-US" sz="4400" b="1" dirty="0"/>
          </a:p>
        </p:txBody>
      </p:sp>
      <p:sp>
        <p:nvSpPr>
          <p:cNvPr id="7" name="矩形 6"/>
          <p:cNvSpPr/>
          <p:nvPr/>
        </p:nvSpPr>
        <p:spPr>
          <a:xfrm>
            <a:off x="4484994" y="2203157"/>
            <a:ext cx="3224296" cy="461665"/>
          </a:xfrm>
          <a:prstGeom prst="rect">
            <a:avLst/>
          </a:prstGeom>
        </p:spPr>
        <p:txBody>
          <a:bodyPr wrap="square">
            <a:spAutoFit/>
          </a:bodyPr>
          <a:lstStyle/>
          <a:p>
            <a:pPr algn="ctr"/>
            <a:r>
              <a:rPr lang="zh-CN" altLang="en-US" sz="2400" dirty="0">
                <a:solidFill>
                  <a:schemeClr val="tx1">
                    <a:lumMod val="75000"/>
                    <a:lumOff val="25000"/>
                  </a:schemeClr>
                </a:solidFill>
                <a:latin typeface="+mn-ea"/>
              </a:rPr>
              <a:t>高端分析仪器</a:t>
            </a:r>
          </a:p>
        </p:txBody>
      </p:sp>
      <p:pic>
        <p:nvPicPr>
          <p:cNvPr id="10" name="Picture 4" descr="F:\李冰路\ANDY2038.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601" y="2678477"/>
            <a:ext cx="3960000" cy="2640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F:\李冰路\ANDY1957.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16373" y="3956406"/>
            <a:ext cx="3960000" cy="264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F:\李冰路\ANDY1985.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76145" y="2679632"/>
            <a:ext cx="3960000" cy="2639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15328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p:txBody>
          <a:bodyPr/>
          <a:lstStyle/>
          <a:p>
            <a:r>
              <a:rPr lang="zh-CN" altLang="en-US" dirty="0"/>
              <a:t>上海张江创新中心</a:t>
            </a:r>
          </a:p>
        </p:txBody>
      </p:sp>
      <p:sp>
        <p:nvSpPr>
          <p:cNvPr id="3" name="矩形 2"/>
          <p:cNvSpPr/>
          <p:nvPr/>
        </p:nvSpPr>
        <p:spPr>
          <a:xfrm>
            <a:off x="0" y="363537"/>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t>3.1</a:t>
            </a:r>
            <a:endParaRPr lang="zh-CN" altLang="en-US" sz="4400" b="1" dirty="0"/>
          </a:p>
        </p:txBody>
      </p:sp>
      <p:pic>
        <p:nvPicPr>
          <p:cNvPr id="8" name="Picture 2" descr="F:\李冰路\ANDY2098.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606156" y="1678305"/>
            <a:ext cx="3160713" cy="4435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F:\李冰路\ANDY198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35126" y="1678305"/>
            <a:ext cx="4740275" cy="316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2445764" y="6282479"/>
            <a:ext cx="1481496" cy="400110"/>
          </a:xfrm>
          <a:prstGeom prst="rect">
            <a:avLst/>
          </a:prstGeom>
        </p:spPr>
        <p:txBody>
          <a:bodyPr wrap="none">
            <a:spAutoFit/>
          </a:bodyPr>
          <a:lstStyle/>
          <a:p>
            <a:pPr algn="ctr">
              <a:spcBef>
                <a:spcPct val="50000"/>
              </a:spcBef>
              <a:defRPr/>
            </a:pPr>
            <a:r>
              <a:rPr lang="en-US" altLang="zh-CN" sz="2000" kern="0" dirty="0">
                <a:solidFill>
                  <a:schemeClr val="tx1">
                    <a:lumMod val="75000"/>
                    <a:lumOff val="25000"/>
                  </a:schemeClr>
                </a:solidFill>
                <a:latin typeface="+mn-ea"/>
              </a:rPr>
              <a:t>400 </a:t>
            </a:r>
            <a:r>
              <a:rPr lang="zh-CN" altLang="en-US" sz="2000" kern="0" dirty="0">
                <a:solidFill>
                  <a:schemeClr val="tx1">
                    <a:lumMod val="75000"/>
                    <a:lumOff val="25000"/>
                  </a:schemeClr>
                </a:solidFill>
                <a:latin typeface="+mn-ea"/>
              </a:rPr>
              <a:t>兆核磁</a:t>
            </a:r>
          </a:p>
        </p:txBody>
      </p:sp>
      <p:sp>
        <p:nvSpPr>
          <p:cNvPr id="4" name="矩形 3"/>
          <p:cNvSpPr/>
          <p:nvPr/>
        </p:nvSpPr>
        <p:spPr>
          <a:xfrm>
            <a:off x="6135126" y="5071182"/>
            <a:ext cx="4936148" cy="1631216"/>
          </a:xfrm>
          <a:prstGeom prst="rect">
            <a:avLst/>
          </a:prstGeom>
        </p:spPr>
        <p:txBody>
          <a:bodyPr wrap="square">
            <a:spAutoFit/>
          </a:bodyPr>
          <a:lstStyle/>
          <a:p>
            <a:pPr>
              <a:spcBef>
                <a:spcPct val="0"/>
              </a:spcBef>
            </a:pPr>
            <a:r>
              <a:rPr lang="zh-CN" altLang="en-US" sz="2000" dirty="0">
                <a:solidFill>
                  <a:schemeClr val="tx1">
                    <a:lumMod val="75000"/>
                    <a:lumOff val="25000"/>
                  </a:schemeClr>
                </a:solidFill>
                <a:latin typeface="+mn-ea"/>
              </a:rPr>
              <a:t>液相</a:t>
            </a:r>
            <a:r>
              <a:rPr lang="en-US" altLang="zh-CN" sz="2000" dirty="0">
                <a:solidFill>
                  <a:schemeClr val="tx1">
                    <a:lumMod val="75000"/>
                    <a:lumOff val="25000"/>
                  </a:schemeClr>
                </a:solidFill>
                <a:latin typeface="+mn-ea"/>
              </a:rPr>
              <a:t>-</a:t>
            </a:r>
            <a:r>
              <a:rPr lang="zh-CN" altLang="en-US" sz="2000" dirty="0">
                <a:solidFill>
                  <a:schemeClr val="tx1">
                    <a:lumMod val="75000"/>
                    <a:lumOff val="25000"/>
                  </a:schemeClr>
                </a:solidFill>
                <a:latin typeface="+mn-ea"/>
              </a:rPr>
              <a:t>质谱</a:t>
            </a:r>
            <a:r>
              <a:rPr lang="en-US" altLang="zh-CN" sz="2000" dirty="0">
                <a:solidFill>
                  <a:schemeClr val="tx1">
                    <a:lumMod val="75000"/>
                    <a:lumOff val="25000"/>
                  </a:schemeClr>
                </a:solidFill>
                <a:latin typeface="+mn-ea"/>
              </a:rPr>
              <a:t>-</a:t>
            </a:r>
            <a:r>
              <a:rPr lang="zh-CN" altLang="en-US" sz="2000" dirty="0">
                <a:solidFill>
                  <a:schemeClr val="tx1">
                    <a:lumMod val="75000"/>
                    <a:lumOff val="25000"/>
                  </a:schemeClr>
                </a:solidFill>
                <a:latin typeface="+mn-ea"/>
              </a:rPr>
              <a:t>质谱</a:t>
            </a:r>
            <a:endParaRPr lang="en-US" altLang="zh-CN" sz="2000" dirty="0">
              <a:solidFill>
                <a:schemeClr val="tx1">
                  <a:lumMod val="75000"/>
                  <a:lumOff val="25000"/>
                </a:schemeClr>
              </a:solidFill>
              <a:latin typeface="+mn-ea"/>
            </a:endParaRPr>
          </a:p>
          <a:p>
            <a:pPr>
              <a:spcBef>
                <a:spcPct val="0"/>
              </a:spcBef>
            </a:pPr>
            <a:r>
              <a:rPr lang="en-US" altLang="zh-CN" sz="2000" dirty="0">
                <a:solidFill>
                  <a:schemeClr val="tx1">
                    <a:lumMod val="75000"/>
                    <a:lumOff val="25000"/>
                  </a:schemeClr>
                </a:solidFill>
                <a:latin typeface="+mn-ea"/>
              </a:rPr>
              <a:t>AB </a:t>
            </a:r>
            <a:r>
              <a:rPr lang="en-US" altLang="zh-CN" sz="2000" dirty="0" err="1">
                <a:solidFill>
                  <a:schemeClr val="tx1">
                    <a:lumMod val="75000"/>
                    <a:lumOff val="25000"/>
                  </a:schemeClr>
                </a:solidFill>
                <a:latin typeface="+mn-ea"/>
              </a:rPr>
              <a:t>Sciex</a:t>
            </a:r>
            <a:r>
              <a:rPr lang="en-US" altLang="zh-CN" sz="2000" dirty="0">
                <a:solidFill>
                  <a:schemeClr val="tx1">
                    <a:lumMod val="75000"/>
                    <a:lumOff val="25000"/>
                  </a:schemeClr>
                </a:solidFill>
                <a:latin typeface="+mn-ea"/>
              </a:rPr>
              <a:t> 4000 QTRAP LC/MS/MS</a:t>
            </a:r>
          </a:p>
          <a:p>
            <a:pPr>
              <a:spcBef>
                <a:spcPct val="0"/>
              </a:spcBef>
            </a:pPr>
            <a:r>
              <a:rPr lang="en-US" altLang="zh-CN" sz="2000" dirty="0">
                <a:solidFill>
                  <a:schemeClr val="tx1">
                    <a:lumMod val="75000"/>
                    <a:lumOff val="25000"/>
                  </a:schemeClr>
                </a:solidFill>
                <a:latin typeface="+mn-ea"/>
              </a:rPr>
              <a:t>Full-scan MS, MS/MS, and MS3</a:t>
            </a:r>
          </a:p>
          <a:p>
            <a:pPr>
              <a:spcBef>
                <a:spcPct val="0"/>
              </a:spcBef>
            </a:pPr>
            <a:r>
              <a:rPr lang="en-US" altLang="zh-CN" sz="2000" dirty="0">
                <a:solidFill>
                  <a:schemeClr val="tx1">
                    <a:lumMod val="75000"/>
                    <a:lumOff val="25000"/>
                  </a:schemeClr>
                </a:solidFill>
                <a:latin typeface="+mn-ea"/>
              </a:rPr>
              <a:t>Quantitative analysis of </a:t>
            </a:r>
            <a:r>
              <a:rPr lang="en-US" altLang="zh-CN" sz="2000" dirty="0" err="1">
                <a:solidFill>
                  <a:schemeClr val="tx1">
                    <a:lumMod val="75000"/>
                    <a:lumOff val="25000"/>
                  </a:schemeClr>
                </a:solidFill>
                <a:latin typeface="+mn-ea"/>
              </a:rPr>
              <a:t>genotoxic</a:t>
            </a:r>
            <a:r>
              <a:rPr lang="en-US" altLang="zh-CN" sz="2000" dirty="0">
                <a:solidFill>
                  <a:schemeClr val="tx1">
                    <a:lumMod val="75000"/>
                    <a:lumOff val="25000"/>
                  </a:schemeClr>
                </a:solidFill>
                <a:latin typeface="+mn-ea"/>
              </a:rPr>
              <a:t> impurities to ppm level</a:t>
            </a:r>
          </a:p>
        </p:txBody>
      </p:sp>
    </p:spTree>
    <p:extLst>
      <p:ext uri="{BB962C8B-B14F-4D97-AF65-F5344CB8AC3E}">
        <p14:creationId xmlns:p14="http://schemas.microsoft.com/office/powerpoint/2010/main" val="1946306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p:txBody>
          <a:bodyPr/>
          <a:lstStyle/>
          <a:p>
            <a:r>
              <a:rPr lang="zh-CN" altLang="en-US" dirty="0"/>
              <a:t>上海张江创新中心</a:t>
            </a:r>
          </a:p>
        </p:txBody>
      </p:sp>
      <p:sp>
        <p:nvSpPr>
          <p:cNvPr id="3" name="矩形 2"/>
          <p:cNvSpPr/>
          <p:nvPr/>
        </p:nvSpPr>
        <p:spPr>
          <a:xfrm>
            <a:off x="0" y="363537"/>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t>3.1</a:t>
            </a:r>
            <a:endParaRPr lang="zh-CN" altLang="en-US" sz="4400" b="1" dirty="0"/>
          </a:p>
        </p:txBody>
      </p:sp>
      <p:pic>
        <p:nvPicPr>
          <p:cNvPr id="13" name="图片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1939" y="2101899"/>
            <a:ext cx="5473700"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7114247" y="2512814"/>
            <a:ext cx="3262432" cy="461665"/>
          </a:xfrm>
          <a:prstGeom prst="rect">
            <a:avLst/>
          </a:prstGeom>
        </p:spPr>
        <p:txBody>
          <a:bodyPr wrap="none">
            <a:spAutoFit/>
          </a:bodyPr>
          <a:lstStyle/>
          <a:p>
            <a:pPr>
              <a:defRPr/>
            </a:pPr>
            <a:r>
              <a:rPr lang="zh-CN" altLang="en-US" sz="2400" dirty="0">
                <a:solidFill>
                  <a:schemeClr val="tx1">
                    <a:lumMod val="75000"/>
                    <a:lumOff val="25000"/>
                  </a:schemeClr>
                </a:solidFill>
              </a:rPr>
              <a:t>电感耦合等离子体质谱</a:t>
            </a:r>
          </a:p>
        </p:txBody>
      </p:sp>
      <p:sp>
        <p:nvSpPr>
          <p:cNvPr id="14" name="Rectangle 3"/>
          <p:cNvSpPr>
            <a:spLocks noChangeArrowheads="1"/>
          </p:cNvSpPr>
          <p:nvPr/>
        </p:nvSpPr>
        <p:spPr bwMode="auto">
          <a:xfrm>
            <a:off x="7114247" y="3524549"/>
            <a:ext cx="4224314" cy="1938992"/>
          </a:xfrm>
          <a:prstGeom prst="rect">
            <a:avLst/>
          </a:prstGeom>
          <a:noFill/>
          <a:ln>
            <a:noFill/>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 typeface="Arial" panose="020B0604020202020204" pitchFamily="34" charset="0"/>
              <a:buChar char="•"/>
            </a:pPr>
            <a:r>
              <a:rPr lang="en-US" altLang="zh-CN" sz="2000" dirty="0">
                <a:solidFill>
                  <a:schemeClr val="tx1">
                    <a:lumMod val="75000"/>
                    <a:lumOff val="25000"/>
                  </a:schemeClr>
                </a:solidFill>
              </a:rPr>
              <a:t> </a:t>
            </a:r>
            <a:r>
              <a:rPr lang="en-US" altLang="zh-CN" sz="2000" i="1" dirty="0">
                <a:solidFill>
                  <a:schemeClr val="tx1">
                    <a:lumMod val="75000"/>
                    <a:lumOff val="25000"/>
                  </a:schemeClr>
                </a:solidFill>
              </a:rPr>
              <a:t>ICP-MS</a:t>
            </a:r>
            <a:r>
              <a:rPr lang="en-US" altLang="zh-CN" sz="2000" b="0" dirty="0">
                <a:solidFill>
                  <a:schemeClr val="tx1">
                    <a:lumMod val="75000"/>
                    <a:lumOff val="25000"/>
                  </a:schemeClr>
                </a:solidFill>
              </a:rPr>
              <a:t> (Inductively coupled plasma mass spectrometry): Metal elements analysis, identification, quantitation</a:t>
            </a:r>
          </a:p>
          <a:p>
            <a:pPr>
              <a:spcBef>
                <a:spcPct val="0"/>
              </a:spcBef>
              <a:buClrTx/>
              <a:buSzTx/>
              <a:buFontTx/>
              <a:buNone/>
            </a:pPr>
            <a:endParaRPr lang="en-US" altLang="zh-CN" sz="2000" b="0" dirty="0">
              <a:solidFill>
                <a:schemeClr val="tx1">
                  <a:lumMod val="75000"/>
                  <a:lumOff val="25000"/>
                </a:schemeClr>
              </a:solidFill>
            </a:endParaRPr>
          </a:p>
          <a:p>
            <a:pPr>
              <a:spcBef>
                <a:spcPct val="0"/>
              </a:spcBef>
              <a:buClrTx/>
              <a:buSzTx/>
              <a:buFont typeface="Arial" panose="020B0604020202020204" pitchFamily="34" charset="0"/>
              <a:buChar char="•"/>
            </a:pPr>
            <a:r>
              <a:rPr lang="en-US" altLang="zh-CN" sz="2000" b="0" dirty="0">
                <a:solidFill>
                  <a:schemeClr val="tx1">
                    <a:lumMod val="75000"/>
                    <a:lumOff val="25000"/>
                  </a:schemeClr>
                </a:solidFill>
              </a:rPr>
              <a:t> Detectability: ppb grade (10</a:t>
            </a:r>
            <a:r>
              <a:rPr lang="en-US" altLang="zh-CN" sz="2000" b="0" baseline="30000" dirty="0">
                <a:solidFill>
                  <a:schemeClr val="tx1">
                    <a:lumMod val="75000"/>
                    <a:lumOff val="25000"/>
                  </a:schemeClr>
                </a:solidFill>
              </a:rPr>
              <a:t>-9</a:t>
            </a:r>
            <a:r>
              <a:rPr lang="en-US" altLang="zh-CN" sz="2000" b="0" dirty="0">
                <a:solidFill>
                  <a:schemeClr val="tx1">
                    <a:lumMod val="75000"/>
                    <a:lumOff val="25000"/>
                  </a:schemeClr>
                </a:solidFill>
              </a:rPr>
              <a:t>) </a:t>
            </a:r>
          </a:p>
        </p:txBody>
      </p:sp>
    </p:spTree>
    <p:extLst>
      <p:ext uri="{BB962C8B-B14F-4D97-AF65-F5344CB8AC3E}">
        <p14:creationId xmlns:p14="http://schemas.microsoft.com/office/powerpoint/2010/main" val="1744946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a:xfrm>
            <a:off x="3059903" y="590550"/>
            <a:ext cx="5380711" cy="546100"/>
          </a:xfrm>
        </p:spPr>
        <p:txBody>
          <a:bodyPr/>
          <a:lstStyle/>
          <a:p>
            <a:r>
              <a:rPr lang="zh-CN" altLang="en-US" dirty="0"/>
              <a:t>上海朴颐化学科技有限公司</a:t>
            </a:r>
          </a:p>
        </p:txBody>
      </p:sp>
      <p:sp>
        <p:nvSpPr>
          <p:cNvPr id="3" name="矩形 2"/>
          <p:cNvSpPr/>
          <p:nvPr/>
        </p:nvSpPr>
        <p:spPr>
          <a:xfrm>
            <a:off x="0" y="363537"/>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t>3.2</a:t>
            </a:r>
            <a:endParaRPr lang="zh-CN" altLang="en-US" sz="4400" b="1" dirty="0"/>
          </a:p>
        </p:txBody>
      </p:sp>
      <p:sp>
        <p:nvSpPr>
          <p:cNvPr id="2" name="矩形 1"/>
          <p:cNvSpPr/>
          <p:nvPr/>
        </p:nvSpPr>
        <p:spPr>
          <a:xfrm>
            <a:off x="4808804" y="1846239"/>
            <a:ext cx="7263620" cy="4708981"/>
          </a:xfrm>
          <a:prstGeom prst="rect">
            <a:avLst/>
          </a:prstGeom>
        </p:spPr>
        <p:txBody>
          <a:bodyPr wrap="square">
            <a:spAutoFit/>
          </a:bodyPr>
          <a:lstStyle/>
          <a:p>
            <a:pPr marL="342900" indent="-342900">
              <a:buFont typeface="Wingdings" panose="05000000000000000000" pitchFamily="2" charset="2"/>
              <a:buChar char="n"/>
            </a:pPr>
            <a:r>
              <a:rPr lang="zh-CN" altLang="en-US" sz="2000" dirty="0">
                <a:solidFill>
                  <a:schemeClr val="tx1">
                    <a:lumMod val="75000"/>
                    <a:lumOff val="25000"/>
                  </a:schemeClr>
                </a:solidFill>
                <a:latin typeface="+mn-ea"/>
              </a:rPr>
              <a:t>成立于</a:t>
            </a:r>
            <a:r>
              <a:rPr lang="en-US" altLang="zh-CN" sz="2000" dirty="0">
                <a:solidFill>
                  <a:schemeClr val="tx1">
                    <a:lumMod val="75000"/>
                    <a:lumOff val="25000"/>
                  </a:schemeClr>
                </a:solidFill>
                <a:latin typeface="+mn-ea"/>
              </a:rPr>
              <a:t>2008</a:t>
            </a:r>
            <a:r>
              <a:rPr lang="zh-CN" altLang="en-US" sz="2000" dirty="0">
                <a:solidFill>
                  <a:schemeClr val="tx1">
                    <a:lumMod val="75000"/>
                    <a:lumOff val="25000"/>
                  </a:schemeClr>
                </a:solidFill>
                <a:latin typeface="+mn-ea"/>
              </a:rPr>
              <a:t>年，位于临港科技城新桥园区，现为雅本化学全资子公司。</a:t>
            </a:r>
            <a:endParaRPr lang="en-US" altLang="zh-CN" sz="2000" dirty="0">
              <a:solidFill>
                <a:schemeClr val="tx1">
                  <a:lumMod val="75000"/>
                  <a:lumOff val="25000"/>
                </a:schemeClr>
              </a:solidFill>
              <a:latin typeface="+mn-ea"/>
            </a:endParaRPr>
          </a:p>
          <a:p>
            <a:pPr marL="342900" indent="-342900">
              <a:buFont typeface="Wingdings" panose="05000000000000000000" pitchFamily="2" charset="2"/>
              <a:buChar char="n"/>
            </a:pPr>
            <a:endParaRPr lang="zh-CN" altLang="en-US" sz="2000" dirty="0">
              <a:solidFill>
                <a:schemeClr val="tx1">
                  <a:lumMod val="75000"/>
                  <a:lumOff val="25000"/>
                </a:schemeClr>
              </a:solidFill>
              <a:latin typeface="+mn-ea"/>
            </a:endParaRPr>
          </a:p>
          <a:p>
            <a:pPr marL="342900" indent="-342900">
              <a:buFont typeface="Wingdings" panose="05000000000000000000" pitchFamily="2" charset="2"/>
              <a:buChar char="n"/>
            </a:pPr>
            <a:r>
              <a:rPr lang="zh-CN" altLang="en-US" sz="2000" dirty="0">
                <a:solidFill>
                  <a:schemeClr val="tx1">
                    <a:lumMod val="75000"/>
                    <a:lumOff val="25000"/>
                  </a:schemeClr>
                </a:solidFill>
                <a:latin typeface="+mn-ea"/>
              </a:rPr>
              <a:t>技术驱动的化学品供应商，绿色化学先行者，致力为全球制药工业提供安全优质的产品和专业可靠的服务。</a:t>
            </a:r>
            <a:endParaRPr lang="en-US" altLang="zh-CN" sz="2000" dirty="0">
              <a:solidFill>
                <a:schemeClr val="tx1">
                  <a:lumMod val="75000"/>
                  <a:lumOff val="25000"/>
                </a:schemeClr>
              </a:solidFill>
              <a:latin typeface="+mn-ea"/>
            </a:endParaRPr>
          </a:p>
          <a:p>
            <a:pPr marL="342900" indent="-342900">
              <a:buFont typeface="Wingdings" panose="05000000000000000000" pitchFamily="2" charset="2"/>
              <a:buChar char="n"/>
            </a:pPr>
            <a:endParaRPr lang="zh-CN" altLang="en-US" sz="2000" dirty="0">
              <a:solidFill>
                <a:schemeClr val="tx1">
                  <a:lumMod val="75000"/>
                  <a:lumOff val="25000"/>
                </a:schemeClr>
              </a:solidFill>
              <a:latin typeface="+mn-ea"/>
            </a:endParaRPr>
          </a:p>
          <a:p>
            <a:pPr marL="342900" indent="-342900">
              <a:buFont typeface="Wingdings" panose="05000000000000000000" pitchFamily="2" charset="2"/>
              <a:buChar char="n"/>
            </a:pPr>
            <a:r>
              <a:rPr lang="zh-CN" altLang="en-US" sz="2000" dirty="0">
                <a:solidFill>
                  <a:schemeClr val="tx1">
                    <a:lumMod val="75000"/>
                    <a:lumOff val="25000"/>
                  </a:schemeClr>
                </a:solidFill>
                <a:latin typeface="+mn-ea"/>
              </a:rPr>
              <a:t>主要产品是特色原料药及中间体，氨基酸，手性化学品，生物酶制剂。客户为全球各大制药公司。</a:t>
            </a:r>
            <a:endParaRPr lang="en-US" altLang="zh-CN" sz="2000" dirty="0">
              <a:solidFill>
                <a:schemeClr val="tx1">
                  <a:lumMod val="75000"/>
                  <a:lumOff val="25000"/>
                </a:schemeClr>
              </a:solidFill>
              <a:latin typeface="+mn-ea"/>
            </a:endParaRPr>
          </a:p>
          <a:p>
            <a:pPr marL="342900" indent="-342900">
              <a:buFont typeface="Wingdings" panose="05000000000000000000" pitchFamily="2" charset="2"/>
              <a:buChar char="n"/>
            </a:pPr>
            <a:endParaRPr lang="zh-CN" altLang="en-US" sz="2000" dirty="0">
              <a:solidFill>
                <a:schemeClr val="tx1">
                  <a:lumMod val="75000"/>
                  <a:lumOff val="25000"/>
                </a:schemeClr>
              </a:solidFill>
              <a:latin typeface="+mn-ea"/>
            </a:endParaRPr>
          </a:p>
          <a:p>
            <a:pPr marL="342900" indent="-342900">
              <a:buFont typeface="Wingdings" panose="05000000000000000000" pitchFamily="2" charset="2"/>
              <a:buChar char="n"/>
            </a:pPr>
            <a:r>
              <a:rPr lang="zh-CN" altLang="en-US" sz="2000" dirty="0">
                <a:solidFill>
                  <a:schemeClr val="tx1">
                    <a:lumMod val="75000"/>
                    <a:lumOff val="25000"/>
                  </a:schemeClr>
                </a:solidFill>
                <a:latin typeface="+mn-ea"/>
              </a:rPr>
              <a:t>高新技术企业，现有员工</a:t>
            </a:r>
            <a:r>
              <a:rPr lang="en-US" altLang="zh-CN" sz="2000" dirty="0">
                <a:solidFill>
                  <a:schemeClr val="tx1">
                    <a:lumMod val="75000"/>
                    <a:lumOff val="25000"/>
                  </a:schemeClr>
                </a:solidFill>
                <a:latin typeface="+mn-ea"/>
              </a:rPr>
              <a:t>40</a:t>
            </a:r>
            <a:r>
              <a:rPr lang="zh-CN" altLang="en-US" sz="2000" dirty="0">
                <a:solidFill>
                  <a:schemeClr val="tx1">
                    <a:lumMod val="75000"/>
                    <a:lumOff val="25000"/>
                  </a:schemeClr>
                </a:solidFill>
                <a:latin typeface="+mn-ea"/>
              </a:rPr>
              <a:t>人，</a:t>
            </a:r>
            <a:r>
              <a:rPr lang="en-US" altLang="zh-CN" sz="2000" dirty="0">
                <a:solidFill>
                  <a:schemeClr val="tx1">
                    <a:lumMod val="75000"/>
                    <a:lumOff val="25000"/>
                  </a:schemeClr>
                </a:solidFill>
                <a:latin typeface="+mn-ea"/>
              </a:rPr>
              <a:t>70%</a:t>
            </a:r>
            <a:r>
              <a:rPr lang="zh-CN" altLang="en-US" sz="2000" dirty="0">
                <a:solidFill>
                  <a:schemeClr val="tx1">
                    <a:lumMod val="75000"/>
                    <a:lumOff val="25000"/>
                  </a:schemeClr>
                </a:solidFill>
                <a:latin typeface="+mn-ea"/>
              </a:rPr>
              <a:t>为研发和项目管理的技术人员，研发领域包括化学合成、酶催化、基因技术，蛋白质工程，发酵工艺，酶筛选改造、质量分析、文件注册。</a:t>
            </a:r>
            <a:endParaRPr lang="en-US" altLang="zh-CN" sz="2000" dirty="0">
              <a:solidFill>
                <a:schemeClr val="tx1">
                  <a:lumMod val="75000"/>
                  <a:lumOff val="25000"/>
                </a:schemeClr>
              </a:solidFill>
              <a:latin typeface="+mn-ea"/>
            </a:endParaRPr>
          </a:p>
          <a:p>
            <a:pPr marL="342900" indent="-342900">
              <a:buFont typeface="Wingdings" panose="05000000000000000000" pitchFamily="2" charset="2"/>
              <a:buChar char="n"/>
            </a:pPr>
            <a:endParaRPr lang="zh-CN" altLang="en-US" sz="2000" dirty="0">
              <a:solidFill>
                <a:schemeClr val="tx1">
                  <a:lumMod val="75000"/>
                  <a:lumOff val="25000"/>
                </a:schemeClr>
              </a:solidFill>
              <a:latin typeface="+mn-ea"/>
            </a:endParaRPr>
          </a:p>
          <a:p>
            <a:pPr marL="342900" indent="-342900">
              <a:buFont typeface="Wingdings" panose="05000000000000000000" pitchFamily="2" charset="2"/>
              <a:buChar char="n"/>
            </a:pPr>
            <a:r>
              <a:rPr lang="zh-CN" altLang="en-US" sz="2000" dirty="0">
                <a:solidFill>
                  <a:schemeClr val="tx1">
                    <a:lumMod val="75000"/>
                    <a:lumOff val="25000"/>
                  </a:schemeClr>
                </a:solidFill>
                <a:latin typeface="+mn-ea"/>
              </a:rPr>
              <a:t>拥有</a:t>
            </a:r>
            <a:r>
              <a:rPr lang="zh-CN" altLang="en-US" sz="2000" b="1" dirty="0">
                <a:solidFill>
                  <a:schemeClr val="tx1">
                    <a:lumMod val="75000"/>
                    <a:lumOff val="25000"/>
                  </a:schemeClr>
                </a:solidFill>
                <a:latin typeface="+mn-ea"/>
              </a:rPr>
              <a:t>微通道连续流技术</a:t>
            </a:r>
            <a:r>
              <a:rPr lang="zh-CN" altLang="en-US" sz="2000" dirty="0">
                <a:solidFill>
                  <a:schemeClr val="tx1">
                    <a:lumMod val="75000"/>
                    <a:lumOff val="25000"/>
                  </a:schemeClr>
                </a:solidFill>
                <a:latin typeface="+mn-ea"/>
              </a:rPr>
              <a:t>和</a:t>
            </a:r>
            <a:r>
              <a:rPr lang="zh-CN" altLang="en-US" sz="2000" b="1" dirty="0">
                <a:solidFill>
                  <a:schemeClr val="tx1">
                    <a:lumMod val="75000"/>
                    <a:lumOff val="25000"/>
                  </a:schemeClr>
                </a:solidFill>
                <a:latin typeface="+mn-ea"/>
              </a:rPr>
              <a:t>生物酶技术</a:t>
            </a:r>
            <a:r>
              <a:rPr lang="zh-CN" altLang="en-US" sz="2000" dirty="0">
                <a:solidFill>
                  <a:schemeClr val="tx1">
                    <a:lumMod val="75000"/>
                    <a:lumOff val="25000"/>
                  </a:schemeClr>
                </a:solidFill>
                <a:latin typeface="+mn-ea"/>
              </a:rPr>
              <a:t>两大技术平台，</a:t>
            </a:r>
            <a:r>
              <a:rPr lang="en-US" altLang="zh-CN" sz="2000" dirty="0">
                <a:solidFill>
                  <a:schemeClr val="tx1">
                    <a:lumMod val="75000"/>
                    <a:lumOff val="25000"/>
                  </a:schemeClr>
                </a:solidFill>
                <a:latin typeface="+mn-ea"/>
              </a:rPr>
              <a:t>FDA</a:t>
            </a:r>
            <a:r>
              <a:rPr lang="zh-CN" altLang="en-US" sz="2000" dirty="0">
                <a:solidFill>
                  <a:schemeClr val="tx1">
                    <a:lumMod val="75000"/>
                    <a:lumOff val="25000"/>
                  </a:schemeClr>
                </a:solidFill>
                <a:latin typeface="+mn-ea"/>
              </a:rPr>
              <a:t>认证的</a:t>
            </a:r>
            <a:r>
              <a:rPr lang="en-US" altLang="zh-CN" sz="2000" dirty="0">
                <a:solidFill>
                  <a:schemeClr val="tx1">
                    <a:lumMod val="75000"/>
                    <a:lumOff val="25000"/>
                  </a:schemeClr>
                </a:solidFill>
                <a:latin typeface="+mn-ea"/>
              </a:rPr>
              <a:t>GMP</a:t>
            </a:r>
            <a:r>
              <a:rPr lang="zh-CN" altLang="en-US" sz="2000" dirty="0">
                <a:solidFill>
                  <a:schemeClr val="tx1">
                    <a:lumMod val="75000"/>
                    <a:lumOff val="25000"/>
                  </a:schemeClr>
                </a:solidFill>
                <a:latin typeface="+mn-ea"/>
              </a:rPr>
              <a:t>实验室。</a:t>
            </a:r>
          </a:p>
        </p:txBody>
      </p:sp>
      <p:pic>
        <p:nvPicPr>
          <p:cNvPr id="8" name="Pictur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9317" y="1846239"/>
            <a:ext cx="3600000" cy="234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9317" y="4415277"/>
            <a:ext cx="3600000" cy="23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5185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a:xfrm>
            <a:off x="3059903" y="590550"/>
            <a:ext cx="5380711" cy="546100"/>
          </a:xfrm>
        </p:spPr>
        <p:txBody>
          <a:bodyPr/>
          <a:lstStyle/>
          <a:p>
            <a:r>
              <a:rPr lang="zh-CN" altLang="en-US" dirty="0"/>
              <a:t>上海朴颐化学科技有限公司</a:t>
            </a:r>
          </a:p>
        </p:txBody>
      </p:sp>
      <p:sp>
        <p:nvSpPr>
          <p:cNvPr id="3" name="矩形 2"/>
          <p:cNvSpPr/>
          <p:nvPr/>
        </p:nvSpPr>
        <p:spPr>
          <a:xfrm>
            <a:off x="0" y="363537"/>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t>3.2</a:t>
            </a:r>
            <a:endParaRPr lang="zh-CN" altLang="en-US" sz="4400" b="1" dirty="0"/>
          </a:p>
        </p:txBody>
      </p:sp>
      <p:sp>
        <p:nvSpPr>
          <p:cNvPr id="10" name="Rectangle 2"/>
          <p:cNvSpPr txBox="1">
            <a:spLocks noChangeArrowheads="1"/>
          </p:cNvSpPr>
          <p:nvPr/>
        </p:nvSpPr>
        <p:spPr>
          <a:xfrm>
            <a:off x="3879059" y="1515977"/>
            <a:ext cx="4433882" cy="838200"/>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400" dirty="0">
                <a:solidFill>
                  <a:schemeClr val="tx1">
                    <a:lumMod val="75000"/>
                    <a:lumOff val="25000"/>
                  </a:schemeClr>
                </a:solidFill>
                <a:latin typeface="+mn-ea"/>
                <a:ea typeface="+mn-ea"/>
                <a:cs typeface="楷体_GB2312"/>
              </a:rPr>
              <a:t>微通道连续反应技术平台</a:t>
            </a:r>
            <a:r>
              <a:rPr lang="en-US" altLang="zh-CN" sz="2400" dirty="0">
                <a:solidFill>
                  <a:schemeClr val="tx1">
                    <a:lumMod val="75000"/>
                    <a:lumOff val="25000"/>
                  </a:schemeClr>
                </a:solidFill>
                <a:latin typeface="+mn-ea"/>
                <a:ea typeface="+mn-ea"/>
                <a:cs typeface="楷体_GB2312"/>
              </a:rPr>
              <a:t/>
            </a:r>
            <a:br>
              <a:rPr lang="en-US" altLang="zh-CN" sz="2400" dirty="0">
                <a:solidFill>
                  <a:schemeClr val="tx1">
                    <a:lumMod val="75000"/>
                    <a:lumOff val="25000"/>
                  </a:schemeClr>
                </a:solidFill>
                <a:latin typeface="+mn-ea"/>
                <a:ea typeface="+mn-ea"/>
                <a:cs typeface="楷体_GB2312"/>
              </a:rPr>
            </a:br>
            <a:r>
              <a:rPr lang="en-US" altLang="zh-CN" sz="2400" dirty="0">
                <a:solidFill>
                  <a:schemeClr val="tx1">
                    <a:lumMod val="75000"/>
                    <a:lumOff val="25000"/>
                  </a:schemeClr>
                </a:solidFill>
                <a:latin typeface="+mn-ea"/>
                <a:ea typeface="+mn-ea"/>
                <a:cs typeface="楷体_GB2312"/>
              </a:rPr>
              <a:t>Flow Chemistry Technology</a:t>
            </a:r>
          </a:p>
        </p:txBody>
      </p:sp>
      <p:pic>
        <p:nvPicPr>
          <p:cNvPr id="11" name="Picture 7" descr="C:\Users\jiang\Desktop\J&amp;J Visit, Nov., 2013\IMG_2248.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8365" y="2820576"/>
            <a:ext cx="4128528" cy="3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7"/>
          <p:cNvSpPr txBox="1">
            <a:spLocks noChangeArrowheads="1"/>
          </p:cNvSpPr>
          <p:nvPr/>
        </p:nvSpPr>
        <p:spPr bwMode="auto">
          <a:xfrm>
            <a:off x="11247" y="6044911"/>
            <a:ext cx="4322763" cy="400110"/>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defRPr/>
            </a:pPr>
            <a:r>
              <a:rPr lang="zh-CN" altLang="en-US" sz="2000" dirty="0">
                <a:solidFill>
                  <a:schemeClr val="tx1">
                    <a:lumMod val="75000"/>
                    <a:lumOff val="25000"/>
                  </a:schemeClr>
                </a:solidFill>
                <a:latin typeface="+mn-ea"/>
                <a:cs typeface="+mj-cs"/>
              </a:rPr>
              <a:t>微通道反应器 </a:t>
            </a:r>
            <a:r>
              <a:rPr lang="en-US" altLang="zh-CN" sz="2000" dirty="0">
                <a:solidFill>
                  <a:schemeClr val="tx1">
                    <a:lumMod val="75000"/>
                    <a:lumOff val="25000"/>
                  </a:schemeClr>
                </a:solidFill>
                <a:latin typeface="+mn-ea"/>
                <a:cs typeface="+mj-cs"/>
              </a:rPr>
              <a:t>(Dow-Corning G-1 )</a:t>
            </a:r>
          </a:p>
        </p:txBody>
      </p:sp>
      <p:pic>
        <p:nvPicPr>
          <p:cNvPr id="15" name="Picture 9"/>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7229"/>
          <a:stretch/>
        </p:blipFill>
        <p:spPr bwMode="auto">
          <a:xfrm>
            <a:off x="4839154" y="2820576"/>
            <a:ext cx="2230665" cy="3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7"/>
          <p:cNvSpPr txBox="1">
            <a:spLocks noChangeArrowheads="1"/>
          </p:cNvSpPr>
          <p:nvPr/>
        </p:nvSpPr>
        <p:spPr bwMode="auto">
          <a:xfrm>
            <a:off x="4463710" y="6044911"/>
            <a:ext cx="2971800" cy="400110"/>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defRPr/>
            </a:pPr>
            <a:r>
              <a:rPr lang="zh-CN" altLang="en-US" sz="2000" dirty="0">
                <a:solidFill>
                  <a:schemeClr val="tx1">
                    <a:lumMod val="75000"/>
                    <a:lumOff val="25000"/>
                  </a:schemeClr>
                </a:solidFill>
                <a:latin typeface="+mn-ea"/>
                <a:cs typeface="+mj-cs"/>
              </a:rPr>
              <a:t>目标：产业化</a:t>
            </a:r>
            <a:r>
              <a:rPr lang="en-US" altLang="zh-CN" sz="2000" dirty="0">
                <a:solidFill>
                  <a:schemeClr val="tx1">
                    <a:lumMod val="75000"/>
                    <a:lumOff val="25000"/>
                  </a:schemeClr>
                </a:solidFill>
                <a:latin typeface="+mn-ea"/>
                <a:cs typeface="+mj-cs"/>
              </a:rPr>
              <a:t>G4</a:t>
            </a:r>
            <a:r>
              <a:rPr lang="zh-CN" altLang="en-US" sz="2000" dirty="0">
                <a:solidFill>
                  <a:schemeClr val="tx1">
                    <a:lumMod val="75000"/>
                    <a:lumOff val="25000"/>
                  </a:schemeClr>
                </a:solidFill>
                <a:latin typeface="+mn-ea"/>
                <a:cs typeface="+mj-cs"/>
              </a:rPr>
              <a:t>反应器</a:t>
            </a:r>
            <a:endParaRPr lang="en-US" altLang="zh-CN" sz="2000" dirty="0">
              <a:solidFill>
                <a:schemeClr val="tx1">
                  <a:lumMod val="75000"/>
                  <a:lumOff val="25000"/>
                </a:schemeClr>
              </a:solidFill>
              <a:latin typeface="+mn-ea"/>
              <a:cs typeface="+mj-cs"/>
            </a:endParaRPr>
          </a:p>
        </p:txBody>
      </p:sp>
      <p:sp>
        <p:nvSpPr>
          <p:cNvPr id="4" name="右箭头 3"/>
          <p:cNvSpPr/>
          <p:nvPr/>
        </p:nvSpPr>
        <p:spPr>
          <a:xfrm>
            <a:off x="4309066" y="4252801"/>
            <a:ext cx="468000" cy="288000"/>
          </a:xfrm>
          <a:prstGeom prst="rightArrow">
            <a:avLst/>
          </a:prstGeom>
          <a:solidFill>
            <a:srgbClr val="67B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内容占位符 2"/>
          <p:cNvSpPr txBox="1">
            <a:spLocks/>
          </p:cNvSpPr>
          <p:nvPr/>
        </p:nvSpPr>
        <p:spPr>
          <a:xfrm>
            <a:off x="7227063" y="2820576"/>
            <a:ext cx="4852395" cy="35182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ts val="600"/>
              </a:spcAft>
              <a:buFont typeface="Wingdings" panose="05000000000000000000" pitchFamily="2" charset="2"/>
              <a:buChar char="n"/>
            </a:pPr>
            <a:r>
              <a:rPr lang="zh-CN" altLang="en-US" sz="2000" dirty="0">
                <a:solidFill>
                  <a:schemeClr val="tx1">
                    <a:lumMod val="75000"/>
                    <a:lumOff val="25000"/>
                  </a:schemeClr>
                </a:solidFill>
                <a:latin typeface="+mn-ea"/>
              </a:rPr>
              <a:t>传质传热强化</a:t>
            </a:r>
            <a:r>
              <a:rPr lang="en-US" altLang="zh-CN" sz="2000" dirty="0">
                <a:solidFill>
                  <a:schemeClr val="tx1">
                    <a:lumMod val="75000"/>
                    <a:lumOff val="25000"/>
                  </a:schemeClr>
                </a:solidFill>
                <a:latin typeface="+mn-ea"/>
              </a:rPr>
              <a:t>10</a:t>
            </a:r>
            <a:r>
              <a:rPr lang="zh-CN" altLang="en-US" sz="2000" dirty="0">
                <a:solidFill>
                  <a:schemeClr val="tx1">
                    <a:lumMod val="75000"/>
                    <a:lumOff val="25000"/>
                  </a:schemeClr>
                </a:solidFill>
                <a:latin typeface="+mn-ea"/>
              </a:rPr>
              <a:t>万倍，持液量小，本质安全。</a:t>
            </a:r>
            <a:endParaRPr lang="en-US" altLang="zh-CN" sz="2000" dirty="0">
              <a:solidFill>
                <a:schemeClr val="tx1">
                  <a:lumMod val="75000"/>
                  <a:lumOff val="25000"/>
                </a:schemeClr>
              </a:solidFill>
              <a:latin typeface="+mn-ea"/>
            </a:endParaRPr>
          </a:p>
          <a:p>
            <a:pPr>
              <a:spcBef>
                <a:spcPct val="0"/>
              </a:spcBef>
              <a:spcAft>
                <a:spcPts val="600"/>
              </a:spcAft>
              <a:buFont typeface="Wingdings" panose="05000000000000000000" pitchFamily="2" charset="2"/>
              <a:buChar char="n"/>
            </a:pPr>
            <a:endParaRPr lang="en-US" altLang="zh-CN" sz="2000" dirty="0">
              <a:solidFill>
                <a:schemeClr val="tx1">
                  <a:lumMod val="75000"/>
                  <a:lumOff val="25000"/>
                </a:schemeClr>
              </a:solidFill>
              <a:latin typeface="+mn-ea"/>
            </a:endParaRPr>
          </a:p>
          <a:p>
            <a:pPr>
              <a:spcBef>
                <a:spcPct val="0"/>
              </a:spcBef>
              <a:spcAft>
                <a:spcPts val="600"/>
              </a:spcAft>
              <a:buFont typeface="Wingdings" panose="05000000000000000000" pitchFamily="2" charset="2"/>
              <a:buChar char="n"/>
            </a:pPr>
            <a:r>
              <a:rPr lang="zh-CN" altLang="en-US" sz="2000" dirty="0">
                <a:solidFill>
                  <a:schemeClr val="tx1">
                    <a:lumMod val="75000"/>
                    <a:lumOff val="25000"/>
                  </a:schemeClr>
                </a:solidFill>
                <a:latin typeface="+mn-ea"/>
              </a:rPr>
              <a:t>连续流合成，实现绿色化学自动控制和按需生产。</a:t>
            </a:r>
            <a:endParaRPr lang="en-US" altLang="zh-CN" sz="2000" dirty="0">
              <a:solidFill>
                <a:schemeClr val="tx1">
                  <a:lumMod val="75000"/>
                  <a:lumOff val="25000"/>
                </a:schemeClr>
              </a:solidFill>
              <a:latin typeface="+mn-ea"/>
            </a:endParaRPr>
          </a:p>
          <a:p>
            <a:pPr>
              <a:spcBef>
                <a:spcPct val="0"/>
              </a:spcBef>
              <a:spcAft>
                <a:spcPts val="600"/>
              </a:spcAft>
              <a:buFont typeface="Wingdings" panose="05000000000000000000" pitchFamily="2" charset="2"/>
              <a:buChar char="n"/>
            </a:pPr>
            <a:endParaRPr lang="en-US" altLang="zh-CN" sz="2000" dirty="0">
              <a:solidFill>
                <a:schemeClr val="tx1">
                  <a:lumMod val="75000"/>
                  <a:lumOff val="25000"/>
                </a:schemeClr>
              </a:solidFill>
              <a:latin typeface="+mn-ea"/>
            </a:endParaRPr>
          </a:p>
          <a:p>
            <a:pPr>
              <a:spcBef>
                <a:spcPct val="0"/>
              </a:spcBef>
              <a:spcAft>
                <a:spcPts val="600"/>
              </a:spcAft>
              <a:buFont typeface="Wingdings" panose="05000000000000000000" pitchFamily="2" charset="2"/>
              <a:buChar char="n"/>
            </a:pPr>
            <a:r>
              <a:rPr lang="zh-CN" altLang="en-US" sz="2000" dirty="0">
                <a:solidFill>
                  <a:schemeClr val="tx1">
                    <a:lumMod val="75000"/>
                    <a:lumOff val="25000"/>
                  </a:schemeClr>
                </a:solidFill>
                <a:latin typeface="+mn-ea"/>
              </a:rPr>
              <a:t>从实验室到大规模生产无缝放大。</a:t>
            </a:r>
            <a:endParaRPr lang="en-US" altLang="zh-CN" sz="2000" dirty="0">
              <a:solidFill>
                <a:schemeClr val="tx1">
                  <a:lumMod val="75000"/>
                  <a:lumOff val="25000"/>
                </a:schemeClr>
              </a:solidFill>
              <a:latin typeface="+mn-ea"/>
            </a:endParaRPr>
          </a:p>
          <a:p>
            <a:pPr>
              <a:spcBef>
                <a:spcPct val="0"/>
              </a:spcBef>
              <a:spcAft>
                <a:spcPts val="600"/>
              </a:spcAft>
              <a:buFont typeface="Wingdings" panose="05000000000000000000" pitchFamily="2" charset="2"/>
              <a:buChar char="n"/>
            </a:pPr>
            <a:endParaRPr lang="en-US" altLang="zh-CN" sz="2000" dirty="0">
              <a:solidFill>
                <a:schemeClr val="tx1">
                  <a:lumMod val="75000"/>
                  <a:lumOff val="25000"/>
                </a:schemeClr>
              </a:solidFill>
              <a:latin typeface="+mn-ea"/>
            </a:endParaRPr>
          </a:p>
          <a:p>
            <a:pPr>
              <a:spcBef>
                <a:spcPct val="0"/>
              </a:spcBef>
              <a:spcAft>
                <a:spcPts val="600"/>
              </a:spcAft>
              <a:buFont typeface="Wingdings" panose="05000000000000000000" pitchFamily="2" charset="2"/>
              <a:buChar char="n"/>
            </a:pPr>
            <a:r>
              <a:rPr lang="zh-CN" altLang="en-US" sz="2000" dirty="0">
                <a:solidFill>
                  <a:schemeClr val="tx1">
                    <a:lumMod val="75000"/>
                    <a:lumOff val="25000"/>
                  </a:schemeClr>
                </a:solidFill>
                <a:latin typeface="+mn-ea"/>
              </a:rPr>
              <a:t>无返混，副产物大幅减少，产品质量高。</a:t>
            </a:r>
          </a:p>
        </p:txBody>
      </p:sp>
    </p:spTree>
    <p:extLst>
      <p:ext uri="{BB962C8B-B14F-4D97-AF65-F5344CB8AC3E}">
        <p14:creationId xmlns:p14="http://schemas.microsoft.com/office/powerpoint/2010/main" val="1147978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a:xfrm>
            <a:off x="3059903" y="590550"/>
            <a:ext cx="5380711" cy="546100"/>
          </a:xfrm>
        </p:spPr>
        <p:txBody>
          <a:bodyPr/>
          <a:lstStyle/>
          <a:p>
            <a:r>
              <a:rPr lang="zh-CN" altLang="en-US" dirty="0"/>
              <a:t>上海朴颐化学科技有限公司</a:t>
            </a:r>
          </a:p>
        </p:txBody>
      </p:sp>
      <p:sp>
        <p:nvSpPr>
          <p:cNvPr id="3" name="矩形 2"/>
          <p:cNvSpPr/>
          <p:nvPr/>
        </p:nvSpPr>
        <p:spPr>
          <a:xfrm>
            <a:off x="0" y="363537"/>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t>3.2</a:t>
            </a:r>
            <a:endParaRPr lang="zh-CN" altLang="en-US" sz="4400" b="1" dirty="0"/>
          </a:p>
        </p:txBody>
      </p:sp>
      <p:sp>
        <p:nvSpPr>
          <p:cNvPr id="10" name="Rectangle 2"/>
          <p:cNvSpPr txBox="1">
            <a:spLocks noChangeArrowheads="1"/>
          </p:cNvSpPr>
          <p:nvPr/>
        </p:nvSpPr>
        <p:spPr>
          <a:xfrm>
            <a:off x="3879059" y="1515977"/>
            <a:ext cx="4433882" cy="495703"/>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2400" b="1" dirty="0">
                <a:solidFill>
                  <a:schemeClr val="tx1">
                    <a:lumMod val="75000"/>
                    <a:lumOff val="25000"/>
                  </a:schemeClr>
                </a:solidFill>
                <a:latin typeface="+mn-ea"/>
                <a:ea typeface="+mn-ea"/>
                <a:cs typeface="楷体_GB2312"/>
              </a:rPr>
              <a:t>FDA</a:t>
            </a:r>
            <a:r>
              <a:rPr lang="zh-CN" altLang="en-US" sz="2400" b="1" dirty="0">
                <a:solidFill>
                  <a:schemeClr val="tx1">
                    <a:lumMod val="75000"/>
                    <a:lumOff val="25000"/>
                  </a:schemeClr>
                </a:solidFill>
                <a:latin typeface="+mn-ea"/>
                <a:ea typeface="+mn-ea"/>
                <a:cs typeface="楷体_GB2312"/>
              </a:rPr>
              <a:t>认证</a:t>
            </a:r>
            <a:r>
              <a:rPr lang="en-US" altLang="zh-CN" sz="2400" b="1" dirty="0">
                <a:solidFill>
                  <a:schemeClr val="tx1">
                    <a:lumMod val="75000"/>
                    <a:lumOff val="25000"/>
                  </a:schemeClr>
                </a:solidFill>
                <a:latin typeface="+mn-ea"/>
                <a:ea typeface="+mn-ea"/>
                <a:cs typeface="楷体_GB2312"/>
              </a:rPr>
              <a:t>GMP</a:t>
            </a:r>
            <a:r>
              <a:rPr lang="zh-CN" altLang="en-US" sz="2400" b="1" dirty="0">
                <a:solidFill>
                  <a:schemeClr val="tx1">
                    <a:lumMod val="75000"/>
                    <a:lumOff val="25000"/>
                  </a:schemeClr>
                </a:solidFill>
                <a:latin typeface="+mn-ea"/>
                <a:ea typeface="+mn-ea"/>
                <a:cs typeface="楷体_GB2312"/>
              </a:rPr>
              <a:t>实验室</a:t>
            </a:r>
            <a:endParaRPr lang="en-US" altLang="zh-CN" sz="2400" b="1" dirty="0">
              <a:solidFill>
                <a:schemeClr val="tx1">
                  <a:lumMod val="75000"/>
                  <a:lumOff val="25000"/>
                </a:schemeClr>
              </a:solidFill>
              <a:latin typeface="+mn-ea"/>
              <a:ea typeface="+mn-ea"/>
              <a:cs typeface="楷体_GB2312"/>
            </a:endParaRPr>
          </a:p>
        </p:txBody>
      </p:sp>
      <p:pic>
        <p:nvPicPr>
          <p:cNvPr id="17" name="图片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92229" y="3901391"/>
            <a:ext cx="4090886" cy="26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80494" y="3901391"/>
            <a:ext cx="4019278" cy="26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4"/>
          <p:cNvSpPr txBox="1">
            <a:spLocks noChangeArrowheads="1"/>
          </p:cNvSpPr>
          <p:nvPr/>
        </p:nvSpPr>
        <p:spPr bwMode="auto">
          <a:xfrm>
            <a:off x="3059903" y="2264397"/>
            <a:ext cx="666853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spcAft>
                <a:spcPts val="600"/>
              </a:spcAft>
              <a:buClr>
                <a:schemeClr val="tx1">
                  <a:lumMod val="75000"/>
                  <a:lumOff val="25000"/>
                </a:schemeClr>
              </a:buClr>
              <a:buSzTx/>
            </a:pPr>
            <a:r>
              <a:rPr lang="zh-CN" altLang="en-US" sz="2000" dirty="0">
                <a:solidFill>
                  <a:schemeClr val="tx1">
                    <a:lumMod val="75000"/>
                    <a:lumOff val="25000"/>
                  </a:schemeClr>
                </a:solidFill>
                <a:latin typeface="+mn-ea"/>
                <a:ea typeface="+mn-ea"/>
              </a:rPr>
              <a:t>拥有独立于研发和生产之外的质量检测、分析实验室</a:t>
            </a:r>
          </a:p>
          <a:p>
            <a:pPr eaLnBrk="1" hangingPunct="1">
              <a:spcBef>
                <a:spcPct val="0"/>
              </a:spcBef>
              <a:spcAft>
                <a:spcPts val="600"/>
              </a:spcAft>
              <a:buClr>
                <a:schemeClr val="tx1">
                  <a:lumMod val="75000"/>
                  <a:lumOff val="25000"/>
                </a:schemeClr>
              </a:buClr>
              <a:buSzTx/>
            </a:pPr>
            <a:r>
              <a:rPr lang="zh-CN" altLang="en-US" sz="2000" dirty="0">
                <a:solidFill>
                  <a:schemeClr val="tx1">
                    <a:lumMod val="75000"/>
                    <a:lumOff val="25000"/>
                  </a:schemeClr>
                </a:solidFill>
                <a:latin typeface="+mn-ea"/>
                <a:ea typeface="+mn-ea"/>
              </a:rPr>
              <a:t>建立了完整的质量管理体系</a:t>
            </a:r>
            <a:endParaRPr lang="en-US" altLang="zh-CN" sz="2000" dirty="0">
              <a:solidFill>
                <a:schemeClr val="tx1">
                  <a:lumMod val="75000"/>
                  <a:lumOff val="25000"/>
                </a:schemeClr>
              </a:solidFill>
              <a:latin typeface="+mn-ea"/>
              <a:ea typeface="+mn-ea"/>
            </a:endParaRPr>
          </a:p>
          <a:p>
            <a:pPr eaLnBrk="1" hangingPunct="1">
              <a:spcBef>
                <a:spcPct val="0"/>
              </a:spcBef>
              <a:spcAft>
                <a:spcPts val="600"/>
              </a:spcAft>
              <a:buClr>
                <a:schemeClr val="tx1">
                  <a:lumMod val="75000"/>
                  <a:lumOff val="25000"/>
                </a:schemeClr>
              </a:buClr>
              <a:buSzTx/>
            </a:pPr>
            <a:r>
              <a:rPr lang="en-US" altLang="zh-CN" sz="2000" dirty="0">
                <a:solidFill>
                  <a:schemeClr val="tx1">
                    <a:lumMod val="75000"/>
                    <a:lumOff val="25000"/>
                  </a:schemeClr>
                </a:solidFill>
                <a:latin typeface="+mn-ea"/>
                <a:ea typeface="+mn-ea"/>
                <a:sym typeface="+mn-ea"/>
              </a:rPr>
              <a:t>2017</a:t>
            </a:r>
            <a:r>
              <a:rPr lang="zh-CN" altLang="zh-CN" sz="2000" dirty="0">
                <a:solidFill>
                  <a:schemeClr val="tx1">
                    <a:lumMod val="75000"/>
                    <a:lumOff val="25000"/>
                  </a:schemeClr>
                </a:solidFill>
                <a:latin typeface="+mn-ea"/>
                <a:ea typeface="+mn-ea"/>
                <a:sym typeface="+mn-ea"/>
              </a:rPr>
              <a:t>年通过美国</a:t>
            </a:r>
            <a:r>
              <a:rPr lang="en-US" altLang="zh-CN" sz="2000" dirty="0">
                <a:solidFill>
                  <a:schemeClr val="tx1">
                    <a:lumMod val="75000"/>
                    <a:lumOff val="25000"/>
                  </a:schemeClr>
                </a:solidFill>
                <a:latin typeface="+mn-ea"/>
                <a:ea typeface="+mn-ea"/>
                <a:sym typeface="+mn-ea"/>
              </a:rPr>
              <a:t>FDA</a:t>
            </a:r>
            <a:r>
              <a:rPr lang="zh-CN" altLang="en-US" sz="2000" dirty="0">
                <a:solidFill>
                  <a:schemeClr val="tx1">
                    <a:lumMod val="75000"/>
                    <a:lumOff val="25000"/>
                  </a:schemeClr>
                </a:solidFill>
                <a:latin typeface="+mn-ea"/>
                <a:ea typeface="+mn-ea"/>
                <a:sym typeface="+mn-ea"/>
              </a:rPr>
              <a:t>认证</a:t>
            </a:r>
            <a:endParaRPr lang="en-US" altLang="zh-CN" sz="2000" dirty="0">
              <a:solidFill>
                <a:schemeClr val="tx1">
                  <a:lumMod val="75000"/>
                  <a:lumOff val="25000"/>
                </a:schemeClr>
              </a:solidFill>
              <a:latin typeface="+mn-ea"/>
              <a:ea typeface="+mn-ea"/>
            </a:endParaRPr>
          </a:p>
        </p:txBody>
      </p:sp>
    </p:spTree>
    <p:extLst>
      <p:ext uri="{BB962C8B-B14F-4D97-AF65-F5344CB8AC3E}">
        <p14:creationId xmlns:p14="http://schemas.microsoft.com/office/powerpoint/2010/main" val="19123048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a:xfrm>
            <a:off x="3059903" y="590550"/>
            <a:ext cx="5380711" cy="546100"/>
          </a:xfrm>
        </p:spPr>
        <p:txBody>
          <a:bodyPr/>
          <a:lstStyle/>
          <a:p>
            <a:r>
              <a:rPr lang="zh-CN" altLang="en-US" dirty="0"/>
              <a:t>湖州颐辉生物科技有限公司</a:t>
            </a:r>
          </a:p>
        </p:txBody>
      </p:sp>
      <p:sp>
        <p:nvSpPr>
          <p:cNvPr id="3" name="矩形 2"/>
          <p:cNvSpPr/>
          <p:nvPr/>
        </p:nvSpPr>
        <p:spPr>
          <a:xfrm>
            <a:off x="0" y="363537"/>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t>3.3</a:t>
            </a:r>
            <a:endParaRPr lang="zh-CN" altLang="en-US" sz="4400" b="1" dirty="0"/>
          </a:p>
        </p:txBody>
      </p:sp>
      <p:sp>
        <p:nvSpPr>
          <p:cNvPr id="2" name="矩形 1"/>
          <p:cNvSpPr/>
          <p:nvPr/>
        </p:nvSpPr>
        <p:spPr>
          <a:xfrm>
            <a:off x="311166" y="2337010"/>
            <a:ext cx="7594503" cy="1015663"/>
          </a:xfrm>
          <a:prstGeom prst="rect">
            <a:avLst/>
          </a:prstGeom>
        </p:spPr>
        <p:txBody>
          <a:bodyPr wrap="square">
            <a:spAutoFit/>
          </a:bodyPr>
          <a:lstStyle/>
          <a:p>
            <a:r>
              <a:rPr lang="zh-CN" altLang="en-US" sz="2000" dirty="0">
                <a:solidFill>
                  <a:schemeClr val="tx1">
                    <a:lumMod val="75000"/>
                    <a:lumOff val="25000"/>
                  </a:schemeClr>
                </a:solidFill>
              </a:rPr>
              <a:t>位于浙江湖州市南太湖科创园。主要从事制药工业用酶的研发和产业化应用，在酶基因克隆、表达、改造、发酵、分离提取、酶反应以及固定化工作上积累了丰富的技术研发和产业化经验。</a:t>
            </a:r>
          </a:p>
        </p:txBody>
      </p:sp>
      <p:pic>
        <p:nvPicPr>
          <p:cNvPr id="4" name="图片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10300" y="3842355"/>
            <a:ext cx="4879915" cy="2749597"/>
          </a:xfrm>
          <a:prstGeom prst="rect">
            <a:avLst/>
          </a:prstGeom>
        </p:spPr>
      </p:pic>
      <p:sp>
        <p:nvSpPr>
          <p:cNvPr id="13" name="标题 1"/>
          <p:cNvSpPr txBox="1">
            <a:spLocks/>
          </p:cNvSpPr>
          <p:nvPr/>
        </p:nvSpPr>
        <p:spPr>
          <a:xfrm>
            <a:off x="311166" y="4067222"/>
            <a:ext cx="2748735" cy="20466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000" b="1" dirty="0">
                <a:solidFill>
                  <a:schemeClr val="tx1">
                    <a:lumMod val="75000"/>
                    <a:lumOff val="25000"/>
                  </a:schemeClr>
                </a:solidFill>
                <a:latin typeface="+mn-ea"/>
                <a:ea typeface="+mn-ea"/>
              </a:rPr>
              <a:t>拥有</a:t>
            </a:r>
            <a:endParaRPr lang="en-US" altLang="zh-CN" sz="2000" b="1" dirty="0">
              <a:solidFill>
                <a:schemeClr val="tx1">
                  <a:lumMod val="75000"/>
                  <a:lumOff val="25000"/>
                </a:schemeClr>
              </a:solidFill>
              <a:latin typeface="+mn-ea"/>
              <a:ea typeface="+mn-ea"/>
            </a:endParaRPr>
          </a:p>
          <a:p>
            <a:pPr marL="342900" indent="-342900">
              <a:lnSpc>
                <a:spcPct val="150000"/>
              </a:lnSpc>
              <a:buFont typeface="Wingdings" panose="05000000000000000000" pitchFamily="2" charset="2"/>
              <a:buChar char="n"/>
            </a:pPr>
            <a:r>
              <a:rPr lang="zh-CN" altLang="en-US" sz="2000" dirty="0">
                <a:solidFill>
                  <a:schemeClr val="tx1">
                    <a:lumMod val="75000"/>
                    <a:lumOff val="25000"/>
                  </a:schemeClr>
                </a:solidFill>
                <a:latin typeface="+mn-ea"/>
                <a:ea typeface="+mn-ea"/>
              </a:rPr>
              <a:t>酶库</a:t>
            </a:r>
            <a:r>
              <a:rPr lang="en-US" altLang="zh-CN" sz="2000" dirty="0">
                <a:solidFill>
                  <a:schemeClr val="tx1">
                    <a:lumMod val="75000"/>
                    <a:lumOff val="25000"/>
                  </a:schemeClr>
                </a:solidFill>
                <a:latin typeface="+mn-ea"/>
                <a:ea typeface="+mn-ea"/>
              </a:rPr>
              <a:t>600+</a:t>
            </a:r>
            <a:r>
              <a:rPr lang="zh-CN" altLang="en-US" sz="2000" dirty="0">
                <a:solidFill>
                  <a:schemeClr val="tx1">
                    <a:lumMod val="75000"/>
                    <a:lumOff val="25000"/>
                  </a:schemeClr>
                </a:solidFill>
                <a:latin typeface="+mn-ea"/>
                <a:ea typeface="+mn-ea"/>
              </a:rPr>
              <a:t>个</a:t>
            </a:r>
            <a:endParaRPr lang="en-US" altLang="zh-CN" sz="2000" dirty="0">
              <a:solidFill>
                <a:schemeClr val="tx1">
                  <a:lumMod val="75000"/>
                  <a:lumOff val="25000"/>
                </a:schemeClr>
              </a:solidFill>
              <a:latin typeface="+mn-ea"/>
              <a:ea typeface="+mn-ea"/>
            </a:endParaRPr>
          </a:p>
          <a:p>
            <a:pPr marL="342900" indent="-342900">
              <a:lnSpc>
                <a:spcPct val="150000"/>
              </a:lnSpc>
              <a:buFont typeface="Wingdings" panose="05000000000000000000" pitchFamily="2" charset="2"/>
              <a:buChar char="n"/>
            </a:pPr>
            <a:r>
              <a:rPr lang="zh-CN" altLang="en-US" sz="2000" dirty="0">
                <a:solidFill>
                  <a:schemeClr val="tx1">
                    <a:lumMod val="75000"/>
                    <a:lumOff val="25000"/>
                  </a:schemeClr>
                </a:solidFill>
                <a:latin typeface="+mn-ea"/>
                <a:ea typeface="+mn-ea"/>
              </a:rPr>
              <a:t>专利技术</a:t>
            </a:r>
            <a:r>
              <a:rPr lang="en-US" altLang="zh-CN" sz="2000" dirty="0">
                <a:solidFill>
                  <a:schemeClr val="tx1">
                    <a:lumMod val="75000"/>
                    <a:lumOff val="25000"/>
                  </a:schemeClr>
                </a:solidFill>
                <a:latin typeface="+mn-ea"/>
                <a:ea typeface="+mn-ea"/>
              </a:rPr>
              <a:t>16</a:t>
            </a:r>
            <a:r>
              <a:rPr lang="zh-CN" altLang="en-US" sz="2000" dirty="0">
                <a:solidFill>
                  <a:schemeClr val="tx1">
                    <a:lumMod val="75000"/>
                    <a:lumOff val="25000"/>
                  </a:schemeClr>
                </a:solidFill>
                <a:latin typeface="+mn-ea"/>
                <a:ea typeface="+mn-ea"/>
              </a:rPr>
              <a:t>项</a:t>
            </a:r>
            <a:endParaRPr lang="en-US" altLang="zh-CN" sz="2000" dirty="0">
              <a:solidFill>
                <a:schemeClr val="tx1">
                  <a:lumMod val="75000"/>
                  <a:lumOff val="25000"/>
                </a:schemeClr>
              </a:solidFill>
              <a:latin typeface="+mn-ea"/>
              <a:ea typeface="+mn-ea"/>
            </a:endParaRPr>
          </a:p>
          <a:p>
            <a:pPr marL="342900" indent="-342900">
              <a:lnSpc>
                <a:spcPct val="150000"/>
              </a:lnSpc>
              <a:buFont typeface="Wingdings" panose="05000000000000000000" pitchFamily="2" charset="2"/>
              <a:buChar char="n"/>
            </a:pPr>
            <a:r>
              <a:rPr lang="zh-CN" altLang="en-US" sz="2000" dirty="0">
                <a:solidFill>
                  <a:schemeClr val="tx1">
                    <a:lumMod val="75000"/>
                    <a:lumOff val="25000"/>
                  </a:schemeClr>
                </a:solidFill>
                <a:latin typeface="+mn-ea"/>
                <a:ea typeface="+mn-ea"/>
              </a:rPr>
              <a:t>已产业化项目</a:t>
            </a:r>
            <a:r>
              <a:rPr lang="en-US" altLang="zh-CN" sz="2000" dirty="0">
                <a:solidFill>
                  <a:schemeClr val="tx1">
                    <a:lumMod val="75000"/>
                    <a:lumOff val="25000"/>
                  </a:schemeClr>
                </a:solidFill>
                <a:latin typeface="+mn-ea"/>
                <a:ea typeface="+mn-ea"/>
              </a:rPr>
              <a:t>19</a:t>
            </a:r>
            <a:r>
              <a:rPr lang="zh-CN" altLang="en-US" sz="2000" dirty="0">
                <a:solidFill>
                  <a:schemeClr val="tx1">
                    <a:lumMod val="75000"/>
                    <a:lumOff val="25000"/>
                  </a:schemeClr>
                </a:solidFill>
                <a:latin typeface="+mn-ea"/>
                <a:ea typeface="+mn-ea"/>
              </a:rPr>
              <a:t>项</a:t>
            </a:r>
          </a:p>
        </p:txBody>
      </p:sp>
      <p:pic>
        <p:nvPicPr>
          <p:cNvPr id="14" name="Picture 7" descr="颐辉上海科技一等奖"/>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440614" y="1912310"/>
            <a:ext cx="3600000" cy="477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1596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4952997" y="1860884"/>
            <a:ext cx="5362077" cy="859683"/>
          </a:xfrm>
        </p:spPr>
        <p:txBody>
          <a:bodyPr anchor="ctr"/>
          <a:lstStyle/>
          <a:p>
            <a:r>
              <a:rPr lang="zh-CN" altLang="en-US" sz="5400" dirty="0">
                <a:latin typeface="微软雅黑" panose="020B0503020204020204" pitchFamily="34" charset="-122"/>
                <a:ea typeface="微软雅黑" panose="020B0503020204020204" pitchFamily="34" charset="-122"/>
              </a:rPr>
              <a:t>雅本 “智”造</a:t>
            </a:r>
            <a:endParaRPr lang="en-US" altLang="zh-CN" sz="5400" dirty="0">
              <a:latin typeface="微软雅黑" panose="020B0503020204020204" pitchFamily="34" charset="-122"/>
              <a:ea typeface="微软雅黑" panose="020B0503020204020204" pitchFamily="34" charset="-122"/>
            </a:endParaRPr>
          </a:p>
        </p:txBody>
      </p:sp>
      <p:sp>
        <p:nvSpPr>
          <p:cNvPr id="3" name="文本框 2"/>
          <p:cNvSpPr txBox="1"/>
          <p:nvPr/>
        </p:nvSpPr>
        <p:spPr>
          <a:xfrm>
            <a:off x="2647950" y="2720567"/>
            <a:ext cx="590550" cy="1107996"/>
          </a:xfrm>
          <a:prstGeom prst="rect">
            <a:avLst/>
          </a:prstGeom>
          <a:noFill/>
        </p:spPr>
        <p:txBody>
          <a:bodyPr wrap="square" rtlCol="0">
            <a:spAutoFit/>
          </a:bodyPr>
          <a:lstStyle/>
          <a:p>
            <a:r>
              <a:rPr lang="en-US" altLang="zh-CN" sz="6600" b="1" dirty="0">
                <a:solidFill>
                  <a:schemeClr val="bg1"/>
                </a:solidFill>
              </a:rPr>
              <a:t>4</a:t>
            </a:r>
            <a:endParaRPr lang="zh-CN" altLang="en-US" sz="6600" b="1" dirty="0">
              <a:solidFill>
                <a:schemeClr val="bg1"/>
              </a:solidFill>
            </a:endParaRPr>
          </a:p>
        </p:txBody>
      </p:sp>
      <p:sp>
        <p:nvSpPr>
          <p:cNvPr id="4" name="矩形 3"/>
          <p:cNvSpPr/>
          <p:nvPr/>
        </p:nvSpPr>
        <p:spPr>
          <a:xfrm>
            <a:off x="4952998" y="2757109"/>
            <a:ext cx="6096000" cy="3870996"/>
          </a:xfrm>
          <a:prstGeom prst="rect">
            <a:avLst/>
          </a:prstGeom>
        </p:spPr>
        <p:txBody>
          <a:bodyPr>
            <a:spAutoFit/>
          </a:bodyPr>
          <a:lstStyle/>
          <a:p>
            <a:pPr marL="514350" indent="-514350" defTabSz="685681">
              <a:lnSpc>
                <a:spcPct val="130000"/>
              </a:lnSpc>
              <a:buClr>
                <a:srgbClr val="67B88E"/>
              </a:buClr>
              <a:buFont typeface="Wingdings" panose="05000000000000000000" pitchFamily="2" charset="2"/>
              <a:buChar char="n"/>
            </a:pPr>
            <a:r>
              <a:rPr lang="zh-CN" altLang="en-US" sz="3200" dirty="0">
                <a:solidFill>
                  <a:schemeClr val="tx1">
                    <a:lumMod val="75000"/>
                    <a:lumOff val="25000"/>
                  </a:schemeClr>
                </a:solidFill>
                <a:latin typeface="微软雅黑" panose="020B0503020204020204" pitchFamily="34" charset="-122"/>
                <a:ea typeface="微软雅黑" panose="020B0503020204020204" pitchFamily="34" charset="-122"/>
              </a:rPr>
              <a:t>太仓基地</a:t>
            </a:r>
          </a:p>
          <a:p>
            <a:pPr marL="514350" indent="-514350" defTabSz="685681">
              <a:lnSpc>
                <a:spcPct val="130000"/>
              </a:lnSpc>
              <a:buClr>
                <a:srgbClr val="67B88E"/>
              </a:buClr>
              <a:buFont typeface="Wingdings" panose="05000000000000000000" pitchFamily="2" charset="2"/>
              <a:buChar char="n"/>
            </a:pPr>
            <a:r>
              <a:rPr lang="zh-CN" altLang="en-US" sz="3200" dirty="0">
                <a:solidFill>
                  <a:schemeClr val="tx1">
                    <a:lumMod val="75000"/>
                    <a:lumOff val="25000"/>
                  </a:schemeClr>
                </a:solidFill>
                <a:latin typeface="微软雅黑" panose="020B0503020204020204" pitchFamily="34" charset="-122"/>
                <a:ea typeface="微软雅黑" panose="020B0503020204020204" pitchFamily="34" charset="-122"/>
              </a:rPr>
              <a:t>滨海基地</a:t>
            </a:r>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a:p>
            <a:pPr marL="514350" indent="-514350" defTabSz="685681">
              <a:lnSpc>
                <a:spcPct val="130000"/>
              </a:lnSpc>
              <a:buClr>
                <a:srgbClr val="67B88E"/>
              </a:buClr>
              <a:buFont typeface="Wingdings" panose="05000000000000000000" pitchFamily="2" charset="2"/>
              <a:buChar char="n"/>
            </a:pPr>
            <a:r>
              <a:rPr lang="zh-CN" altLang="en-US" sz="3200" dirty="0">
                <a:solidFill>
                  <a:schemeClr val="tx1">
                    <a:lumMod val="75000"/>
                    <a:lumOff val="25000"/>
                  </a:schemeClr>
                </a:solidFill>
                <a:latin typeface="微软雅黑" panose="020B0503020204020204" pitchFamily="34" charset="-122"/>
                <a:ea typeface="微软雅黑" panose="020B0503020204020204" pitchFamily="34" charset="-122"/>
              </a:rPr>
              <a:t>如东基地</a:t>
            </a:r>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a:p>
            <a:pPr marL="514350" indent="-514350" defTabSz="685681">
              <a:lnSpc>
                <a:spcPct val="130000"/>
              </a:lnSpc>
              <a:buClr>
                <a:srgbClr val="67B88E"/>
              </a:buClr>
              <a:buFont typeface="Wingdings" panose="05000000000000000000" pitchFamily="2" charset="2"/>
              <a:buChar char="n"/>
            </a:pPr>
            <a:r>
              <a:rPr lang="zh-CN" altLang="en-US" sz="3200" dirty="0">
                <a:solidFill>
                  <a:schemeClr val="tx1">
                    <a:lumMod val="75000"/>
                    <a:lumOff val="25000"/>
                  </a:schemeClr>
                </a:solidFill>
                <a:latin typeface="微软雅黑" panose="020B0503020204020204" pitchFamily="34" charset="-122"/>
                <a:ea typeface="微软雅黑" panose="020B0503020204020204" pitchFamily="34" charset="-122"/>
              </a:rPr>
              <a:t>襄阳基地</a:t>
            </a:r>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a:p>
            <a:pPr marL="514350" indent="-514350" defTabSz="685681">
              <a:lnSpc>
                <a:spcPct val="130000"/>
              </a:lnSpc>
              <a:buClr>
                <a:srgbClr val="67B88E"/>
              </a:buClr>
              <a:buFont typeface="Wingdings" panose="05000000000000000000" pitchFamily="2" charset="2"/>
              <a:buChar char="n"/>
            </a:pPr>
            <a:r>
              <a:rPr lang="zh-CN" altLang="en-US" sz="3200" dirty="0">
                <a:solidFill>
                  <a:schemeClr val="tx1">
                    <a:lumMod val="75000"/>
                    <a:lumOff val="25000"/>
                  </a:schemeClr>
                </a:solidFill>
                <a:latin typeface="微软雅黑" panose="020B0503020204020204" pitchFamily="34" charset="-122"/>
                <a:ea typeface="微软雅黑" panose="020B0503020204020204" pitchFamily="34" charset="-122"/>
              </a:rPr>
              <a:t>上虞基地</a:t>
            </a:r>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a:p>
            <a:pPr marL="514350" indent="-514350" defTabSz="685681">
              <a:lnSpc>
                <a:spcPct val="130000"/>
              </a:lnSpc>
              <a:buClr>
                <a:srgbClr val="67B88E"/>
              </a:buClr>
              <a:buFont typeface="Wingdings" panose="05000000000000000000" pitchFamily="2" charset="2"/>
              <a:buChar char="n"/>
            </a:pPr>
            <a:r>
              <a:rPr lang="zh-CN" altLang="en-US" sz="3200" dirty="0">
                <a:solidFill>
                  <a:schemeClr val="tx1">
                    <a:lumMod val="75000"/>
                    <a:lumOff val="25000"/>
                  </a:schemeClr>
                </a:solidFill>
                <a:latin typeface="微软雅黑" panose="020B0503020204020204" pitchFamily="34" charset="-122"/>
                <a:ea typeface="微软雅黑" panose="020B0503020204020204" pitchFamily="34" charset="-122"/>
              </a:rPr>
              <a:t>欧盟马耳他基地</a:t>
            </a:r>
          </a:p>
        </p:txBody>
      </p:sp>
    </p:spTree>
    <p:extLst>
      <p:ext uri="{BB962C8B-B14F-4D97-AF65-F5344CB8AC3E}">
        <p14:creationId xmlns:p14="http://schemas.microsoft.com/office/powerpoint/2010/main" val="25925122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a:xfrm>
            <a:off x="3059903" y="590550"/>
            <a:ext cx="5380711" cy="546100"/>
          </a:xfrm>
        </p:spPr>
        <p:txBody>
          <a:bodyPr/>
          <a:lstStyle/>
          <a:p>
            <a:r>
              <a:rPr lang="zh-CN" altLang="en-US" dirty="0"/>
              <a:t>太仓基地</a:t>
            </a:r>
          </a:p>
        </p:txBody>
      </p:sp>
      <p:sp>
        <p:nvSpPr>
          <p:cNvPr id="3" name="矩形 2"/>
          <p:cNvSpPr/>
          <p:nvPr/>
        </p:nvSpPr>
        <p:spPr>
          <a:xfrm>
            <a:off x="0" y="363537"/>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t>4.1</a:t>
            </a:r>
            <a:endParaRPr lang="zh-CN" altLang="en-US" sz="4400" b="1" dirty="0"/>
          </a:p>
        </p:txBody>
      </p:sp>
      <p:pic>
        <p:nvPicPr>
          <p:cNvPr id="7" name="Picture 38" descr="D:\sc04_lz\ABA Documents\新建文件夹\照片0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4267" y="3768341"/>
            <a:ext cx="8383466" cy="308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7"/>
          <p:cNvSpPr txBox="1">
            <a:spLocks noChangeArrowheads="1"/>
          </p:cNvSpPr>
          <p:nvPr/>
        </p:nvSpPr>
        <p:spPr bwMode="auto">
          <a:xfrm>
            <a:off x="1272546" y="1815281"/>
            <a:ext cx="964690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marR="0" lvl="0" defTabSz="914400" eaLnBrk="1" fontAlgn="base" latinLnBrk="0" hangingPunct="1">
              <a:lnSpc>
                <a:spcPct val="100000"/>
              </a:lnSpc>
              <a:spcBef>
                <a:spcPct val="50000"/>
              </a:spcBef>
              <a:spcAft>
                <a:spcPct val="0"/>
              </a:spcAft>
              <a:buClrTx/>
              <a:buSzTx/>
              <a:tabLst/>
              <a:defRPr/>
            </a:pPr>
            <a:r>
              <a:rPr kumimoji="0" lang="zh-CN" altLang="en-US" sz="2000" i="0" u="none" strike="noStrike" kern="0" cap="none" spc="0" normalizeH="0" baseline="0" noProof="0" dirty="0">
                <a:ln>
                  <a:noFill/>
                </a:ln>
                <a:solidFill>
                  <a:schemeClr val="tx1">
                    <a:lumMod val="75000"/>
                    <a:lumOff val="25000"/>
                  </a:schemeClr>
                </a:solidFill>
                <a:effectLst/>
                <a:uLnTx/>
                <a:uFillTx/>
                <a:latin typeface="+mn-ea"/>
                <a:ea typeface="+mn-ea"/>
              </a:rPr>
              <a:t>雅本太仓基地为雅本化学旗下首家重量级的医药中间体和原药药生产基地，位于江苏省太仓港港口经济技术开发区，距离上海市中心仅</a:t>
            </a:r>
            <a:r>
              <a:rPr kumimoji="0" lang="en-US" altLang="zh-CN" sz="2000" i="0" u="none" strike="noStrike" kern="0" cap="none" spc="0" normalizeH="0" baseline="0" noProof="0" dirty="0">
                <a:ln>
                  <a:noFill/>
                </a:ln>
                <a:solidFill>
                  <a:schemeClr val="tx1">
                    <a:lumMod val="75000"/>
                    <a:lumOff val="25000"/>
                  </a:schemeClr>
                </a:solidFill>
                <a:effectLst/>
                <a:uLnTx/>
                <a:uFillTx/>
                <a:latin typeface="+mn-ea"/>
                <a:ea typeface="+mn-ea"/>
              </a:rPr>
              <a:t>45</a:t>
            </a:r>
            <a:r>
              <a:rPr kumimoji="0" lang="zh-CN" altLang="en-US" sz="2000" i="0" u="none" strike="noStrike" kern="0" cap="none" spc="0" normalizeH="0" baseline="0" noProof="0" dirty="0">
                <a:ln>
                  <a:noFill/>
                </a:ln>
                <a:solidFill>
                  <a:schemeClr val="tx1">
                    <a:lumMod val="75000"/>
                    <a:lumOff val="25000"/>
                  </a:schemeClr>
                </a:solidFill>
                <a:effectLst/>
                <a:uLnTx/>
                <a:uFillTx/>
                <a:latin typeface="+mn-ea"/>
                <a:ea typeface="+mn-ea"/>
              </a:rPr>
              <a:t>公里。</a:t>
            </a:r>
          </a:p>
          <a:p>
            <a:pPr marR="0" lvl="0" defTabSz="914400" eaLnBrk="1" fontAlgn="base" latinLnBrk="0" hangingPunct="1">
              <a:lnSpc>
                <a:spcPct val="100000"/>
              </a:lnSpc>
              <a:spcBef>
                <a:spcPct val="50000"/>
              </a:spcBef>
              <a:spcAft>
                <a:spcPct val="0"/>
              </a:spcAft>
              <a:buClrTx/>
              <a:buSzTx/>
              <a:tabLst/>
              <a:defRPr/>
            </a:pPr>
            <a:r>
              <a:rPr kumimoji="0" lang="zh-CN" altLang="en-US" sz="2000" i="0" u="none" strike="noStrike" kern="0" cap="none" spc="0" normalizeH="0" baseline="0" noProof="0" dirty="0">
                <a:ln>
                  <a:noFill/>
                </a:ln>
                <a:solidFill>
                  <a:schemeClr val="tx1">
                    <a:lumMod val="75000"/>
                    <a:lumOff val="25000"/>
                  </a:schemeClr>
                </a:solidFill>
                <a:effectLst/>
                <a:uLnTx/>
                <a:uFillTx/>
                <a:latin typeface="+mn-ea"/>
                <a:ea typeface="+mn-ea"/>
              </a:rPr>
              <a:t>太仓基地为客户提供涵盖克级、公斤级、吨级产品的定制服务，并且能快速的进行产品的商业化生产。</a:t>
            </a:r>
          </a:p>
          <a:p>
            <a:pPr marR="0" lvl="0" defTabSz="914400" eaLnBrk="1" fontAlgn="base" latinLnBrk="0" hangingPunct="1">
              <a:lnSpc>
                <a:spcPct val="100000"/>
              </a:lnSpc>
              <a:spcBef>
                <a:spcPct val="50000"/>
              </a:spcBef>
              <a:spcAft>
                <a:spcPct val="0"/>
              </a:spcAft>
              <a:buClrTx/>
              <a:buSzTx/>
              <a:tabLst/>
              <a:defRPr/>
            </a:pPr>
            <a:r>
              <a:rPr kumimoji="0" lang="zh-CN" altLang="en-US" sz="2000" i="0" u="none" strike="noStrike" kern="0" cap="none" spc="0" normalizeH="0" baseline="0" noProof="0" dirty="0">
                <a:ln>
                  <a:noFill/>
                </a:ln>
                <a:solidFill>
                  <a:schemeClr val="tx1">
                    <a:lumMod val="75000"/>
                    <a:lumOff val="25000"/>
                  </a:schemeClr>
                </a:solidFill>
                <a:effectLst/>
                <a:uLnTx/>
                <a:uFillTx/>
                <a:latin typeface="+mn-ea"/>
                <a:ea typeface="+mn-ea"/>
              </a:rPr>
              <a:t>公司的研发和生产设施为客户提供早期到商业化阶段的产品和服务。</a:t>
            </a:r>
          </a:p>
        </p:txBody>
      </p:sp>
    </p:spTree>
    <p:extLst>
      <p:ext uri="{BB962C8B-B14F-4D97-AF65-F5344CB8AC3E}">
        <p14:creationId xmlns:p14="http://schemas.microsoft.com/office/powerpoint/2010/main" val="4173414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4952998" y="1860884"/>
            <a:ext cx="3467100" cy="859683"/>
          </a:xfrm>
        </p:spPr>
        <p:txBody>
          <a:bodyPr anchor="ctr"/>
          <a:lstStyle/>
          <a:p>
            <a:r>
              <a:rPr lang="zh-CN" altLang="en-US" sz="5400" dirty="0">
                <a:latin typeface="微软雅黑" panose="020B0503020204020204" pitchFamily="34" charset="-122"/>
                <a:ea typeface="微软雅黑" panose="020B0503020204020204" pitchFamily="34" charset="-122"/>
              </a:rPr>
              <a:t>了解雅本</a:t>
            </a:r>
          </a:p>
        </p:txBody>
      </p:sp>
      <p:sp>
        <p:nvSpPr>
          <p:cNvPr id="3" name="文本框 2"/>
          <p:cNvSpPr txBox="1"/>
          <p:nvPr/>
        </p:nvSpPr>
        <p:spPr>
          <a:xfrm>
            <a:off x="2647950" y="2720567"/>
            <a:ext cx="590550" cy="1107996"/>
          </a:xfrm>
          <a:prstGeom prst="rect">
            <a:avLst/>
          </a:prstGeom>
          <a:noFill/>
        </p:spPr>
        <p:txBody>
          <a:bodyPr wrap="square" rtlCol="0">
            <a:spAutoFit/>
          </a:bodyPr>
          <a:lstStyle/>
          <a:p>
            <a:r>
              <a:rPr lang="en-US" altLang="zh-CN" sz="6600" b="1" dirty="0">
                <a:solidFill>
                  <a:schemeClr val="bg1"/>
                </a:solidFill>
              </a:rPr>
              <a:t>1</a:t>
            </a:r>
            <a:endParaRPr lang="zh-CN" altLang="en-US" sz="6600" b="1" dirty="0">
              <a:solidFill>
                <a:schemeClr val="bg1"/>
              </a:solidFill>
            </a:endParaRPr>
          </a:p>
        </p:txBody>
      </p:sp>
      <p:sp>
        <p:nvSpPr>
          <p:cNvPr id="4" name="矩形 3"/>
          <p:cNvSpPr/>
          <p:nvPr/>
        </p:nvSpPr>
        <p:spPr>
          <a:xfrm>
            <a:off x="4952998" y="2942166"/>
            <a:ext cx="6096000" cy="3293209"/>
          </a:xfrm>
          <a:prstGeom prst="rect">
            <a:avLst/>
          </a:prstGeom>
        </p:spPr>
        <p:txBody>
          <a:bodyPr>
            <a:spAutoFit/>
          </a:bodyPr>
          <a:lstStyle/>
          <a:p>
            <a:pPr marL="514350" indent="-514350" defTabSz="685681">
              <a:lnSpc>
                <a:spcPct val="130000"/>
              </a:lnSpc>
              <a:buClr>
                <a:srgbClr val="67B88E"/>
              </a:buClr>
              <a:buFont typeface="Wingdings" panose="05000000000000000000" pitchFamily="2" charset="2"/>
              <a:buChar char="n"/>
            </a:pPr>
            <a:r>
              <a:rPr lang="zh-CN" altLang="en-US" sz="3200" dirty="0">
                <a:solidFill>
                  <a:schemeClr val="tx1">
                    <a:lumMod val="75000"/>
                    <a:lumOff val="25000"/>
                  </a:schemeClr>
                </a:solidFill>
                <a:latin typeface="微软雅黑" panose="020B0503020204020204" pitchFamily="34" charset="-122"/>
                <a:ea typeface="微软雅黑" panose="020B0503020204020204" pitchFamily="34" charset="-122"/>
              </a:rPr>
              <a:t>公司简介</a:t>
            </a:r>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a:p>
            <a:pPr marL="514350" indent="-514350" defTabSz="685681">
              <a:lnSpc>
                <a:spcPct val="130000"/>
              </a:lnSpc>
              <a:buClr>
                <a:srgbClr val="67B88E"/>
              </a:buClr>
              <a:buFont typeface="Wingdings" panose="05000000000000000000" pitchFamily="2" charset="2"/>
              <a:buChar char="n"/>
            </a:pPr>
            <a:r>
              <a:rPr lang="zh-CN" altLang="en-US" sz="3200" dirty="0">
                <a:solidFill>
                  <a:schemeClr val="tx1">
                    <a:lumMod val="75000"/>
                    <a:lumOff val="25000"/>
                  </a:schemeClr>
                </a:solidFill>
                <a:latin typeface="微软雅黑" panose="020B0503020204020204" pitchFamily="34" charset="-122"/>
                <a:ea typeface="微软雅黑" panose="020B0503020204020204" pitchFamily="34" charset="-122"/>
              </a:rPr>
              <a:t>公司历程</a:t>
            </a:r>
          </a:p>
          <a:p>
            <a:pPr marL="514350" indent="-514350" defTabSz="685681">
              <a:lnSpc>
                <a:spcPct val="130000"/>
              </a:lnSpc>
              <a:buClr>
                <a:srgbClr val="67B88E"/>
              </a:buClr>
              <a:buFont typeface="Wingdings" panose="05000000000000000000" pitchFamily="2" charset="2"/>
              <a:buChar char="n"/>
            </a:pPr>
            <a:r>
              <a:rPr lang="zh-CN" altLang="en-US" sz="3200" dirty="0">
                <a:solidFill>
                  <a:schemeClr val="tx1">
                    <a:lumMod val="75000"/>
                    <a:lumOff val="25000"/>
                  </a:schemeClr>
                </a:solidFill>
                <a:latin typeface="微软雅黑" panose="020B0503020204020204" pitchFamily="34" charset="-122"/>
                <a:ea typeface="微软雅黑" panose="020B0503020204020204" pitchFamily="34" charset="-122"/>
              </a:rPr>
              <a:t>蔡总介绍</a:t>
            </a:r>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a:p>
            <a:pPr marL="514350" indent="-514350" defTabSz="685681">
              <a:lnSpc>
                <a:spcPct val="130000"/>
              </a:lnSpc>
              <a:buClr>
                <a:srgbClr val="67B88E"/>
              </a:buClr>
              <a:buFont typeface="Wingdings" panose="05000000000000000000" pitchFamily="2" charset="2"/>
              <a:buChar char="n"/>
            </a:pPr>
            <a:r>
              <a:rPr lang="zh-CN" altLang="en-US" sz="3200" dirty="0">
                <a:solidFill>
                  <a:schemeClr val="tx1">
                    <a:lumMod val="75000"/>
                    <a:lumOff val="25000"/>
                  </a:schemeClr>
                </a:solidFill>
                <a:latin typeface="微软雅黑" panose="020B0503020204020204" pitchFamily="34" charset="-122"/>
                <a:ea typeface="微软雅黑" panose="020B0503020204020204" pitchFamily="34" charset="-122"/>
              </a:rPr>
              <a:t>公司荣誉</a:t>
            </a:r>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a:p>
            <a:pPr marL="514350" indent="-514350" defTabSz="685681">
              <a:lnSpc>
                <a:spcPct val="130000"/>
              </a:lnSpc>
              <a:buClr>
                <a:srgbClr val="67B88E"/>
              </a:buClr>
              <a:buFont typeface="Wingdings" panose="05000000000000000000" pitchFamily="2" charset="2"/>
              <a:buChar char="n"/>
            </a:pPr>
            <a:r>
              <a:rPr lang="zh-CN" altLang="en-US" sz="3200" dirty="0">
                <a:solidFill>
                  <a:schemeClr val="tx1">
                    <a:lumMod val="75000"/>
                    <a:lumOff val="25000"/>
                  </a:schemeClr>
                </a:solidFill>
                <a:latin typeface="微软雅黑" panose="020B0503020204020204" pitchFamily="34" charset="-122"/>
                <a:ea typeface="微软雅黑" panose="020B0503020204020204" pitchFamily="34" charset="-122"/>
              </a:rPr>
              <a:t>主要客户</a:t>
            </a:r>
          </a:p>
        </p:txBody>
      </p:sp>
    </p:spTree>
    <p:extLst>
      <p:ext uri="{BB962C8B-B14F-4D97-AF65-F5344CB8AC3E}">
        <p14:creationId xmlns:p14="http://schemas.microsoft.com/office/powerpoint/2010/main" val="28487188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a:xfrm>
            <a:off x="3059903" y="590550"/>
            <a:ext cx="5380711" cy="546100"/>
          </a:xfrm>
        </p:spPr>
        <p:txBody>
          <a:bodyPr/>
          <a:lstStyle/>
          <a:p>
            <a:r>
              <a:rPr lang="zh-CN" altLang="en-US" dirty="0"/>
              <a:t>滨海基地</a:t>
            </a:r>
          </a:p>
        </p:txBody>
      </p:sp>
      <p:sp>
        <p:nvSpPr>
          <p:cNvPr id="3" name="矩形 2"/>
          <p:cNvSpPr/>
          <p:nvPr/>
        </p:nvSpPr>
        <p:spPr>
          <a:xfrm>
            <a:off x="0" y="363537"/>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t>4.2</a:t>
            </a:r>
            <a:endParaRPr lang="zh-CN" altLang="en-US" sz="4400" b="1" dirty="0"/>
          </a:p>
        </p:txBody>
      </p:sp>
      <p:pic>
        <p:nvPicPr>
          <p:cNvPr id="8" name="Picture 4" descr="鸟瞰图终版201207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0062" y="4432904"/>
            <a:ext cx="3648075"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F:\201509月 江苏盐城OK完成照片\IMGL6871.JPG"/>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504825" y="1917697"/>
            <a:ext cx="3643311" cy="2428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
          <p:cNvSpPr>
            <a:spLocks noChangeArrowheads="1"/>
          </p:cNvSpPr>
          <p:nvPr/>
        </p:nvSpPr>
        <p:spPr bwMode="auto">
          <a:xfrm>
            <a:off x="4909625" y="2991322"/>
            <a:ext cx="6761823"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marL="342900" marR="0" lvl="0" indent="-342900" defTabSz="914400" eaLnBrk="1" fontAlgn="base" latinLnBrk="0" hangingPunct="1">
              <a:lnSpc>
                <a:spcPct val="100000"/>
              </a:lnSpc>
              <a:spcBef>
                <a:spcPct val="50000"/>
              </a:spcBef>
              <a:spcAft>
                <a:spcPct val="0"/>
              </a:spcAft>
              <a:buClrTx/>
              <a:buSzTx/>
              <a:tabLst/>
              <a:defRPr/>
            </a:pPr>
            <a:r>
              <a:rPr kumimoji="0" lang="zh-CN" altLang="en-US" sz="2000" i="0" u="none" strike="noStrike" kern="0" cap="none" spc="0" normalizeH="0" baseline="0" noProof="0" dirty="0">
                <a:ln>
                  <a:noFill/>
                </a:ln>
                <a:solidFill>
                  <a:schemeClr val="tx1">
                    <a:lumMod val="75000"/>
                    <a:lumOff val="25000"/>
                  </a:schemeClr>
                </a:solidFill>
                <a:effectLst/>
                <a:uLnTx/>
                <a:uFillTx/>
                <a:latin typeface="+mn-ea"/>
                <a:ea typeface="+mn-ea"/>
              </a:rPr>
              <a:t>雅本控股子公司江苏建农植物保护有限公司位于盐城市江苏滨海经济开发区沿海工业园，占地</a:t>
            </a:r>
            <a:r>
              <a:rPr kumimoji="0" lang="en-US" altLang="zh-CN" sz="2000" i="0" u="none" strike="noStrike" kern="0" cap="none" spc="0" normalizeH="0" baseline="0" noProof="0" dirty="0">
                <a:ln>
                  <a:noFill/>
                </a:ln>
                <a:solidFill>
                  <a:schemeClr val="tx1">
                    <a:lumMod val="75000"/>
                    <a:lumOff val="25000"/>
                  </a:schemeClr>
                </a:solidFill>
                <a:effectLst/>
                <a:uLnTx/>
                <a:uFillTx/>
                <a:latin typeface="+mn-ea"/>
                <a:ea typeface="+mn-ea"/>
              </a:rPr>
              <a:t>107</a:t>
            </a:r>
            <a:r>
              <a:rPr kumimoji="0" lang="zh-CN" altLang="en-US" sz="2000" i="0" u="none" strike="noStrike" kern="0" cap="none" spc="0" normalizeH="0" baseline="0" noProof="0" dirty="0">
                <a:ln>
                  <a:noFill/>
                </a:ln>
                <a:solidFill>
                  <a:schemeClr val="tx1">
                    <a:lumMod val="75000"/>
                    <a:lumOff val="25000"/>
                  </a:schemeClr>
                </a:solidFill>
                <a:effectLst/>
                <a:uLnTx/>
                <a:uFillTx/>
                <a:latin typeface="+mn-ea"/>
                <a:ea typeface="+mn-ea"/>
              </a:rPr>
              <a:t>亩，</a:t>
            </a:r>
            <a:r>
              <a:rPr kumimoji="0" lang="en-US" altLang="zh-CN" sz="2000" i="0" u="none" strike="noStrike" kern="0" cap="none" spc="0" normalizeH="0" baseline="0" noProof="0" dirty="0">
                <a:ln>
                  <a:noFill/>
                </a:ln>
                <a:solidFill>
                  <a:schemeClr val="tx1">
                    <a:lumMod val="75000"/>
                    <a:lumOff val="25000"/>
                  </a:schemeClr>
                </a:solidFill>
                <a:effectLst/>
                <a:uLnTx/>
                <a:uFillTx/>
                <a:latin typeface="+mn-ea"/>
                <a:ea typeface="+mn-ea"/>
              </a:rPr>
              <a:t>5</a:t>
            </a:r>
            <a:r>
              <a:rPr kumimoji="0" lang="zh-CN" altLang="en-US" sz="2000" i="0" u="none" strike="noStrike" kern="0" cap="none" spc="0" normalizeH="0" baseline="0" noProof="0" dirty="0">
                <a:ln>
                  <a:noFill/>
                </a:ln>
                <a:solidFill>
                  <a:schemeClr val="tx1">
                    <a:lumMod val="75000"/>
                    <a:lumOff val="25000"/>
                  </a:schemeClr>
                </a:solidFill>
                <a:effectLst/>
                <a:uLnTx/>
                <a:uFillTx/>
                <a:latin typeface="+mn-ea"/>
                <a:ea typeface="+mn-ea"/>
              </a:rPr>
              <a:t>个农药及中间体合成车间，</a:t>
            </a:r>
            <a:r>
              <a:rPr kumimoji="0" lang="en-US" altLang="zh-CN" sz="2000" i="0" u="none" strike="noStrike" kern="0" cap="none" spc="0" normalizeH="0" baseline="0" noProof="0" dirty="0">
                <a:ln>
                  <a:noFill/>
                </a:ln>
                <a:solidFill>
                  <a:schemeClr val="tx1">
                    <a:lumMod val="75000"/>
                    <a:lumOff val="25000"/>
                  </a:schemeClr>
                </a:solidFill>
                <a:effectLst/>
                <a:uLnTx/>
                <a:uFillTx/>
                <a:latin typeface="+mn-ea"/>
                <a:ea typeface="+mn-ea"/>
              </a:rPr>
              <a:t>2</a:t>
            </a:r>
            <a:r>
              <a:rPr kumimoji="0" lang="zh-CN" altLang="en-US" sz="2000" i="0" u="none" strike="noStrike" kern="0" cap="none" spc="0" normalizeH="0" baseline="0" noProof="0" dirty="0">
                <a:ln>
                  <a:noFill/>
                </a:ln>
                <a:solidFill>
                  <a:schemeClr val="tx1">
                    <a:lumMod val="75000"/>
                    <a:lumOff val="25000"/>
                  </a:schemeClr>
                </a:solidFill>
                <a:effectLst/>
                <a:uLnTx/>
                <a:uFillTx/>
                <a:latin typeface="+mn-ea"/>
                <a:ea typeface="+mn-ea"/>
              </a:rPr>
              <a:t>个农药制剂车间。总建筑面积</a:t>
            </a:r>
            <a:r>
              <a:rPr kumimoji="0" lang="en-US" altLang="zh-CN" sz="2000" i="0" u="none" strike="noStrike" kern="0" cap="none" spc="0" normalizeH="0" baseline="0" noProof="0" dirty="0">
                <a:ln>
                  <a:noFill/>
                </a:ln>
                <a:solidFill>
                  <a:schemeClr val="tx1">
                    <a:lumMod val="75000"/>
                    <a:lumOff val="25000"/>
                  </a:schemeClr>
                </a:solidFill>
                <a:effectLst/>
                <a:uLnTx/>
                <a:uFillTx/>
                <a:latin typeface="+mn-ea"/>
                <a:ea typeface="+mn-ea"/>
              </a:rPr>
              <a:t>72000</a:t>
            </a:r>
            <a:r>
              <a:rPr kumimoji="0" lang="zh-CN" altLang="en-US" sz="2000" i="0" u="none" strike="noStrike" kern="0" cap="none" spc="0" normalizeH="0" baseline="0" noProof="0" dirty="0">
                <a:ln>
                  <a:noFill/>
                </a:ln>
                <a:solidFill>
                  <a:schemeClr val="tx1">
                    <a:lumMod val="75000"/>
                    <a:lumOff val="25000"/>
                  </a:schemeClr>
                </a:solidFill>
                <a:effectLst/>
                <a:uLnTx/>
                <a:uFillTx/>
                <a:latin typeface="+mn-ea"/>
                <a:ea typeface="+mn-ea"/>
              </a:rPr>
              <a:t>平方米，总反应釜体积大于</a:t>
            </a:r>
            <a:r>
              <a:rPr kumimoji="0" lang="en-US" altLang="zh-CN" sz="2000" i="0" u="none" strike="noStrike" kern="0" cap="none" spc="0" normalizeH="0" baseline="0" noProof="0" dirty="0">
                <a:ln>
                  <a:noFill/>
                </a:ln>
                <a:solidFill>
                  <a:schemeClr val="tx1">
                    <a:lumMod val="75000"/>
                    <a:lumOff val="25000"/>
                  </a:schemeClr>
                </a:solidFill>
                <a:effectLst/>
                <a:uLnTx/>
                <a:uFillTx/>
                <a:latin typeface="+mn-ea"/>
                <a:ea typeface="+mn-ea"/>
              </a:rPr>
              <a:t>1200</a:t>
            </a:r>
            <a:r>
              <a:rPr kumimoji="0" lang="zh-CN" altLang="en-US" sz="2000" i="0" u="none" strike="noStrike" kern="0" cap="none" spc="0" normalizeH="0" baseline="0" noProof="0" dirty="0">
                <a:ln>
                  <a:noFill/>
                </a:ln>
                <a:solidFill>
                  <a:schemeClr val="tx1">
                    <a:lumMod val="75000"/>
                    <a:lumOff val="25000"/>
                  </a:schemeClr>
                </a:solidFill>
                <a:effectLst/>
                <a:uLnTx/>
                <a:uFillTx/>
                <a:latin typeface="+mn-ea"/>
                <a:ea typeface="+mn-ea"/>
              </a:rPr>
              <a:t>立方。</a:t>
            </a:r>
            <a:endParaRPr kumimoji="0" lang="en-US" altLang="zh-CN" sz="2000" i="0" u="none" strike="noStrike" kern="0" cap="none" spc="0" normalizeH="0" baseline="0" noProof="0" dirty="0">
              <a:ln>
                <a:noFill/>
              </a:ln>
              <a:solidFill>
                <a:schemeClr val="tx1">
                  <a:lumMod val="75000"/>
                  <a:lumOff val="25000"/>
                </a:schemeClr>
              </a:solidFill>
              <a:effectLst/>
              <a:uLnTx/>
              <a:uFillTx/>
              <a:latin typeface="+mn-ea"/>
              <a:ea typeface="+mn-ea"/>
            </a:endParaRPr>
          </a:p>
          <a:p>
            <a:pPr marL="342900" marR="0" lvl="0" indent="-342900" defTabSz="914400" eaLnBrk="1" fontAlgn="base" latinLnBrk="0" hangingPunct="1">
              <a:lnSpc>
                <a:spcPct val="100000"/>
              </a:lnSpc>
              <a:spcBef>
                <a:spcPct val="50000"/>
              </a:spcBef>
              <a:spcAft>
                <a:spcPct val="0"/>
              </a:spcAft>
              <a:buClrTx/>
              <a:buSzTx/>
              <a:tabLst/>
              <a:defRPr/>
            </a:pPr>
            <a:r>
              <a:rPr kumimoji="0" lang="zh-CN" altLang="en-US" sz="2000" i="0" u="none" strike="noStrike" kern="0" cap="none" spc="0" normalizeH="0" baseline="0" noProof="0" dirty="0">
                <a:ln>
                  <a:noFill/>
                </a:ln>
                <a:solidFill>
                  <a:schemeClr val="tx1">
                    <a:lumMod val="75000"/>
                    <a:lumOff val="25000"/>
                  </a:schemeClr>
                </a:solidFill>
                <a:effectLst/>
                <a:uLnTx/>
                <a:uFillTx/>
                <a:latin typeface="+mn-ea"/>
                <a:ea typeface="+mn-ea"/>
              </a:rPr>
              <a:t>特色反应为氯化、光氯化、格氏和</a:t>
            </a:r>
            <a:r>
              <a:rPr kumimoji="0" lang="en-US" altLang="zh-CN" sz="2000" i="0" u="none" strike="noStrike" kern="0" cap="none" spc="0" normalizeH="0" baseline="0" noProof="0" dirty="0">
                <a:ln>
                  <a:noFill/>
                </a:ln>
                <a:solidFill>
                  <a:schemeClr val="tx1">
                    <a:lumMod val="75000"/>
                    <a:lumOff val="25000"/>
                  </a:schemeClr>
                </a:solidFill>
                <a:effectLst/>
                <a:uLnTx/>
                <a:uFillTx/>
                <a:latin typeface="+mn-ea"/>
                <a:ea typeface="+mn-ea"/>
              </a:rPr>
              <a:t>300</a:t>
            </a:r>
            <a:r>
              <a:rPr kumimoji="0" lang="zh-CN" altLang="en-US" sz="2000" i="0" u="none" strike="noStrike" kern="0" cap="none" spc="0" normalizeH="0" baseline="0" noProof="0" dirty="0">
                <a:ln>
                  <a:noFill/>
                </a:ln>
                <a:solidFill>
                  <a:schemeClr val="tx1">
                    <a:lumMod val="75000"/>
                    <a:lumOff val="25000"/>
                  </a:schemeClr>
                </a:solidFill>
                <a:effectLst/>
                <a:uLnTx/>
                <a:uFillTx/>
                <a:latin typeface="+mn-ea"/>
                <a:ea typeface="+mn-ea"/>
              </a:rPr>
              <a:t>度以上高温反应。建农植保是按照国际标准建造的新农药产品制造基地，运用雅本的优势技术，广泛开展与国际农药巨头的合作，生产高效、低毒、绿色环保的杀虫剂、除草剂、杀菌剂和作物保护剂。</a:t>
            </a:r>
          </a:p>
        </p:txBody>
      </p:sp>
      <p:sp>
        <p:nvSpPr>
          <p:cNvPr id="2" name="文本框 1"/>
          <p:cNvSpPr txBox="1"/>
          <p:nvPr/>
        </p:nvSpPr>
        <p:spPr>
          <a:xfrm>
            <a:off x="5205047" y="2092279"/>
            <a:ext cx="4360984" cy="461665"/>
          </a:xfrm>
          <a:prstGeom prst="rect">
            <a:avLst/>
          </a:prstGeom>
          <a:noFill/>
        </p:spPr>
        <p:txBody>
          <a:bodyPr wrap="square" rtlCol="0">
            <a:spAutoFit/>
          </a:bodyPr>
          <a:lstStyle/>
          <a:p>
            <a:r>
              <a:rPr lang="zh-CN" altLang="en-US" sz="2400" dirty="0">
                <a:solidFill>
                  <a:schemeClr val="tx1">
                    <a:lumMod val="75000"/>
                    <a:lumOff val="25000"/>
                  </a:schemeClr>
                </a:solidFill>
              </a:rPr>
              <a:t>江苏建农植保有限公司</a:t>
            </a:r>
          </a:p>
        </p:txBody>
      </p:sp>
    </p:spTree>
    <p:extLst>
      <p:ext uri="{BB962C8B-B14F-4D97-AF65-F5344CB8AC3E}">
        <p14:creationId xmlns:p14="http://schemas.microsoft.com/office/powerpoint/2010/main" val="39260925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a:xfrm>
            <a:off x="3059903" y="590550"/>
            <a:ext cx="5380711" cy="546100"/>
          </a:xfrm>
        </p:spPr>
        <p:txBody>
          <a:bodyPr/>
          <a:lstStyle/>
          <a:p>
            <a:r>
              <a:rPr lang="zh-CN" altLang="en-US" dirty="0"/>
              <a:t>如东基地</a:t>
            </a:r>
          </a:p>
        </p:txBody>
      </p:sp>
      <p:sp>
        <p:nvSpPr>
          <p:cNvPr id="3" name="矩形 2"/>
          <p:cNvSpPr/>
          <p:nvPr/>
        </p:nvSpPr>
        <p:spPr>
          <a:xfrm>
            <a:off x="0" y="363537"/>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t>4.3</a:t>
            </a:r>
            <a:endParaRPr lang="zh-CN" altLang="en-US" sz="4400" b="1" dirty="0"/>
          </a:p>
        </p:txBody>
      </p:sp>
      <p:sp>
        <p:nvSpPr>
          <p:cNvPr id="11" name="矩形 1"/>
          <p:cNvSpPr>
            <a:spLocks noChangeArrowheads="1"/>
          </p:cNvSpPr>
          <p:nvPr/>
        </p:nvSpPr>
        <p:spPr bwMode="auto">
          <a:xfrm>
            <a:off x="4909625" y="2991322"/>
            <a:ext cx="7090117"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marL="342900" lvl="0" indent="-342900" fontAlgn="base">
              <a:spcBef>
                <a:spcPct val="50000"/>
              </a:spcBef>
              <a:spcAft>
                <a:spcPct val="0"/>
              </a:spcAft>
              <a:buClrTx/>
              <a:buSzTx/>
            </a:pPr>
            <a:r>
              <a:rPr lang="zh-CN" altLang="en-US" sz="2000" kern="0" dirty="0">
                <a:solidFill>
                  <a:schemeClr val="tx1">
                    <a:lumMod val="75000"/>
                    <a:lumOff val="25000"/>
                  </a:schemeClr>
                </a:solidFill>
                <a:latin typeface="+mn-ea"/>
                <a:ea typeface="+mn-ea"/>
              </a:rPr>
              <a:t>南通雅本化学有限公司系雅本化学股份有限公司的全资控股子公司，位于江苏省南通市如东县沿海经济开发区海滨四路</a:t>
            </a:r>
            <a:r>
              <a:rPr lang="en-US" altLang="zh-CN" sz="2000" kern="0" dirty="0">
                <a:solidFill>
                  <a:schemeClr val="tx1">
                    <a:lumMod val="75000"/>
                    <a:lumOff val="25000"/>
                  </a:schemeClr>
                </a:solidFill>
                <a:latin typeface="+mn-ea"/>
                <a:ea typeface="+mn-ea"/>
              </a:rPr>
              <a:t>26</a:t>
            </a:r>
            <a:r>
              <a:rPr lang="zh-CN" altLang="en-US" sz="2000" kern="0" dirty="0">
                <a:solidFill>
                  <a:schemeClr val="tx1">
                    <a:lumMod val="75000"/>
                    <a:lumOff val="25000"/>
                  </a:schemeClr>
                </a:solidFill>
                <a:latin typeface="+mn-ea"/>
                <a:ea typeface="+mn-ea"/>
              </a:rPr>
              <a:t>号，占地</a:t>
            </a:r>
            <a:r>
              <a:rPr lang="en-US" altLang="zh-CN" sz="2000" kern="0" dirty="0">
                <a:solidFill>
                  <a:schemeClr val="tx1">
                    <a:lumMod val="75000"/>
                    <a:lumOff val="25000"/>
                  </a:schemeClr>
                </a:solidFill>
                <a:latin typeface="+mn-ea"/>
                <a:ea typeface="+mn-ea"/>
              </a:rPr>
              <a:t>279</a:t>
            </a:r>
            <a:r>
              <a:rPr lang="zh-CN" altLang="en-US" sz="2000" kern="0" dirty="0">
                <a:solidFill>
                  <a:schemeClr val="tx1">
                    <a:lumMod val="75000"/>
                    <a:lumOff val="25000"/>
                  </a:schemeClr>
                </a:solidFill>
                <a:latin typeface="+mn-ea"/>
                <a:ea typeface="+mn-ea"/>
              </a:rPr>
              <a:t>亩，于</a:t>
            </a:r>
            <a:r>
              <a:rPr lang="en-US" altLang="zh-CN" sz="2000" kern="0" dirty="0">
                <a:solidFill>
                  <a:schemeClr val="tx1">
                    <a:lumMod val="75000"/>
                    <a:lumOff val="25000"/>
                  </a:schemeClr>
                </a:solidFill>
                <a:latin typeface="+mn-ea"/>
                <a:ea typeface="+mn-ea"/>
              </a:rPr>
              <a:t>2014</a:t>
            </a:r>
            <a:r>
              <a:rPr lang="zh-CN" altLang="en-US" sz="2000" kern="0" dirty="0">
                <a:solidFill>
                  <a:schemeClr val="tx1">
                    <a:lumMod val="75000"/>
                    <a:lumOff val="25000"/>
                  </a:schemeClr>
                </a:solidFill>
                <a:latin typeface="+mn-ea"/>
                <a:ea typeface="+mn-ea"/>
              </a:rPr>
              <a:t>年下半年正式投入运行。</a:t>
            </a:r>
          </a:p>
          <a:p>
            <a:pPr marL="342900" lvl="0" indent="-342900" fontAlgn="base">
              <a:spcBef>
                <a:spcPct val="50000"/>
              </a:spcBef>
              <a:spcAft>
                <a:spcPct val="0"/>
              </a:spcAft>
              <a:buClrTx/>
              <a:buSzTx/>
            </a:pPr>
            <a:r>
              <a:rPr lang="zh-CN" altLang="en-US" sz="2000" kern="0" dirty="0">
                <a:solidFill>
                  <a:schemeClr val="tx1">
                    <a:lumMod val="75000"/>
                    <a:lumOff val="25000"/>
                  </a:schemeClr>
                </a:solidFill>
                <a:latin typeface="+mn-ea"/>
                <a:ea typeface="+mn-ea"/>
              </a:rPr>
              <a:t>南通雅本化学有限公司一期已建设多个甲类生产车间（含</a:t>
            </a:r>
            <a:r>
              <a:rPr lang="en-US" altLang="zh-CN" sz="2000" kern="0" dirty="0">
                <a:solidFill>
                  <a:schemeClr val="tx1">
                    <a:lumMod val="75000"/>
                    <a:lumOff val="25000"/>
                  </a:schemeClr>
                </a:solidFill>
                <a:latin typeface="+mn-ea"/>
                <a:ea typeface="+mn-ea"/>
              </a:rPr>
              <a:t>4</a:t>
            </a:r>
            <a:r>
              <a:rPr lang="zh-CN" altLang="en-US" sz="2000" kern="0" dirty="0">
                <a:solidFill>
                  <a:schemeClr val="tx1">
                    <a:lumMod val="75000"/>
                    <a:lumOff val="25000"/>
                  </a:schemeClr>
                </a:solidFill>
                <a:latin typeface="+mn-ea"/>
                <a:ea typeface="+mn-ea"/>
              </a:rPr>
              <a:t>个专用车间、</a:t>
            </a:r>
            <a:r>
              <a:rPr lang="en-US" altLang="zh-CN" sz="2000" kern="0" dirty="0">
                <a:solidFill>
                  <a:schemeClr val="tx1">
                    <a:lumMod val="75000"/>
                    <a:lumOff val="25000"/>
                  </a:schemeClr>
                </a:solidFill>
                <a:latin typeface="+mn-ea"/>
                <a:ea typeface="+mn-ea"/>
              </a:rPr>
              <a:t>4</a:t>
            </a:r>
            <a:r>
              <a:rPr lang="zh-CN" altLang="en-US" sz="2000" kern="0" dirty="0">
                <a:solidFill>
                  <a:schemeClr val="tx1">
                    <a:lumMod val="75000"/>
                    <a:lumOff val="25000"/>
                  </a:schemeClr>
                </a:solidFill>
                <a:latin typeface="+mn-ea"/>
                <a:ea typeface="+mn-ea"/>
              </a:rPr>
              <a:t>个多功能车间、</a:t>
            </a:r>
            <a:r>
              <a:rPr lang="en-US" altLang="zh-CN" sz="2000" kern="0" dirty="0">
                <a:solidFill>
                  <a:schemeClr val="tx1">
                    <a:lumMod val="75000"/>
                    <a:lumOff val="25000"/>
                  </a:schemeClr>
                </a:solidFill>
                <a:latin typeface="+mn-ea"/>
                <a:ea typeface="+mn-ea"/>
              </a:rPr>
              <a:t>1</a:t>
            </a:r>
            <a:r>
              <a:rPr lang="zh-CN" altLang="en-US" sz="2000" kern="0" dirty="0">
                <a:solidFill>
                  <a:schemeClr val="tx1">
                    <a:lumMod val="75000"/>
                    <a:lumOff val="25000"/>
                  </a:schemeClr>
                </a:solidFill>
                <a:latin typeface="+mn-ea"/>
                <a:ea typeface="+mn-ea"/>
              </a:rPr>
              <a:t>个氢化车间、一个溶剂回收车间）、工程动力中心、办公综合楼、甲乙丙各类仓库、储罐区、污水处理中心、废气、废液焚烧设施、</a:t>
            </a:r>
            <a:r>
              <a:rPr lang="en-US" altLang="zh-CN" sz="2000" kern="0" dirty="0">
                <a:solidFill>
                  <a:schemeClr val="tx1">
                    <a:lumMod val="75000"/>
                    <a:lumOff val="25000"/>
                  </a:schemeClr>
                </a:solidFill>
                <a:latin typeface="+mn-ea"/>
                <a:ea typeface="+mn-ea"/>
              </a:rPr>
              <a:t>MVR</a:t>
            </a:r>
            <a:r>
              <a:rPr lang="zh-CN" altLang="en-US" sz="2000" kern="0" dirty="0">
                <a:solidFill>
                  <a:schemeClr val="tx1">
                    <a:lumMod val="75000"/>
                    <a:lumOff val="25000"/>
                  </a:schemeClr>
                </a:solidFill>
                <a:latin typeface="+mn-ea"/>
                <a:ea typeface="+mn-ea"/>
              </a:rPr>
              <a:t>及三效蒸发除盐设施等。各类车间及设施建筑面积超过</a:t>
            </a:r>
            <a:r>
              <a:rPr lang="en-US" altLang="zh-CN" sz="2000" kern="0" dirty="0">
                <a:solidFill>
                  <a:schemeClr val="tx1">
                    <a:lumMod val="75000"/>
                    <a:lumOff val="25000"/>
                  </a:schemeClr>
                </a:solidFill>
                <a:latin typeface="+mn-ea"/>
                <a:ea typeface="+mn-ea"/>
              </a:rPr>
              <a:t>100,000</a:t>
            </a:r>
            <a:r>
              <a:rPr lang="zh-CN" altLang="en-US" sz="2000" kern="0" dirty="0">
                <a:solidFill>
                  <a:schemeClr val="tx1">
                    <a:lumMod val="75000"/>
                    <a:lumOff val="25000"/>
                  </a:schemeClr>
                </a:solidFill>
                <a:latin typeface="+mn-ea"/>
                <a:ea typeface="+mn-ea"/>
              </a:rPr>
              <a:t>平方米，总反应釜容积超过</a:t>
            </a:r>
            <a:r>
              <a:rPr lang="en-US" altLang="zh-CN" sz="2000" kern="0" dirty="0">
                <a:solidFill>
                  <a:schemeClr val="tx1">
                    <a:lumMod val="75000"/>
                    <a:lumOff val="25000"/>
                  </a:schemeClr>
                </a:solidFill>
                <a:latin typeface="+mn-ea"/>
                <a:ea typeface="+mn-ea"/>
              </a:rPr>
              <a:t>2,000</a:t>
            </a:r>
            <a:r>
              <a:rPr lang="zh-CN" altLang="en-US" sz="2000" kern="0" dirty="0">
                <a:solidFill>
                  <a:schemeClr val="tx1">
                    <a:lumMod val="75000"/>
                    <a:lumOff val="25000"/>
                  </a:schemeClr>
                </a:solidFill>
                <a:latin typeface="+mn-ea"/>
                <a:ea typeface="+mn-ea"/>
              </a:rPr>
              <a:t>立方。</a:t>
            </a:r>
          </a:p>
        </p:txBody>
      </p:sp>
      <p:sp>
        <p:nvSpPr>
          <p:cNvPr id="2" name="文本框 1"/>
          <p:cNvSpPr txBox="1"/>
          <p:nvPr/>
        </p:nvSpPr>
        <p:spPr>
          <a:xfrm>
            <a:off x="5205047" y="2092279"/>
            <a:ext cx="4360984" cy="461665"/>
          </a:xfrm>
          <a:prstGeom prst="rect">
            <a:avLst/>
          </a:prstGeom>
          <a:noFill/>
        </p:spPr>
        <p:txBody>
          <a:bodyPr wrap="square" rtlCol="0">
            <a:spAutoFit/>
          </a:bodyPr>
          <a:lstStyle/>
          <a:p>
            <a:r>
              <a:rPr lang="zh-CN" altLang="en-US" sz="2400" dirty="0">
                <a:solidFill>
                  <a:schemeClr val="tx1">
                    <a:lumMod val="75000"/>
                    <a:lumOff val="25000"/>
                  </a:schemeClr>
                </a:solidFill>
              </a:rPr>
              <a:t>南通雅本化学有限公司</a:t>
            </a:r>
          </a:p>
        </p:txBody>
      </p:sp>
      <p:pic>
        <p:nvPicPr>
          <p:cNvPr id="10" name="内容占位符 4" descr="南通雅本鸟瞰图.jpg"/>
          <p:cNvPicPr>
            <a:picLocks noChangeAspect="1"/>
          </p:cNvPicPr>
          <p:nvPr/>
        </p:nvPicPr>
        <p:blipFill rotWithShape="1">
          <a:blip r:embed="rId2" cstate="screen">
            <a:extLst>
              <a:ext uri="{28A0092B-C50C-407E-A947-70E740481C1C}">
                <a14:useLocalDpi xmlns:a14="http://schemas.microsoft.com/office/drawing/2010/main"/>
              </a:ext>
            </a:extLst>
          </a:blip>
          <a:srcRect r="-399"/>
          <a:stretch/>
        </p:blipFill>
        <p:spPr>
          <a:xfrm>
            <a:off x="500062" y="1903534"/>
            <a:ext cx="3643200" cy="2428800"/>
          </a:xfrm>
          <a:prstGeom prst="rect">
            <a:avLst/>
          </a:prstGeom>
        </p:spPr>
      </p:pic>
      <p:pic>
        <p:nvPicPr>
          <p:cNvPr id="1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00062" y="4417256"/>
            <a:ext cx="3643200" cy="2363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32565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a:xfrm>
            <a:off x="3059903" y="590550"/>
            <a:ext cx="5380711" cy="546100"/>
          </a:xfrm>
        </p:spPr>
        <p:txBody>
          <a:bodyPr/>
          <a:lstStyle/>
          <a:p>
            <a:r>
              <a:rPr lang="zh-CN" altLang="en-US" dirty="0"/>
              <a:t>襄阳基地</a:t>
            </a:r>
          </a:p>
        </p:txBody>
      </p:sp>
      <p:sp>
        <p:nvSpPr>
          <p:cNvPr id="3" name="矩形 2"/>
          <p:cNvSpPr/>
          <p:nvPr/>
        </p:nvSpPr>
        <p:spPr>
          <a:xfrm>
            <a:off x="0" y="363537"/>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t>4.4</a:t>
            </a:r>
            <a:endParaRPr lang="zh-CN" altLang="en-US" sz="4400" b="1" dirty="0"/>
          </a:p>
        </p:txBody>
      </p:sp>
      <p:sp>
        <p:nvSpPr>
          <p:cNvPr id="11" name="矩形 1"/>
          <p:cNvSpPr>
            <a:spLocks noChangeArrowheads="1"/>
          </p:cNvSpPr>
          <p:nvPr/>
        </p:nvSpPr>
        <p:spPr bwMode="auto">
          <a:xfrm>
            <a:off x="4909625" y="2991322"/>
            <a:ext cx="7090117"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marL="342900" lvl="0" indent="-342900" fontAlgn="base">
              <a:spcBef>
                <a:spcPct val="50000"/>
              </a:spcBef>
              <a:spcAft>
                <a:spcPct val="0"/>
              </a:spcAft>
              <a:buClrTx/>
              <a:buSzTx/>
            </a:pPr>
            <a:r>
              <a:rPr lang="zh-CN" altLang="en-US" sz="2000" kern="0" dirty="0">
                <a:solidFill>
                  <a:schemeClr val="tx1">
                    <a:lumMod val="75000"/>
                    <a:lumOff val="25000"/>
                  </a:schemeClr>
                </a:solidFill>
                <a:latin typeface="+mn-ea"/>
                <a:ea typeface="+mn-ea"/>
              </a:rPr>
              <a:t>裕昌精化位于湖北襄阳余家湖工业园，是襄阳市重点化工企业。公司的研发中心拥有一批经验丰富的高级专业技术人才，配置现代化的设施及各类检测仪器。</a:t>
            </a:r>
            <a:endParaRPr lang="en-US" altLang="zh-CN" sz="2000" kern="0" dirty="0">
              <a:solidFill>
                <a:schemeClr val="tx1">
                  <a:lumMod val="75000"/>
                  <a:lumOff val="25000"/>
                </a:schemeClr>
              </a:solidFill>
              <a:latin typeface="+mn-ea"/>
              <a:ea typeface="+mn-ea"/>
            </a:endParaRPr>
          </a:p>
          <a:p>
            <a:pPr marL="342900" lvl="0" indent="-342900" fontAlgn="base">
              <a:spcBef>
                <a:spcPct val="50000"/>
              </a:spcBef>
              <a:spcAft>
                <a:spcPct val="0"/>
              </a:spcAft>
              <a:buClrTx/>
              <a:buSzTx/>
            </a:pPr>
            <a:r>
              <a:rPr lang="zh-CN" altLang="en-US" sz="2000" kern="0" dirty="0">
                <a:solidFill>
                  <a:schemeClr val="tx1">
                    <a:lumMod val="75000"/>
                    <a:lumOff val="25000"/>
                  </a:schemeClr>
                </a:solidFill>
                <a:latin typeface="+mn-ea"/>
                <a:ea typeface="+mn-ea"/>
              </a:rPr>
              <a:t>工厂生产场地总面积</a:t>
            </a:r>
            <a:r>
              <a:rPr lang="en-US" altLang="zh-CN" sz="2000" kern="0" dirty="0">
                <a:solidFill>
                  <a:schemeClr val="tx1">
                    <a:lumMod val="75000"/>
                    <a:lumOff val="25000"/>
                  </a:schemeClr>
                </a:solidFill>
                <a:latin typeface="+mn-ea"/>
                <a:ea typeface="+mn-ea"/>
              </a:rPr>
              <a:t>2</a:t>
            </a:r>
            <a:r>
              <a:rPr lang="zh-CN" altLang="en-US" sz="2000" kern="0" dirty="0">
                <a:solidFill>
                  <a:schemeClr val="tx1">
                    <a:lumMod val="75000"/>
                    <a:lumOff val="25000"/>
                  </a:schemeClr>
                </a:solidFill>
                <a:latin typeface="+mn-ea"/>
                <a:ea typeface="+mn-ea"/>
              </a:rPr>
              <a:t>万平方米，建有世界一流的防止交叉污染的隔离车间以及二个达到十万级的空气净化系统，并拥有制冷、高压加氢、气体压缩、防爆、制氮、真空干燥等专有设备。是一家专门研制生产各类医药化工中间体以及高分子材料添加剂的高科技企业。公司实施国际</a:t>
            </a:r>
            <a:r>
              <a:rPr lang="en-US" altLang="zh-CN" sz="2000" kern="0" dirty="0">
                <a:solidFill>
                  <a:schemeClr val="tx1">
                    <a:lumMod val="75000"/>
                    <a:lumOff val="25000"/>
                  </a:schemeClr>
                </a:solidFill>
                <a:latin typeface="+mn-ea"/>
                <a:ea typeface="+mn-ea"/>
              </a:rPr>
              <a:t>ISO9001</a:t>
            </a:r>
            <a:r>
              <a:rPr lang="zh-CN" altLang="en-US" sz="2000" kern="0" dirty="0">
                <a:solidFill>
                  <a:schemeClr val="tx1">
                    <a:lumMod val="75000"/>
                    <a:lumOff val="25000"/>
                  </a:schemeClr>
                </a:solidFill>
                <a:latin typeface="+mn-ea"/>
                <a:ea typeface="+mn-ea"/>
              </a:rPr>
              <a:t>质量管理规范，建有整套质量保证体系。</a:t>
            </a:r>
          </a:p>
        </p:txBody>
      </p:sp>
      <p:sp>
        <p:nvSpPr>
          <p:cNvPr id="2" name="文本框 1"/>
          <p:cNvSpPr txBox="1"/>
          <p:nvPr/>
        </p:nvSpPr>
        <p:spPr>
          <a:xfrm>
            <a:off x="5205047" y="2092279"/>
            <a:ext cx="4360984" cy="461665"/>
          </a:xfrm>
          <a:prstGeom prst="rect">
            <a:avLst/>
          </a:prstGeom>
          <a:noFill/>
        </p:spPr>
        <p:txBody>
          <a:bodyPr wrap="square" rtlCol="0">
            <a:spAutoFit/>
          </a:bodyPr>
          <a:lstStyle/>
          <a:p>
            <a:r>
              <a:rPr lang="zh-CN" altLang="en-US" sz="2400" dirty="0">
                <a:solidFill>
                  <a:schemeClr val="tx1">
                    <a:lumMod val="75000"/>
                    <a:lumOff val="25000"/>
                  </a:schemeClr>
                </a:solidFill>
              </a:rPr>
              <a:t>襄阳市裕昌精细化工有限公司</a:t>
            </a:r>
          </a:p>
        </p:txBody>
      </p:sp>
      <p:pic>
        <p:nvPicPr>
          <p:cNvPr id="5" name="图片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0062" y="4338075"/>
            <a:ext cx="3643200" cy="2428800"/>
          </a:xfrm>
          <a:prstGeom prst="rect">
            <a:avLst/>
          </a:prstGeom>
        </p:spPr>
      </p:pic>
      <p:pic>
        <p:nvPicPr>
          <p:cNvPr id="7" name="图片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062" y="1776922"/>
            <a:ext cx="3643200" cy="2428800"/>
          </a:xfrm>
          <a:prstGeom prst="rect">
            <a:avLst/>
          </a:prstGeom>
        </p:spPr>
      </p:pic>
    </p:spTree>
    <p:extLst>
      <p:ext uri="{BB962C8B-B14F-4D97-AF65-F5344CB8AC3E}">
        <p14:creationId xmlns:p14="http://schemas.microsoft.com/office/powerpoint/2010/main" val="478169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a:xfrm>
            <a:off x="3059903" y="590550"/>
            <a:ext cx="5380711" cy="546100"/>
          </a:xfrm>
        </p:spPr>
        <p:txBody>
          <a:bodyPr/>
          <a:lstStyle/>
          <a:p>
            <a:r>
              <a:rPr lang="zh-CN" altLang="en-US" dirty="0"/>
              <a:t>上虞基地</a:t>
            </a:r>
          </a:p>
        </p:txBody>
      </p:sp>
      <p:sp>
        <p:nvSpPr>
          <p:cNvPr id="3" name="矩形 2"/>
          <p:cNvSpPr/>
          <p:nvPr/>
        </p:nvSpPr>
        <p:spPr>
          <a:xfrm>
            <a:off x="0" y="363537"/>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t>4.5</a:t>
            </a:r>
            <a:endParaRPr lang="zh-CN" altLang="en-US" sz="4400" b="1" dirty="0"/>
          </a:p>
        </p:txBody>
      </p:sp>
      <p:sp>
        <p:nvSpPr>
          <p:cNvPr id="11" name="矩形 1"/>
          <p:cNvSpPr>
            <a:spLocks noChangeArrowheads="1"/>
          </p:cNvSpPr>
          <p:nvPr/>
        </p:nvSpPr>
        <p:spPr bwMode="auto">
          <a:xfrm>
            <a:off x="4909625" y="2893348"/>
            <a:ext cx="7090117"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marL="342900" lvl="0" indent="-342900" fontAlgn="base">
              <a:spcBef>
                <a:spcPct val="50000"/>
              </a:spcBef>
              <a:spcAft>
                <a:spcPct val="0"/>
              </a:spcAft>
              <a:buClrTx/>
              <a:buSzTx/>
            </a:pPr>
            <a:r>
              <a:rPr lang="zh-CN" altLang="en-US" sz="2000" kern="0" dirty="0">
                <a:solidFill>
                  <a:schemeClr val="tx1">
                    <a:lumMod val="75000"/>
                    <a:lumOff val="25000"/>
                  </a:schemeClr>
                </a:solidFill>
                <a:latin typeface="+mn-ea"/>
                <a:ea typeface="+mn-ea"/>
              </a:rPr>
              <a:t>上虞基地</a:t>
            </a:r>
            <a:r>
              <a:rPr lang="en-US" altLang="zh-CN" sz="2000" kern="0" dirty="0">
                <a:solidFill>
                  <a:schemeClr val="tx1">
                    <a:lumMod val="75000"/>
                    <a:lumOff val="25000"/>
                  </a:schemeClr>
                </a:solidFill>
                <a:latin typeface="+mn-ea"/>
                <a:ea typeface="+mn-ea"/>
              </a:rPr>
              <a:t>20</a:t>
            </a:r>
            <a:r>
              <a:rPr lang="zh-CN" altLang="en-US" sz="2000" kern="0" dirty="0">
                <a:solidFill>
                  <a:schemeClr val="tx1">
                    <a:lumMod val="75000"/>
                    <a:lumOff val="25000"/>
                  </a:schemeClr>
                </a:solidFill>
                <a:latin typeface="+mn-ea"/>
                <a:ea typeface="+mn-ea"/>
              </a:rPr>
              <a:t>年</a:t>
            </a:r>
            <a:r>
              <a:rPr lang="en-US" altLang="zh-CN" sz="2000" kern="0" dirty="0">
                <a:solidFill>
                  <a:schemeClr val="tx1">
                    <a:lumMod val="75000"/>
                    <a:lumOff val="25000"/>
                  </a:schemeClr>
                </a:solidFill>
                <a:latin typeface="+mn-ea"/>
                <a:ea typeface="+mn-ea"/>
              </a:rPr>
              <a:t>12</a:t>
            </a:r>
            <a:r>
              <a:rPr lang="zh-CN" altLang="en-US" sz="2000" kern="0" dirty="0">
                <a:solidFill>
                  <a:schemeClr val="tx1">
                    <a:lumMod val="75000"/>
                    <a:lumOff val="25000"/>
                  </a:schemeClr>
                </a:solidFill>
                <a:latin typeface="+mn-ea"/>
                <a:ea typeface="+mn-ea"/>
              </a:rPr>
              <a:t>月举行奠基典礼、</a:t>
            </a:r>
            <a:r>
              <a:rPr lang="en-US" altLang="zh-CN" sz="2000" kern="0" dirty="0">
                <a:solidFill>
                  <a:schemeClr val="tx1">
                    <a:lumMod val="75000"/>
                    <a:lumOff val="25000"/>
                  </a:schemeClr>
                </a:solidFill>
                <a:latin typeface="+mn-ea"/>
                <a:ea typeface="+mn-ea"/>
              </a:rPr>
              <a:t>21</a:t>
            </a:r>
            <a:r>
              <a:rPr lang="zh-CN" altLang="en-US" sz="2000" kern="0" dirty="0">
                <a:solidFill>
                  <a:schemeClr val="tx1">
                    <a:lumMod val="75000"/>
                    <a:lumOff val="25000"/>
                  </a:schemeClr>
                </a:solidFill>
                <a:latin typeface="+mn-ea"/>
                <a:ea typeface="+mn-ea"/>
              </a:rPr>
              <a:t>年</a:t>
            </a:r>
            <a:r>
              <a:rPr lang="en-US" altLang="zh-CN" sz="2000" kern="0" dirty="0">
                <a:solidFill>
                  <a:schemeClr val="tx1">
                    <a:lumMod val="75000"/>
                    <a:lumOff val="25000"/>
                  </a:schemeClr>
                </a:solidFill>
                <a:latin typeface="+mn-ea"/>
                <a:ea typeface="+mn-ea"/>
              </a:rPr>
              <a:t>4</a:t>
            </a:r>
            <a:r>
              <a:rPr lang="zh-CN" altLang="en-US" sz="2000" kern="0" dirty="0">
                <a:solidFill>
                  <a:schemeClr val="tx1">
                    <a:lumMod val="75000"/>
                    <a:lumOff val="25000"/>
                  </a:schemeClr>
                </a:solidFill>
                <a:latin typeface="+mn-ea"/>
                <a:ea typeface="+mn-ea"/>
              </a:rPr>
              <a:t>月打下第一根桩，</a:t>
            </a:r>
            <a:r>
              <a:rPr lang="en-US" altLang="zh-CN" sz="2000" kern="0" dirty="0">
                <a:solidFill>
                  <a:schemeClr val="tx1">
                    <a:lumMod val="75000"/>
                    <a:lumOff val="25000"/>
                  </a:schemeClr>
                </a:solidFill>
                <a:latin typeface="+mn-ea"/>
                <a:ea typeface="+mn-ea"/>
              </a:rPr>
              <a:t>22</a:t>
            </a:r>
            <a:r>
              <a:rPr lang="zh-CN" altLang="en-US" sz="2000" kern="0" dirty="0">
                <a:solidFill>
                  <a:schemeClr val="tx1">
                    <a:lumMod val="75000"/>
                    <a:lumOff val="25000"/>
                  </a:schemeClr>
                </a:solidFill>
                <a:latin typeface="+mn-ea"/>
                <a:ea typeface="+mn-ea"/>
              </a:rPr>
              <a:t>年</a:t>
            </a:r>
            <a:r>
              <a:rPr lang="en-US" altLang="zh-CN" sz="2000" kern="0" dirty="0">
                <a:solidFill>
                  <a:schemeClr val="tx1">
                    <a:lumMod val="75000"/>
                    <a:lumOff val="25000"/>
                  </a:schemeClr>
                </a:solidFill>
                <a:latin typeface="+mn-ea"/>
                <a:ea typeface="+mn-ea"/>
              </a:rPr>
              <a:t>8</a:t>
            </a:r>
            <a:r>
              <a:rPr lang="zh-CN" altLang="en-US" sz="2000" kern="0" dirty="0">
                <a:solidFill>
                  <a:schemeClr val="tx1">
                    <a:lumMod val="75000"/>
                    <a:lumOff val="25000"/>
                  </a:schemeClr>
                </a:solidFill>
                <a:latin typeface="+mn-ea"/>
                <a:ea typeface="+mn-ea"/>
              </a:rPr>
              <a:t>月</a:t>
            </a:r>
            <a:r>
              <a:rPr lang="en-US" altLang="zh-CN" sz="2000" kern="0" dirty="0">
                <a:solidFill>
                  <a:schemeClr val="tx1">
                    <a:lumMod val="75000"/>
                    <a:lumOff val="25000"/>
                  </a:schemeClr>
                </a:solidFill>
                <a:latin typeface="+mn-ea"/>
                <a:ea typeface="+mn-ea"/>
              </a:rPr>
              <a:t>2</a:t>
            </a:r>
            <a:r>
              <a:rPr lang="zh-CN" altLang="en-US" sz="2000" kern="0" dirty="0">
                <a:solidFill>
                  <a:schemeClr val="tx1">
                    <a:lumMod val="75000"/>
                    <a:lumOff val="25000"/>
                  </a:schemeClr>
                </a:solidFill>
                <a:latin typeface="+mn-ea"/>
                <a:ea typeface="+mn-ea"/>
              </a:rPr>
              <a:t>日生物酶制剂车间正式投产，产品主要用于小分子化合物的酶催化反应，制备各类手性化合物中间体和活性成分，涉及医药、大健康等领域。比如非天然氨基酸系列、抗病毒药物中间体、心血管药物中间体、</a:t>
            </a:r>
            <a:r>
              <a:rPr lang="en-US" altLang="zh-CN" sz="2000" kern="0" dirty="0">
                <a:solidFill>
                  <a:schemeClr val="tx1">
                    <a:lumMod val="75000"/>
                    <a:lumOff val="25000"/>
                  </a:schemeClr>
                </a:solidFill>
                <a:latin typeface="+mn-ea"/>
                <a:ea typeface="+mn-ea"/>
              </a:rPr>
              <a:t>NMN</a:t>
            </a:r>
            <a:r>
              <a:rPr lang="zh-CN" altLang="en-US" sz="2000" kern="0" dirty="0">
                <a:solidFill>
                  <a:schemeClr val="tx1">
                    <a:lumMod val="75000"/>
                    <a:lumOff val="25000"/>
                  </a:schemeClr>
                </a:solidFill>
                <a:latin typeface="+mn-ea"/>
                <a:ea typeface="+mn-ea"/>
              </a:rPr>
              <a:t>及</a:t>
            </a:r>
            <a:r>
              <a:rPr lang="en-US" altLang="zh-CN" sz="2000" kern="0" dirty="0">
                <a:solidFill>
                  <a:schemeClr val="tx1">
                    <a:lumMod val="75000"/>
                    <a:lumOff val="25000"/>
                  </a:schemeClr>
                </a:solidFill>
                <a:latin typeface="+mn-ea"/>
                <a:ea typeface="+mn-ea"/>
              </a:rPr>
              <a:t>AKG-Ca</a:t>
            </a:r>
            <a:r>
              <a:rPr lang="zh-CN" altLang="en-US" sz="2000" kern="0" dirty="0">
                <a:solidFill>
                  <a:schemeClr val="tx1">
                    <a:lumMod val="75000"/>
                    <a:lumOff val="25000"/>
                  </a:schemeClr>
                </a:solidFill>
                <a:latin typeface="+mn-ea"/>
                <a:ea typeface="+mn-ea"/>
              </a:rPr>
              <a:t>等。</a:t>
            </a:r>
          </a:p>
          <a:p>
            <a:pPr marL="342900" lvl="0" indent="-342900" fontAlgn="base">
              <a:spcBef>
                <a:spcPct val="50000"/>
              </a:spcBef>
              <a:spcAft>
                <a:spcPct val="0"/>
              </a:spcAft>
              <a:buClrTx/>
              <a:buSzTx/>
            </a:pPr>
            <a:r>
              <a:rPr lang="zh-CN" altLang="en-US" sz="2000" kern="0" dirty="0">
                <a:solidFill>
                  <a:schemeClr val="tx1">
                    <a:lumMod val="75000"/>
                    <a:lumOff val="25000"/>
                  </a:schemeClr>
                </a:solidFill>
                <a:latin typeface="+mn-ea"/>
                <a:ea typeface="+mn-ea"/>
              </a:rPr>
              <a:t>上虞建筑严格按照绿色节能低碳的要求和标准设计建造；</a:t>
            </a:r>
          </a:p>
          <a:p>
            <a:pPr marL="342900" lvl="0" indent="-342900" fontAlgn="base">
              <a:spcBef>
                <a:spcPct val="50000"/>
              </a:spcBef>
              <a:spcAft>
                <a:spcPct val="0"/>
              </a:spcAft>
              <a:buClrTx/>
              <a:buSzTx/>
            </a:pPr>
            <a:r>
              <a:rPr lang="zh-CN" altLang="en-US" sz="2000" kern="0" dirty="0">
                <a:solidFill>
                  <a:schemeClr val="tx1">
                    <a:lumMod val="75000"/>
                    <a:lumOff val="25000"/>
                  </a:schemeClr>
                </a:solidFill>
                <a:latin typeface="+mn-ea"/>
                <a:ea typeface="+mn-ea"/>
              </a:rPr>
              <a:t>上虞基地主要生产酶制剂以及大健康产品，是公司第一个生物制造基地，也是全产业链的基地，同时也将成为一个研发制造和产品展示的窗口。</a:t>
            </a:r>
            <a:endParaRPr lang="en-US" altLang="zh-CN" sz="2000" kern="0" dirty="0">
              <a:solidFill>
                <a:schemeClr val="tx1">
                  <a:lumMod val="75000"/>
                  <a:lumOff val="25000"/>
                </a:schemeClr>
              </a:solidFill>
              <a:latin typeface="+mn-ea"/>
              <a:ea typeface="+mn-ea"/>
            </a:endParaRPr>
          </a:p>
        </p:txBody>
      </p:sp>
      <p:sp>
        <p:nvSpPr>
          <p:cNvPr id="2" name="文本框 1"/>
          <p:cNvSpPr txBox="1"/>
          <p:nvPr/>
        </p:nvSpPr>
        <p:spPr>
          <a:xfrm>
            <a:off x="5205047" y="2092279"/>
            <a:ext cx="4360984" cy="461665"/>
          </a:xfrm>
          <a:prstGeom prst="rect">
            <a:avLst/>
          </a:prstGeom>
          <a:noFill/>
        </p:spPr>
        <p:txBody>
          <a:bodyPr wrap="square" rtlCol="0">
            <a:spAutoFit/>
          </a:bodyPr>
          <a:lstStyle/>
          <a:p>
            <a:r>
              <a:rPr lang="zh-CN" altLang="en-US" sz="2400" dirty="0">
                <a:solidFill>
                  <a:schemeClr val="tx1">
                    <a:lumMod val="75000"/>
                    <a:lumOff val="25000"/>
                  </a:schemeClr>
                </a:solidFill>
              </a:rPr>
              <a:t>雅本（绍兴）药业有限公司</a:t>
            </a: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rcRect t="6" b="6"/>
          <a:stretch/>
        </p:blipFill>
        <p:spPr>
          <a:xfrm>
            <a:off x="500062" y="4335531"/>
            <a:ext cx="3643200" cy="2428800"/>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00062" y="1776922"/>
            <a:ext cx="3643200" cy="2428800"/>
          </a:xfrm>
          <a:prstGeom prst="rect">
            <a:avLst/>
          </a:prstGeom>
        </p:spPr>
      </p:pic>
    </p:spTree>
    <p:extLst>
      <p:ext uri="{BB962C8B-B14F-4D97-AF65-F5344CB8AC3E}">
        <p14:creationId xmlns:p14="http://schemas.microsoft.com/office/powerpoint/2010/main" val="240424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a:xfrm>
            <a:off x="3059903" y="590550"/>
            <a:ext cx="5380711" cy="546100"/>
          </a:xfrm>
        </p:spPr>
        <p:txBody>
          <a:bodyPr/>
          <a:lstStyle/>
          <a:p>
            <a:r>
              <a:rPr lang="zh-CN" altLang="en-US" dirty="0"/>
              <a:t>马耳他基地</a:t>
            </a:r>
          </a:p>
        </p:txBody>
      </p:sp>
      <p:sp>
        <p:nvSpPr>
          <p:cNvPr id="3" name="矩形 2"/>
          <p:cNvSpPr/>
          <p:nvPr/>
        </p:nvSpPr>
        <p:spPr>
          <a:xfrm>
            <a:off x="0" y="363537"/>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t>4.6</a:t>
            </a:r>
            <a:endParaRPr lang="zh-CN" altLang="en-US" sz="4400" b="1" dirty="0"/>
          </a:p>
        </p:txBody>
      </p:sp>
      <p:sp>
        <p:nvSpPr>
          <p:cNvPr id="2" name="文本框 1"/>
          <p:cNvSpPr txBox="1"/>
          <p:nvPr/>
        </p:nvSpPr>
        <p:spPr>
          <a:xfrm>
            <a:off x="5187486" y="1776922"/>
            <a:ext cx="6685646" cy="461665"/>
          </a:xfrm>
          <a:prstGeom prst="rect">
            <a:avLst/>
          </a:prstGeom>
          <a:noFill/>
        </p:spPr>
        <p:txBody>
          <a:bodyPr wrap="square" rtlCol="0">
            <a:spAutoFit/>
          </a:bodyPr>
          <a:lstStyle/>
          <a:p>
            <a:r>
              <a:rPr lang="en-US" altLang="zh-CN" sz="2400" dirty="0">
                <a:solidFill>
                  <a:schemeClr val="tx1">
                    <a:lumMod val="75000"/>
                    <a:lumOff val="25000"/>
                  </a:schemeClr>
                </a:solidFill>
                <a:latin typeface="+mn-ea"/>
              </a:rPr>
              <a:t>AMINO CHEMICALS LIMITED</a:t>
            </a:r>
            <a:r>
              <a:rPr lang="zh-CN" altLang="en-US" sz="2400" dirty="0">
                <a:solidFill>
                  <a:schemeClr val="tx1">
                    <a:lumMod val="75000"/>
                    <a:lumOff val="25000"/>
                  </a:schemeClr>
                </a:solidFill>
                <a:latin typeface="+mn-ea"/>
              </a:rPr>
              <a:t>（简称“</a:t>
            </a:r>
            <a:r>
              <a:rPr lang="en-US" altLang="zh-CN" sz="2400" dirty="0">
                <a:solidFill>
                  <a:schemeClr val="tx1">
                    <a:lumMod val="75000"/>
                    <a:lumOff val="25000"/>
                  </a:schemeClr>
                </a:solidFill>
                <a:latin typeface="+mn-ea"/>
              </a:rPr>
              <a:t>ACL</a:t>
            </a:r>
            <a:r>
              <a:rPr lang="zh-CN" altLang="en-US" sz="2400" dirty="0">
                <a:solidFill>
                  <a:schemeClr val="tx1">
                    <a:lumMod val="75000"/>
                    <a:lumOff val="25000"/>
                  </a:schemeClr>
                </a:solidFill>
                <a:latin typeface="+mn-ea"/>
              </a:rPr>
              <a:t>”）</a:t>
            </a:r>
          </a:p>
        </p:txBody>
      </p:sp>
      <p:sp>
        <p:nvSpPr>
          <p:cNvPr id="8" name="内容占位符 2"/>
          <p:cNvSpPr>
            <a:spLocks noGrp="1"/>
          </p:cNvSpPr>
          <p:nvPr/>
        </p:nvSpPr>
        <p:spPr bwMode="auto">
          <a:xfrm>
            <a:off x="4962403" y="2501337"/>
            <a:ext cx="6910729" cy="3673475"/>
          </a:xfrm>
          <a:prstGeom prst="rect">
            <a:avLst/>
          </a:prstGeom>
          <a:noFill/>
          <a:ln>
            <a:noFill/>
          </a:ln>
          <a:extLst>
            <a:ext uri="{909E8E84-426E-40DD-AFC4-6F175D3DCCD1}">
              <a14:hiddenFill xmlns:a14="http://schemas.microsoft.com/office/drawing/2010/main">
                <a:solidFill>
                  <a:srgbClr val="00B0F0">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fontAlgn="base">
              <a:spcBef>
                <a:spcPts val="1200"/>
              </a:spcBef>
              <a:spcAft>
                <a:spcPct val="0"/>
              </a:spcAft>
              <a:buClrTx/>
              <a:buSzTx/>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位于南欧的马耳他，主要提供原料药</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(API)</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生产（</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Catalogue</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）和原料药定制（</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CMO</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）服务。</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base">
              <a:spcBef>
                <a:spcPts val="1200"/>
              </a:spcBef>
              <a:spcAft>
                <a:spcPct val="0"/>
              </a:spcAft>
              <a:buClrTx/>
              <a:buSzTx/>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得益于</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Hatch-Waxman </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豁免条款等， </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ACL</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能够与仿制药生产商在新药专利到期前研发仿制成分和生产工艺，并向</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FDA</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申请</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FTF</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First to</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File</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），以获得</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180</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天的独家市场销售权。</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base">
              <a:spcBef>
                <a:spcPts val="1200"/>
              </a:spcBef>
              <a:spcAft>
                <a:spcPct val="0"/>
              </a:spcAft>
              <a:buClrTx/>
              <a:buSzTx/>
            </a:pP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ACL</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的现有产品有</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43 </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种，生产规模从可从公斤级到吨级，其中约</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84% </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为</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API, </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其余为定制化合成服务</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(CMO) </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。其服务的客户</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49%</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在欧洲， </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19%</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在北美， </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23%</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在印度，客户集中度较低。</a:t>
            </a:r>
          </a:p>
          <a:p>
            <a:pPr fontAlgn="base">
              <a:spcBef>
                <a:spcPts val="1200"/>
              </a:spcBef>
              <a:spcAft>
                <a:spcPct val="0"/>
              </a:spcAft>
              <a:buClrTx/>
              <a:buSzTx/>
            </a:pP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ACL</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的工厂占地</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7800</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平方米，已经通过了美国</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FDA</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和</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cGMP</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认证。</a:t>
            </a:r>
          </a:p>
        </p:txBody>
      </p:sp>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3458" b="3458"/>
          <a:stretch/>
        </p:blipFill>
        <p:spPr>
          <a:xfrm>
            <a:off x="500062" y="1776922"/>
            <a:ext cx="3643200" cy="2428800"/>
          </a:xfrm>
          <a:prstGeom prst="rect">
            <a:avLst/>
          </a:prstGeom>
        </p:spPr>
      </p:pic>
      <p:sp>
        <p:nvSpPr>
          <p:cNvPr id="10" name="object 9"/>
          <p:cNvSpPr>
            <a:spLocks noChangeArrowheads="1"/>
          </p:cNvSpPr>
          <p:nvPr/>
        </p:nvSpPr>
        <p:spPr bwMode="auto">
          <a:xfrm>
            <a:off x="500062" y="4338074"/>
            <a:ext cx="3643200" cy="24300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b="0">
              <a:latin typeface="等线" panose="02010600030101010101" pitchFamily="2" charset="-122"/>
              <a:ea typeface="等线" panose="02010600030101010101" pitchFamily="2" charset="-122"/>
            </a:endParaRPr>
          </a:p>
        </p:txBody>
      </p:sp>
    </p:spTree>
    <p:extLst>
      <p:ext uri="{BB962C8B-B14F-4D97-AF65-F5344CB8AC3E}">
        <p14:creationId xmlns:p14="http://schemas.microsoft.com/office/powerpoint/2010/main" val="37536015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4952997" y="1860884"/>
            <a:ext cx="5362077" cy="859683"/>
          </a:xfrm>
        </p:spPr>
        <p:txBody>
          <a:bodyPr anchor="ctr"/>
          <a:lstStyle/>
          <a:p>
            <a:r>
              <a:rPr lang="zh-CN" altLang="en-US" sz="5400" dirty="0">
                <a:latin typeface="微软雅黑" panose="020B0503020204020204" pitchFamily="34" charset="-122"/>
                <a:ea typeface="微软雅黑" panose="020B0503020204020204" pitchFamily="34" charset="-122"/>
              </a:rPr>
              <a:t>雅本环境</a:t>
            </a:r>
            <a:endParaRPr lang="en-US" altLang="zh-CN" sz="5400" dirty="0">
              <a:latin typeface="微软雅黑" panose="020B0503020204020204" pitchFamily="34" charset="-122"/>
              <a:ea typeface="微软雅黑" panose="020B0503020204020204" pitchFamily="34" charset="-122"/>
            </a:endParaRPr>
          </a:p>
        </p:txBody>
      </p:sp>
      <p:sp>
        <p:nvSpPr>
          <p:cNvPr id="3" name="文本框 2"/>
          <p:cNvSpPr txBox="1"/>
          <p:nvPr/>
        </p:nvSpPr>
        <p:spPr>
          <a:xfrm>
            <a:off x="2647950" y="2720567"/>
            <a:ext cx="590550" cy="1107996"/>
          </a:xfrm>
          <a:prstGeom prst="rect">
            <a:avLst/>
          </a:prstGeom>
          <a:noFill/>
        </p:spPr>
        <p:txBody>
          <a:bodyPr wrap="square" rtlCol="0">
            <a:spAutoFit/>
          </a:bodyPr>
          <a:lstStyle/>
          <a:p>
            <a:r>
              <a:rPr lang="en-US" altLang="zh-CN" sz="6600" b="1" dirty="0">
                <a:solidFill>
                  <a:schemeClr val="bg1"/>
                </a:solidFill>
              </a:rPr>
              <a:t>5</a:t>
            </a:r>
            <a:endParaRPr lang="zh-CN" altLang="en-US" sz="6600" b="1" dirty="0">
              <a:solidFill>
                <a:schemeClr val="bg1"/>
              </a:solidFill>
            </a:endParaRPr>
          </a:p>
        </p:txBody>
      </p:sp>
      <p:sp>
        <p:nvSpPr>
          <p:cNvPr id="4" name="矩形 3"/>
          <p:cNvSpPr/>
          <p:nvPr/>
        </p:nvSpPr>
        <p:spPr>
          <a:xfrm>
            <a:off x="4952998" y="2942166"/>
            <a:ext cx="6638780" cy="1372683"/>
          </a:xfrm>
          <a:prstGeom prst="rect">
            <a:avLst/>
          </a:prstGeom>
        </p:spPr>
        <p:txBody>
          <a:bodyPr wrap="square">
            <a:spAutoFit/>
          </a:bodyPr>
          <a:lstStyle/>
          <a:p>
            <a:pPr marL="514350" indent="-514350" defTabSz="685681">
              <a:lnSpc>
                <a:spcPct val="130000"/>
              </a:lnSpc>
              <a:buClr>
                <a:srgbClr val="67B88E"/>
              </a:buClr>
              <a:buFont typeface="Wingdings" panose="05000000000000000000" pitchFamily="2" charset="2"/>
              <a:buChar char="n"/>
            </a:pPr>
            <a:r>
              <a:rPr lang="zh-CN" altLang="en-US" sz="3200" dirty="0">
                <a:solidFill>
                  <a:schemeClr val="tx1">
                    <a:lumMod val="75000"/>
                    <a:lumOff val="25000"/>
                  </a:schemeClr>
                </a:solidFill>
                <a:latin typeface="微软雅黑" panose="020B0503020204020204" pitchFamily="34" charset="-122"/>
                <a:ea typeface="微软雅黑" panose="020B0503020204020204" pitchFamily="34" charset="-122"/>
              </a:rPr>
              <a:t>上海雅本环境技术有限公司</a:t>
            </a:r>
          </a:p>
          <a:p>
            <a:pPr marL="514350" indent="-514350" defTabSz="685681">
              <a:lnSpc>
                <a:spcPct val="130000"/>
              </a:lnSpc>
              <a:buClr>
                <a:srgbClr val="67B88E"/>
              </a:buClr>
              <a:buFont typeface="Wingdings" panose="05000000000000000000" pitchFamily="2" charset="2"/>
              <a:buChar char="n"/>
            </a:pPr>
            <a:r>
              <a:rPr lang="zh-CN" altLang="en-US" sz="3200" dirty="0">
                <a:solidFill>
                  <a:schemeClr val="tx1">
                    <a:lumMod val="75000"/>
                    <a:lumOff val="25000"/>
                  </a:schemeClr>
                </a:solidFill>
                <a:latin typeface="微软雅黑" panose="020B0503020204020204" pitchFamily="34" charset="-122"/>
                <a:ea typeface="微软雅黑" panose="020B0503020204020204" pitchFamily="34" charset="-122"/>
              </a:rPr>
              <a:t>安阳艾尔旺新能源环境有限公司</a:t>
            </a:r>
          </a:p>
        </p:txBody>
      </p:sp>
    </p:spTree>
    <p:extLst>
      <p:ext uri="{BB962C8B-B14F-4D97-AF65-F5344CB8AC3E}">
        <p14:creationId xmlns:p14="http://schemas.microsoft.com/office/powerpoint/2010/main" val="3497098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a:xfrm>
            <a:off x="3059903" y="590550"/>
            <a:ext cx="5380711" cy="546100"/>
          </a:xfrm>
        </p:spPr>
        <p:txBody>
          <a:bodyPr/>
          <a:lstStyle/>
          <a:p>
            <a:r>
              <a:rPr lang="zh-CN" altLang="en-US" dirty="0"/>
              <a:t>上海雅本环境技术有限公司</a:t>
            </a:r>
          </a:p>
        </p:txBody>
      </p:sp>
      <p:sp>
        <p:nvSpPr>
          <p:cNvPr id="3" name="矩形 2"/>
          <p:cNvSpPr/>
          <p:nvPr/>
        </p:nvSpPr>
        <p:spPr>
          <a:xfrm>
            <a:off x="0" y="363537"/>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t>5.1</a:t>
            </a:r>
            <a:endParaRPr lang="zh-CN" altLang="en-US" sz="4400" b="1" dirty="0"/>
          </a:p>
        </p:txBody>
      </p:sp>
      <p:pic>
        <p:nvPicPr>
          <p:cNvPr id="9" name="图片 1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36901" y="2236763"/>
            <a:ext cx="7617526" cy="3870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004" y="2071158"/>
            <a:ext cx="1860242" cy="2184504"/>
          </a:xfrm>
          <a:prstGeom prst="rect">
            <a:avLst/>
          </a:prstGeom>
        </p:spPr>
      </p:pic>
      <p:pic>
        <p:nvPicPr>
          <p:cNvPr id="7" name="图片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19688" y="2208392"/>
            <a:ext cx="1680430" cy="1680430"/>
          </a:xfrm>
          <a:prstGeom prst="rect">
            <a:avLst/>
          </a:prstGeom>
        </p:spPr>
      </p:pic>
      <p:sp>
        <p:nvSpPr>
          <p:cNvPr id="13" name="文本框 12"/>
          <p:cNvSpPr txBox="1"/>
          <p:nvPr/>
        </p:nvSpPr>
        <p:spPr>
          <a:xfrm>
            <a:off x="320549" y="4459458"/>
            <a:ext cx="3579569" cy="1477328"/>
          </a:xfrm>
          <a:prstGeom prst="rect">
            <a:avLst/>
          </a:prstGeom>
          <a:noFill/>
        </p:spPr>
        <p:txBody>
          <a:bodyPr wrap="square" rtlCol="0">
            <a:spAutoFit/>
          </a:bodyPr>
          <a:lstStyle/>
          <a:p>
            <a:pPr marL="285750" indent="-285750">
              <a:buFont typeface="Wingdings" panose="05000000000000000000" pitchFamily="2" charset="2"/>
              <a:buChar char="n"/>
            </a:pPr>
            <a:r>
              <a:rPr lang="zh-CN" altLang="en-US" dirty="0">
                <a:solidFill>
                  <a:schemeClr val="tx1">
                    <a:lumMod val="75000"/>
                    <a:lumOff val="25000"/>
                  </a:schemeClr>
                </a:solidFill>
              </a:rPr>
              <a:t>与复旦大学流域污染控制治理中心合作。</a:t>
            </a:r>
            <a:endParaRPr lang="en-US" altLang="zh-CN" dirty="0">
              <a:solidFill>
                <a:schemeClr val="tx1">
                  <a:lumMod val="75000"/>
                  <a:lumOff val="25000"/>
                </a:schemeClr>
              </a:solidFill>
            </a:endParaRPr>
          </a:p>
          <a:p>
            <a:pPr marL="285750" indent="-285750">
              <a:buFont typeface="Wingdings" panose="05000000000000000000" pitchFamily="2" charset="2"/>
              <a:buChar char="n"/>
            </a:pPr>
            <a:endParaRPr lang="en-US" altLang="zh-CN" dirty="0">
              <a:solidFill>
                <a:schemeClr val="tx1">
                  <a:lumMod val="75000"/>
                  <a:lumOff val="25000"/>
                </a:schemeClr>
              </a:solidFill>
            </a:endParaRPr>
          </a:p>
          <a:p>
            <a:pPr marL="285750" indent="-285750">
              <a:buFont typeface="Wingdings" panose="05000000000000000000" pitchFamily="2" charset="2"/>
              <a:buChar char="n"/>
            </a:pPr>
            <a:r>
              <a:rPr lang="zh-CN" altLang="en-US" dirty="0">
                <a:solidFill>
                  <a:schemeClr val="tx1">
                    <a:lumMod val="75000"/>
                    <a:lumOff val="25000"/>
                  </a:schemeClr>
                </a:solidFill>
              </a:rPr>
              <a:t>复旦大学郑正、何坚、罗兴章等教授被聘为公司特约顾问。</a:t>
            </a:r>
          </a:p>
        </p:txBody>
      </p:sp>
    </p:spTree>
    <p:extLst>
      <p:ext uri="{BB962C8B-B14F-4D97-AF65-F5344CB8AC3E}">
        <p14:creationId xmlns:p14="http://schemas.microsoft.com/office/powerpoint/2010/main" val="27245363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a:xfrm>
            <a:off x="3059903" y="590550"/>
            <a:ext cx="6168503" cy="546100"/>
          </a:xfrm>
        </p:spPr>
        <p:txBody>
          <a:bodyPr/>
          <a:lstStyle/>
          <a:p>
            <a:r>
              <a:rPr lang="zh-CN" altLang="en-US" dirty="0"/>
              <a:t>安阳艾尔旺新能源环境有限公司</a:t>
            </a:r>
          </a:p>
        </p:txBody>
      </p:sp>
      <p:sp>
        <p:nvSpPr>
          <p:cNvPr id="3" name="矩形 2"/>
          <p:cNvSpPr/>
          <p:nvPr/>
        </p:nvSpPr>
        <p:spPr>
          <a:xfrm>
            <a:off x="0" y="363537"/>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t>5.2</a:t>
            </a:r>
            <a:endParaRPr lang="zh-CN" altLang="en-US" sz="4400" b="1" dirty="0"/>
          </a:p>
        </p:txBody>
      </p:sp>
      <p:pic>
        <p:nvPicPr>
          <p:cNvPr id="8" name="图片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500467" y="1776004"/>
            <a:ext cx="6254140" cy="495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500062" y="2132003"/>
            <a:ext cx="4126522" cy="4247317"/>
          </a:xfrm>
          <a:prstGeom prst="rect">
            <a:avLst/>
          </a:prstGeom>
        </p:spPr>
        <p:txBody>
          <a:bodyPr wrap="square">
            <a:spAutoFit/>
          </a:bodyPr>
          <a:lstStyle/>
          <a:p>
            <a:pPr marL="342900" indent="-342900">
              <a:lnSpc>
                <a:spcPct val="150000"/>
              </a:lnSpc>
              <a:spcBef>
                <a:spcPct val="0"/>
              </a:spcBef>
              <a:buFont typeface="Wingdings" panose="05000000000000000000" pitchFamily="2" charset="2"/>
              <a:buChar char="n"/>
            </a:pPr>
            <a:r>
              <a:rPr lang="zh-CN" altLang="zh-CN" sz="2000" dirty="0">
                <a:solidFill>
                  <a:schemeClr val="tx1">
                    <a:lumMod val="75000"/>
                    <a:lumOff val="25000"/>
                  </a:schemeClr>
                </a:solidFill>
                <a:latin typeface="+mn-ea"/>
                <a:cs typeface="Times New Roman" panose="02020603050405020304" pitchFamily="18" charset="0"/>
              </a:rPr>
              <a:t>安阳艾尔旺新能源环境有限公司成立于</a:t>
            </a:r>
            <a:r>
              <a:rPr lang="en-US" altLang="zh-CN" sz="2000" dirty="0">
                <a:solidFill>
                  <a:schemeClr val="tx1">
                    <a:lumMod val="75000"/>
                    <a:lumOff val="25000"/>
                  </a:schemeClr>
                </a:solidFill>
                <a:latin typeface="+mn-ea"/>
                <a:cs typeface="Times New Roman" panose="02020603050405020304" pitchFamily="18" charset="0"/>
              </a:rPr>
              <a:t>2006</a:t>
            </a:r>
            <a:r>
              <a:rPr lang="zh-CN" altLang="zh-CN" sz="2000" dirty="0">
                <a:solidFill>
                  <a:schemeClr val="tx1">
                    <a:lumMod val="75000"/>
                    <a:lumOff val="25000"/>
                  </a:schemeClr>
                </a:solidFill>
                <a:latin typeface="+mn-ea"/>
                <a:cs typeface="Times New Roman" panose="02020603050405020304" pitchFamily="18" charset="0"/>
              </a:rPr>
              <a:t>年，是雅本化学的控股子公司，专注于环境保护，绿色能源和循环经济等领域。</a:t>
            </a:r>
            <a:endParaRPr lang="en-US" altLang="zh-CN" sz="2000" dirty="0">
              <a:solidFill>
                <a:schemeClr val="tx1">
                  <a:lumMod val="75000"/>
                  <a:lumOff val="25000"/>
                </a:schemeClr>
              </a:solidFill>
              <a:latin typeface="+mn-ea"/>
              <a:cs typeface="Times New Roman" panose="02020603050405020304" pitchFamily="18" charset="0"/>
            </a:endParaRPr>
          </a:p>
          <a:p>
            <a:pPr marL="342900" indent="-342900">
              <a:lnSpc>
                <a:spcPct val="150000"/>
              </a:lnSpc>
              <a:spcBef>
                <a:spcPct val="0"/>
              </a:spcBef>
              <a:buFont typeface="Wingdings" panose="05000000000000000000" pitchFamily="2" charset="2"/>
              <a:buChar char="n"/>
            </a:pPr>
            <a:endParaRPr lang="en-US" altLang="zh-CN" sz="2000" dirty="0">
              <a:solidFill>
                <a:schemeClr val="tx1">
                  <a:lumMod val="75000"/>
                  <a:lumOff val="25000"/>
                </a:schemeClr>
              </a:solidFill>
              <a:latin typeface="+mn-ea"/>
              <a:cs typeface="Times New Roman" panose="02020603050405020304" pitchFamily="18" charset="0"/>
            </a:endParaRPr>
          </a:p>
          <a:p>
            <a:pPr marL="342900" indent="-342900">
              <a:lnSpc>
                <a:spcPct val="150000"/>
              </a:lnSpc>
              <a:spcBef>
                <a:spcPct val="0"/>
              </a:spcBef>
              <a:buFont typeface="Wingdings" panose="05000000000000000000" pitchFamily="2" charset="2"/>
              <a:buChar char="n"/>
            </a:pPr>
            <a:r>
              <a:rPr lang="zh-CN" altLang="zh-CN" sz="2000" dirty="0">
                <a:solidFill>
                  <a:schemeClr val="tx1">
                    <a:lumMod val="75000"/>
                    <a:lumOff val="25000"/>
                  </a:schemeClr>
                </a:solidFill>
                <a:latin typeface="+mn-ea"/>
                <a:cs typeface="Times New Roman" panose="02020603050405020304" pitchFamily="18" charset="0"/>
              </a:rPr>
              <a:t>公司一直致力于推动市政污泥、餐厨垃圾、畜禽粪污和城市有机生活垃圾等各类有机废弃物的无害化、资源化处理。</a:t>
            </a:r>
            <a:endParaRPr lang="zh-CN" altLang="en-US" sz="2000" dirty="0">
              <a:solidFill>
                <a:schemeClr val="tx1">
                  <a:lumMod val="75000"/>
                  <a:lumOff val="25000"/>
                </a:schemeClr>
              </a:solidFill>
              <a:latin typeface="+mn-ea"/>
              <a:cs typeface="Times New Roman" panose="02020603050405020304" pitchFamily="18" charset="0"/>
            </a:endParaRPr>
          </a:p>
        </p:txBody>
      </p:sp>
    </p:spTree>
    <p:extLst>
      <p:ext uri="{BB962C8B-B14F-4D97-AF65-F5344CB8AC3E}">
        <p14:creationId xmlns:p14="http://schemas.microsoft.com/office/powerpoint/2010/main" val="7983942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4952997" y="1860884"/>
            <a:ext cx="5362077" cy="859683"/>
          </a:xfrm>
        </p:spPr>
        <p:txBody>
          <a:bodyPr anchor="ctr"/>
          <a:lstStyle/>
          <a:p>
            <a:r>
              <a:rPr lang="zh-CN" altLang="en-US" sz="5400" dirty="0">
                <a:latin typeface="微软雅黑" panose="020B0503020204020204" pitchFamily="34" charset="-122"/>
                <a:ea typeface="微软雅黑" panose="020B0503020204020204" pitchFamily="34" charset="-122"/>
              </a:rPr>
              <a:t>企业文化</a:t>
            </a:r>
            <a:endParaRPr lang="en-US" altLang="zh-CN" sz="5400" dirty="0">
              <a:latin typeface="微软雅黑" panose="020B0503020204020204" pitchFamily="34" charset="-122"/>
              <a:ea typeface="微软雅黑" panose="020B0503020204020204" pitchFamily="34" charset="-122"/>
            </a:endParaRPr>
          </a:p>
        </p:txBody>
      </p:sp>
      <p:sp>
        <p:nvSpPr>
          <p:cNvPr id="3" name="文本框 2"/>
          <p:cNvSpPr txBox="1"/>
          <p:nvPr/>
        </p:nvSpPr>
        <p:spPr>
          <a:xfrm>
            <a:off x="2647950" y="2720567"/>
            <a:ext cx="590550" cy="1107996"/>
          </a:xfrm>
          <a:prstGeom prst="rect">
            <a:avLst/>
          </a:prstGeom>
          <a:noFill/>
        </p:spPr>
        <p:txBody>
          <a:bodyPr wrap="square" rtlCol="0">
            <a:spAutoFit/>
          </a:bodyPr>
          <a:lstStyle/>
          <a:p>
            <a:r>
              <a:rPr lang="en-US" altLang="zh-CN" sz="6600" b="1" dirty="0">
                <a:solidFill>
                  <a:schemeClr val="bg1"/>
                </a:solidFill>
              </a:rPr>
              <a:t>6</a:t>
            </a:r>
            <a:endParaRPr lang="zh-CN" altLang="en-US" sz="6600" b="1" dirty="0">
              <a:solidFill>
                <a:schemeClr val="bg1"/>
              </a:solidFill>
            </a:endParaRPr>
          </a:p>
        </p:txBody>
      </p:sp>
      <p:sp>
        <p:nvSpPr>
          <p:cNvPr id="4" name="矩形 3"/>
          <p:cNvSpPr/>
          <p:nvPr/>
        </p:nvSpPr>
        <p:spPr>
          <a:xfrm>
            <a:off x="4952998" y="2942166"/>
            <a:ext cx="6096000" cy="2653034"/>
          </a:xfrm>
          <a:prstGeom prst="rect">
            <a:avLst/>
          </a:prstGeom>
        </p:spPr>
        <p:txBody>
          <a:bodyPr>
            <a:spAutoFit/>
          </a:bodyPr>
          <a:lstStyle/>
          <a:p>
            <a:pPr marL="514350" indent="-514350" defTabSz="685681">
              <a:lnSpc>
                <a:spcPct val="130000"/>
              </a:lnSpc>
              <a:buClr>
                <a:srgbClr val="67B88E"/>
              </a:buClr>
              <a:buFont typeface="Wingdings" panose="05000000000000000000" pitchFamily="2" charset="2"/>
              <a:buChar char="n"/>
            </a:pPr>
            <a:r>
              <a:rPr lang="zh-CN" altLang="en-US" sz="3200" dirty="0">
                <a:solidFill>
                  <a:schemeClr val="tx1">
                    <a:lumMod val="75000"/>
                    <a:lumOff val="25000"/>
                  </a:schemeClr>
                </a:solidFill>
                <a:latin typeface="微软雅黑" panose="020B0503020204020204" pitchFamily="34" charset="-122"/>
                <a:ea typeface="微软雅黑" panose="020B0503020204020204" pitchFamily="34" charset="-122"/>
              </a:rPr>
              <a:t>核心价值观</a:t>
            </a:r>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a:p>
            <a:pPr marL="514350" indent="-514350" defTabSz="685681">
              <a:lnSpc>
                <a:spcPct val="130000"/>
              </a:lnSpc>
              <a:buClr>
                <a:srgbClr val="67B88E"/>
              </a:buClr>
              <a:buFont typeface="Wingdings" panose="05000000000000000000" pitchFamily="2" charset="2"/>
              <a:buChar char="n"/>
            </a:pPr>
            <a:r>
              <a:rPr lang="zh-CN" altLang="en-US" sz="3200" dirty="0">
                <a:solidFill>
                  <a:schemeClr val="tx1">
                    <a:lumMod val="75000"/>
                    <a:lumOff val="25000"/>
                  </a:schemeClr>
                </a:solidFill>
                <a:latin typeface="微软雅黑" panose="020B0503020204020204" pitchFamily="34" charset="-122"/>
                <a:ea typeface="微软雅黑" panose="020B0503020204020204" pitchFamily="34" charset="-122"/>
              </a:rPr>
              <a:t>企业文化</a:t>
            </a:r>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a:p>
            <a:pPr marL="514350" indent="-514350" defTabSz="685681">
              <a:lnSpc>
                <a:spcPct val="130000"/>
              </a:lnSpc>
              <a:buClr>
                <a:srgbClr val="67B88E"/>
              </a:buClr>
              <a:buFont typeface="Wingdings" panose="05000000000000000000" pitchFamily="2" charset="2"/>
              <a:buChar char="n"/>
            </a:pPr>
            <a:r>
              <a:rPr lang="zh-CN" altLang="en-US" sz="3200" dirty="0">
                <a:solidFill>
                  <a:schemeClr val="tx1">
                    <a:lumMod val="75000"/>
                    <a:lumOff val="25000"/>
                  </a:schemeClr>
                </a:solidFill>
                <a:latin typeface="微软雅黑" panose="020B0503020204020204" pitchFamily="34" charset="-122"/>
                <a:ea typeface="微软雅黑" panose="020B0503020204020204" pitchFamily="34" charset="-122"/>
              </a:rPr>
              <a:t>公司官网</a:t>
            </a:r>
            <a:endPar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endParaRPr>
          </a:p>
          <a:p>
            <a:pPr marL="514350" indent="-514350" defTabSz="685681">
              <a:lnSpc>
                <a:spcPct val="130000"/>
              </a:lnSpc>
              <a:buClr>
                <a:srgbClr val="67B88E"/>
              </a:buClr>
              <a:buFont typeface="Wingdings" panose="05000000000000000000" pitchFamily="2" charset="2"/>
              <a:buChar char="n"/>
            </a:pPr>
            <a:endParaRPr lang="zh-CN" altLang="en-US"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0224608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矩形 25"/>
          <p:cNvSpPr/>
          <p:nvPr/>
        </p:nvSpPr>
        <p:spPr>
          <a:xfrm>
            <a:off x="0" y="363537"/>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t>6.1</a:t>
            </a:r>
            <a:endParaRPr lang="zh-CN" altLang="en-US" sz="4400" b="1" dirty="0"/>
          </a:p>
        </p:txBody>
      </p:sp>
      <p:sp>
        <p:nvSpPr>
          <p:cNvPr id="27" name="文本占位符 1"/>
          <p:cNvSpPr>
            <a:spLocks noGrp="1"/>
          </p:cNvSpPr>
          <p:nvPr>
            <p:ph type="body" sz="quarter" idx="10"/>
          </p:nvPr>
        </p:nvSpPr>
        <p:spPr/>
        <p:txBody>
          <a:bodyPr anchor="ctr"/>
          <a:lstStyle/>
          <a:p>
            <a:r>
              <a:rPr lang="zh-CN" altLang="en-US" dirty="0">
                <a:latin typeface="微软雅黑" panose="020B0503020204020204" pitchFamily="34" charset="-122"/>
                <a:ea typeface="微软雅黑" panose="020B0503020204020204" pitchFamily="34" charset="-122"/>
              </a:rPr>
              <a:t>核心价值观</a:t>
            </a:r>
          </a:p>
        </p:txBody>
      </p:sp>
      <p:grpSp>
        <p:nvGrpSpPr>
          <p:cNvPr id="54" name="组合 53"/>
          <p:cNvGrpSpPr>
            <a:grpSpLocks noChangeAspect="1"/>
          </p:cNvGrpSpPr>
          <p:nvPr/>
        </p:nvGrpSpPr>
        <p:grpSpPr>
          <a:xfrm>
            <a:off x="5252522" y="2529000"/>
            <a:ext cx="1686957" cy="1800000"/>
            <a:chOff x="2922588" y="6135688"/>
            <a:chExt cx="615950" cy="657225"/>
          </a:xfrm>
          <a:solidFill>
            <a:schemeClr val="tx1">
              <a:lumMod val="75000"/>
              <a:lumOff val="25000"/>
            </a:schemeClr>
          </a:solidFill>
        </p:grpSpPr>
        <p:sp>
          <p:nvSpPr>
            <p:cNvPr id="55" name="Freeform 315"/>
            <p:cNvSpPr>
              <a:spLocks/>
            </p:cNvSpPr>
            <p:nvPr/>
          </p:nvSpPr>
          <p:spPr bwMode="auto">
            <a:xfrm>
              <a:off x="3221038" y="6135688"/>
              <a:ext cx="34925" cy="92075"/>
            </a:xfrm>
            <a:custGeom>
              <a:avLst/>
              <a:gdLst>
                <a:gd name="T0" fmla="*/ 12 w 22"/>
                <a:gd name="T1" fmla="*/ 58 h 58"/>
                <a:gd name="T2" fmla="*/ 12 w 22"/>
                <a:gd name="T3" fmla="*/ 58 h 58"/>
                <a:gd name="T4" fmla="*/ 6 w 22"/>
                <a:gd name="T5" fmla="*/ 58 h 58"/>
                <a:gd name="T6" fmla="*/ 4 w 22"/>
                <a:gd name="T7" fmla="*/ 56 h 58"/>
                <a:gd name="T8" fmla="*/ 2 w 22"/>
                <a:gd name="T9" fmla="*/ 52 h 58"/>
                <a:gd name="T10" fmla="*/ 0 w 22"/>
                <a:gd name="T11" fmla="*/ 48 h 58"/>
                <a:gd name="T12" fmla="*/ 0 w 22"/>
                <a:gd name="T13" fmla="*/ 12 h 58"/>
                <a:gd name="T14" fmla="*/ 0 w 22"/>
                <a:gd name="T15" fmla="*/ 12 h 58"/>
                <a:gd name="T16" fmla="*/ 2 w 22"/>
                <a:gd name="T17" fmla="*/ 8 h 58"/>
                <a:gd name="T18" fmla="*/ 4 w 22"/>
                <a:gd name="T19" fmla="*/ 4 h 58"/>
                <a:gd name="T20" fmla="*/ 6 w 22"/>
                <a:gd name="T21" fmla="*/ 2 h 58"/>
                <a:gd name="T22" fmla="*/ 12 w 22"/>
                <a:gd name="T23" fmla="*/ 0 h 58"/>
                <a:gd name="T24" fmla="*/ 12 w 22"/>
                <a:gd name="T25" fmla="*/ 0 h 58"/>
                <a:gd name="T26" fmla="*/ 16 w 22"/>
                <a:gd name="T27" fmla="*/ 2 h 58"/>
                <a:gd name="T28" fmla="*/ 20 w 22"/>
                <a:gd name="T29" fmla="*/ 4 h 58"/>
                <a:gd name="T30" fmla="*/ 22 w 22"/>
                <a:gd name="T31" fmla="*/ 8 h 58"/>
                <a:gd name="T32" fmla="*/ 22 w 22"/>
                <a:gd name="T33" fmla="*/ 12 h 58"/>
                <a:gd name="T34" fmla="*/ 22 w 22"/>
                <a:gd name="T35" fmla="*/ 48 h 58"/>
                <a:gd name="T36" fmla="*/ 22 w 22"/>
                <a:gd name="T37" fmla="*/ 48 h 58"/>
                <a:gd name="T38" fmla="*/ 22 w 22"/>
                <a:gd name="T39" fmla="*/ 52 h 58"/>
                <a:gd name="T40" fmla="*/ 20 w 22"/>
                <a:gd name="T41" fmla="*/ 56 h 58"/>
                <a:gd name="T42" fmla="*/ 16 w 22"/>
                <a:gd name="T43" fmla="*/ 58 h 58"/>
                <a:gd name="T44" fmla="*/ 12 w 22"/>
                <a:gd name="T45" fmla="*/ 58 h 58"/>
                <a:gd name="T46" fmla="*/ 12 w 22"/>
                <a:gd name="T4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58">
                  <a:moveTo>
                    <a:pt x="12" y="58"/>
                  </a:moveTo>
                  <a:lnTo>
                    <a:pt x="12" y="58"/>
                  </a:lnTo>
                  <a:lnTo>
                    <a:pt x="6" y="58"/>
                  </a:lnTo>
                  <a:lnTo>
                    <a:pt x="4" y="56"/>
                  </a:lnTo>
                  <a:lnTo>
                    <a:pt x="2" y="52"/>
                  </a:lnTo>
                  <a:lnTo>
                    <a:pt x="0" y="48"/>
                  </a:lnTo>
                  <a:lnTo>
                    <a:pt x="0" y="12"/>
                  </a:lnTo>
                  <a:lnTo>
                    <a:pt x="0" y="12"/>
                  </a:lnTo>
                  <a:lnTo>
                    <a:pt x="2" y="8"/>
                  </a:lnTo>
                  <a:lnTo>
                    <a:pt x="4" y="4"/>
                  </a:lnTo>
                  <a:lnTo>
                    <a:pt x="6" y="2"/>
                  </a:lnTo>
                  <a:lnTo>
                    <a:pt x="12" y="0"/>
                  </a:lnTo>
                  <a:lnTo>
                    <a:pt x="12" y="0"/>
                  </a:lnTo>
                  <a:lnTo>
                    <a:pt x="16" y="2"/>
                  </a:lnTo>
                  <a:lnTo>
                    <a:pt x="20" y="4"/>
                  </a:lnTo>
                  <a:lnTo>
                    <a:pt x="22" y="8"/>
                  </a:lnTo>
                  <a:lnTo>
                    <a:pt x="22" y="12"/>
                  </a:lnTo>
                  <a:lnTo>
                    <a:pt x="22" y="48"/>
                  </a:lnTo>
                  <a:lnTo>
                    <a:pt x="22" y="48"/>
                  </a:lnTo>
                  <a:lnTo>
                    <a:pt x="22" y="52"/>
                  </a:lnTo>
                  <a:lnTo>
                    <a:pt x="20" y="56"/>
                  </a:lnTo>
                  <a:lnTo>
                    <a:pt x="16" y="58"/>
                  </a:lnTo>
                  <a:lnTo>
                    <a:pt x="12" y="58"/>
                  </a:lnTo>
                  <a:lnTo>
                    <a:pt x="12"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316"/>
            <p:cNvSpPr>
              <a:spLocks/>
            </p:cNvSpPr>
            <p:nvPr/>
          </p:nvSpPr>
          <p:spPr bwMode="auto">
            <a:xfrm>
              <a:off x="3074988" y="6170613"/>
              <a:ext cx="63500" cy="85725"/>
            </a:xfrm>
            <a:custGeom>
              <a:avLst/>
              <a:gdLst>
                <a:gd name="T0" fmla="*/ 30 w 40"/>
                <a:gd name="T1" fmla="*/ 54 h 54"/>
                <a:gd name="T2" fmla="*/ 30 w 40"/>
                <a:gd name="T3" fmla="*/ 54 h 54"/>
                <a:gd name="T4" fmla="*/ 24 w 40"/>
                <a:gd name="T5" fmla="*/ 52 h 54"/>
                <a:gd name="T6" fmla="*/ 20 w 40"/>
                <a:gd name="T7" fmla="*/ 48 h 54"/>
                <a:gd name="T8" fmla="*/ 2 w 40"/>
                <a:gd name="T9" fmla="*/ 18 h 54"/>
                <a:gd name="T10" fmla="*/ 2 w 40"/>
                <a:gd name="T11" fmla="*/ 18 h 54"/>
                <a:gd name="T12" fmla="*/ 0 w 40"/>
                <a:gd name="T13" fmla="*/ 12 h 54"/>
                <a:gd name="T14" fmla="*/ 0 w 40"/>
                <a:gd name="T15" fmla="*/ 8 h 54"/>
                <a:gd name="T16" fmla="*/ 2 w 40"/>
                <a:gd name="T17" fmla="*/ 4 h 54"/>
                <a:gd name="T18" fmla="*/ 6 w 40"/>
                <a:gd name="T19" fmla="*/ 2 h 54"/>
                <a:gd name="T20" fmla="*/ 6 w 40"/>
                <a:gd name="T21" fmla="*/ 2 h 54"/>
                <a:gd name="T22" fmla="*/ 10 w 40"/>
                <a:gd name="T23" fmla="*/ 0 h 54"/>
                <a:gd name="T24" fmla="*/ 14 w 40"/>
                <a:gd name="T25" fmla="*/ 0 h 54"/>
                <a:gd name="T26" fmla="*/ 18 w 40"/>
                <a:gd name="T27" fmla="*/ 2 h 54"/>
                <a:gd name="T28" fmla="*/ 20 w 40"/>
                <a:gd name="T29" fmla="*/ 6 h 54"/>
                <a:gd name="T30" fmla="*/ 38 w 40"/>
                <a:gd name="T31" fmla="*/ 36 h 54"/>
                <a:gd name="T32" fmla="*/ 38 w 40"/>
                <a:gd name="T33" fmla="*/ 36 h 54"/>
                <a:gd name="T34" fmla="*/ 40 w 40"/>
                <a:gd name="T35" fmla="*/ 42 h 54"/>
                <a:gd name="T36" fmla="*/ 40 w 40"/>
                <a:gd name="T37" fmla="*/ 46 h 54"/>
                <a:gd name="T38" fmla="*/ 38 w 40"/>
                <a:gd name="T39" fmla="*/ 50 h 54"/>
                <a:gd name="T40" fmla="*/ 34 w 40"/>
                <a:gd name="T41" fmla="*/ 52 h 54"/>
                <a:gd name="T42" fmla="*/ 34 w 40"/>
                <a:gd name="T43" fmla="*/ 52 h 54"/>
                <a:gd name="T44" fmla="*/ 30 w 40"/>
                <a:gd name="T45" fmla="*/ 54 h 54"/>
                <a:gd name="T46" fmla="*/ 30 w 40"/>
                <a:gd name="T4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54">
                  <a:moveTo>
                    <a:pt x="30" y="54"/>
                  </a:moveTo>
                  <a:lnTo>
                    <a:pt x="30" y="54"/>
                  </a:lnTo>
                  <a:lnTo>
                    <a:pt x="24" y="52"/>
                  </a:lnTo>
                  <a:lnTo>
                    <a:pt x="20" y="48"/>
                  </a:lnTo>
                  <a:lnTo>
                    <a:pt x="2" y="18"/>
                  </a:lnTo>
                  <a:lnTo>
                    <a:pt x="2" y="18"/>
                  </a:lnTo>
                  <a:lnTo>
                    <a:pt x="0" y="12"/>
                  </a:lnTo>
                  <a:lnTo>
                    <a:pt x="0" y="8"/>
                  </a:lnTo>
                  <a:lnTo>
                    <a:pt x="2" y="4"/>
                  </a:lnTo>
                  <a:lnTo>
                    <a:pt x="6" y="2"/>
                  </a:lnTo>
                  <a:lnTo>
                    <a:pt x="6" y="2"/>
                  </a:lnTo>
                  <a:lnTo>
                    <a:pt x="10" y="0"/>
                  </a:lnTo>
                  <a:lnTo>
                    <a:pt x="14" y="0"/>
                  </a:lnTo>
                  <a:lnTo>
                    <a:pt x="18" y="2"/>
                  </a:lnTo>
                  <a:lnTo>
                    <a:pt x="20" y="6"/>
                  </a:lnTo>
                  <a:lnTo>
                    <a:pt x="38" y="36"/>
                  </a:lnTo>
                  <a:lnTo>
                    <a:pt x="38" y="36"/>
                  </a:lnTo>
                  <a:lnTo>
                    <a:pt x="40" y="42"/>
                  </a:lnTo>
                  <a:lnTo>
                    <a:pt x="40" y="46"/>
                  </a:lnTo>
                  <a:lnTo>
                    <a:pt x="38" y="50"/>
                  </a:lnTo>
                  <a:lnTo>
                    <a:pt x="34" y="52"/>
                  </a:lnTo>
                  <a:lnTo>
                    <a:pt x="34" y="52"/>
                  </a:lnTo>
                  <a:lnTo>
                    <a:pt x="30" y="54"/>
                  </a:lnTo>
                  <a:lnTo>
                    <a:pt x="30"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317"/>
            <p:cNvSpPr>
              <a:spLocks/>
            </p:cNvSpPr>
            <p:nvPr/>
          </p:nvSpPr>
          <p:spPr bwMode="auto">
            <a:xfrm>
              <a:off x="2967038" y="6275388"/>
              <a:ext cx="82550" cy="63500"/>
            </a:xfrm>
            <a:custGeom>
              <a:avLst/>
              <a:gdLst>
                <a:gd name="T0" fmla="*/ 42 w 52"/>
                <a:gd name="T1" fmla="*/ 40 h 40"/>
                <a:gd name="T2" fmla="*/ 42 w 52"/>
                <a:gd name="T3" fmla="*/ 40 h 40"/>
                <a:gd name="T4" fmla="*/ 36 w 52"/>
                <a:gd name="T5" fmla="*/ 38 h 40"/>
                <a:gd name="T6" fmla="*/ 4 w 52"/>
                <a:gd name="T7" fmla="*/ 20 h 40"/>
                <a:gd name="T8" fmla="*/ 4 w 52"/>
                <a:gd name="T9" fmla="*/ 20 h 40"/>
                <a:gd name="T10" fmla="*/ 2 w 52"/>
                <a:gd name="T11" fmla="*/ 16 h 40"/>
                <a:gd name="T12" fmla="*/ 0 w 52"/>
                <a:gd name="T13" fmla="*/ 14 h 40"/>
                <a:gd name="T14" fmla="*/ 0 w 52"/>
                <a:gd name="T15" fmla="*/ 8 h 40"/>
                <a:gd name="T16" fmla="*/ 0 w 52"/>
                <a:gd name="T17" fmla="*/ 4 h 40"/>
                <a:gd name="T18" fmla="*/ 0 w 52"/>
                <a:gd name="T19" fmla="*/ 4 h 40"/>
                <a:gd name="T20" fmla="*/ 4 w 52"/>
                <a:gd name="T21" fmla="*/ 2 h 40"/>
                <a:gd name="T22" fmla="*/ 8 w 52"/>
                <a:gd name="T23" fmla="*/ 0 h 40"/>
                <a:gd name="T24" fmla="*/ 12 w 52"/>
                <a:gd name="T25" fmla="*/ 0 h 40"/>
                <a:gd name="T26" fmla="*/ 16 w 52"/>
                <a:gd name="T27" fmla="*/ 0 h 40"/>
                <a:gd name="T28" fmla="*/ 46 w 52"/>
                <a:gd name="T29" fmla="*/ 18 h 40"/>
                <a:gd name="T30" fmla="*/ 46 w 52"/>
                <a:gd name="T31" fmla="*/ 18 h 40"/>
                <a:gd name="T32" fmla="*/ 50 w 52"/>
                <a:gd name="T33" fmla="*/ 22 h 40"/>
                <a:gd name="T34" fmla="*/ 52 w 52"/>
                <a:gd name="T35" fmla="*/ 26 h 40"/>
                <a:gd name="T36" fmla="*/ 52 w 52"/>
                <a:gd name="T37" fmla="*/ 30 h 40"/>
                <a:gd name="T38" fmla="*/ 50 w 52"/>
                <a:gd name="T39" fmla="*/ 34 h 40"/>
                <a:gd name="T40" fmla="*/ 50 w 52"/>
                <a:gd name="T41" fmla="*/ 34 h 40"/>
                <a:gd name="T42" fmla="*/ 46 w 52"/>
                <a:gd name="T43" fmla="*/ 38 h 40"/>
                <a:gd name="T44" fmla="*/ 42 w 52"/>
                <a:gd name="T45" fmla="*/ 40 h 40"/>
                <a:gd name="T46" fmla="*/ 42 w 52"/>
                <a:gd name="T4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2" h="40">
                  <a:moveTo>
                    <a:pt x="42" y="40"/>
                  </a:moveTo>
                  <a:lnTo>
                    <a:pt x="42" y="40"/>
                  </a:lnTo>
                  <a:lnTo>
                    <a:pt x="36" y="38"/>
                  </a:lnTo>
                  <a:lnTo>
                    <a:pt x="4" y="20"/>
                  </a:lnTo>
                  <a:lnTo>
                    <a:pt x="4" y="20"/>
                  </a:lnTo>
                  <a:lnTo>
                    <a:pt x="2" y="16"/>
                  </a:lnTo>
                  <a:lnTo>
                    <a:pt x="0" y="14"/>
                  </a:lnTo>
                  <a:lnTo>
                    <a:pt x="0" y="8"/>
                  </a:lnTo>
                  <a:lnTo>
                    <a:pt x="0" y="4"/>
                  </a:lnTo>
                  <a:lnTo>
                    <a:pt x="0" y="4"/>
                  </a:lnTo>
                  <a:lnTo>
                    <a:pt x="4" y="2"/>
                  </a:lnTo>
                  <a:lnTo>
                    <a:pt x="8" y="0"/>
                  </a:lnTo>
                  <a:lnTo>
                    <a:pt x="12" y="0"/>
                  </a:lnTo>
                  <a:lnTo>
                    <a:pt x="16" y="0"/>
                  </a:lnTo>
                  <a:lnTo>
                    <a:pt x="46" y="18"/>
                  </a:lnTo>
                  <a:lnTo>
                    <a:pt x="46" y="18"/>
                  </a:lnTo>
                  <a:lnTo>
                    <a:pt x="50" y="22"/>
                  </a:lnTo>
                  <a:lnTo>
                    <a:pt x="52" y="26"/>
                  </a:lnTo>
                  <a:lnTo>
                    <a:pt x="52" y="30"/>
                  </a:lnTo>
                  <a:lnTo>
                    <a:pt x="50" y="34"/>
                  </a:lnTo>
                  <a:lnTo>
                    <a:pt x="50" y="34"/>
                  </a:lnTo>
                  <a:lnTo>
                    <a:pt x="46" y="38"/>
                  </a:lnTo>
                  <a:lnTo>
                    <a:pt x="42" y="40"/>
                  </a:lnTo>
                  <a:lnTo>
                    <a:pt x="42"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318"/>
            <p:cNvSpPr>
              <a:spLocks/>
            </p:cNvSpPr>
            <p:nvPr/>
          </p:nvSpPr>
          <p:spPr bwMode="auto">
            <a:xfrm>
              <a:off x="2922588" y="6418263"/>
              <a:ext cx="92075" cy="34925"/>
            </a:xfrm>
            <a:custGeom>
              <a:avLst/>
              <a:gdLst>
                <a:gd name="T0" fmla="*/ 46 w 58"/>
                <a:gd name="T1" fmla="*/ 22 h 22"/>
                <a:gd name="T2" fmla="*/ 12 w 58"/>
                <a:gd name="T3" fmla="*/ 22 h 22"/>
                <a:gd name="T4" fmla="*/ 12 w 58"/>
                <a:gd name="T5" fmla="*/ 22 h 22"/>
                <a:gd name="T6" fmla="*/ 6 w 58"/>
                <a:gd name="T7" fmla="*/ 22 h 22"/>
                <a:gd name="T8" fmla="*/ 4 w 58"/>
                <a:gd name="T9" fmla="*/ 18 h 22"/>
                <a:gd name="T10" fmla="*/ 0 w 58"/>
                <a:gd name="T11" fmla="*/ 16 h 22"/>
                <a:gd name="T12" fmla="*/ 0 w 58"/>
                <a:gd name="T13" fmla="*/ 10 h 22"/>
                <a:gd name="T14" fmla="*/ 0 w 58"/>
                <a:gd name="T15" fmla="*/ 10 h 22"/>
                <a:gd name="T16" fmla="*/ 0 w 58"/>
                <a:gd name="T17" fmla="*/ 6 h 22"/>
                <a:gd name="T18" fmla="*/ 4 w 58"/>
                <a:gd name="T19" fmla="*/ 2 h 22"/>
                <a:gd name="T20" fmla="*/ 6 w 58"/>
                <a:gd name="T21" fmla="*/ 0 h 22"/>
                <a:gd name="T22" fmla="*/ 12 w 58"/>
                <a:gd name="T23" fmla="*/ 0 h 22"/>
                <a:gd name="T24" fmla="*/ 46 w 58"/>
                <a:gd name="T25" fmla="*/ 0 h 22"/>
                <a:gd name="T26" fmla="*/ 46 w 58"/>
                <a:gd name="T27" fmla="*/ 0 h 22"/>
                <a:gd name="T28" fmla="*/ 52 w 58"/>
                <a:gd name="T29" fmla="*/ 0 h 22"/>
                <a:gd name="T30" fmla="*/ 54 w 58"/>
                <a:gd name="T31" fmla="*/ 2 h 22"/>
                <a:gd name="T32" fmla="*/ 58 w 58"/>
                <a:gd name="T33" fmla="*/ 6 h 22"/>
                <a:gd name="T34" fmla="*/ 58 w 58"/>
                <a:gd name="T35" fmla="*/ 10 h 22"/>
                <a:gd name="T36" fmla="*/ 58 w 58"/>
                <a:gd name="T37" fmla="*/ 10 h 22"/>
                <a:gd name="T38" fmla="*/ 58 w 58"/>
                <a:gd name="T39" fmla="*/ 16 h 22"/>
                <a:gd name="T40" fmla="*/ 54 w 58"/>
                <a:gd name="T41" fmla="*/ 18 h 22"/>
                <a:gd name="T42" fmla="*/ 52 w 58"/>
                <a:gd name="T43" fmla="*/ 22 h 22"/>
                <a:gd name="T44" fmla="*/ 46 w 58"/>
                <a:gd name="T45" fmla="*/ 22 h 22"/>
                <a:gd name="T46" fmla="*/ 46 w 58"/>
                <a:gd name="T4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22">
                  <a:moveTo>
                    <a:pt x="46" y="22"/>
                  </a:moveTo>
                  <a:lnTo>
                    <a:pt x="12" y="22"/>
                  </a:lnTo>
                  <a:lnTo>
                    <a:pt x="12" y="22"/>
                  </a:lnTo>
                  <a:lnTo>
                    <a:pt x="6" y="22"/>
                  </a:lnTo>
                  <a:lnTo>
                    <a:pt x="4" y="18"/>
                  </a:lnTo>
                  <a:lnTo>
                    <a:pt x="0" y="16"/>
                  </a:lnTo>
                  <a:lnTo>
                    <a:pt x="0" y="10"/>
                  </a:lnTo>
                  <a:lnTo>
                    <a:pt x="0" y="10"/>
                  </a:lnTo>
                  <a:lnTo>
                    <a:pt x="0" y="6"/>
                  </a:lnTo>
                  <a:lnTo>
                    <a:pt x="4" y="2"/>
                  </a:lnTo>
                  <a:lnTo>
                    <a:pt x="6" y="0"/>
                  </a:lnTo>
                  <a:lnTo>
                    <a:pt x="12" y="0"/>
                  </a:lnTo>
                  <a:lnTo>
                    <a:pt x="46" y="0"/>
                  </a:lnTo>
                  <a:lnTo>
                    <a:pt x="46" y="0"/>
                  </a:lnTo>
                  <a:lnTo>
                    <a:pt x="52" y="0"/>
                  </a:lnTo>
                  <a:lnTo>
                    <a:pt x="54" y="2"/>
                  </a:lnTo>
                  <a:lnTo>
                    <a:pt x="58" y="6"/>
                  </a:lnTo>
                  <a:lnTo>
                    <a:pt x="58" y="10"/>
                  </a:lnTo>
                  <a:lnTo>
                    <a:pt x="58" y="10"/>
                  </a:lnTo>
                  <a:lnTo>
                    <a:pt x="58" y="16"/>
                  </a:lnTo>
                  <a:lnTo>
                    <a:pt x="54" y="18"/>
                  </a:lnTo>
                  <a:lnTo>
                    <a:pt x="52" y="22"/>
                  </a:lnTo>
                  <a:lnTo>
                    <a:pt x="46" y="22"/>
                  </a:lnTo>
                  <a:lnTo>
                    <a:pt x="46"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319"/>
            <p:cNvSpPr>
              <a:spLocks/>
            </p:cNvSpPr>
            <p:nvPr/>
          </p:nvSpPr>
          <p:spPr bwMode="auto">
            <a:xfrm>
              <a:off x="2957513" y="6535738"/>
              <a:ext cx="82550" cy="63500"/>
            </a:xfrm>
            <a:custGeom>
              <a:avLst/>
              <a:gdLst>
                <a:gd name="T0" fmla="*/ 10 w 52"/>
                <a:gd name="T1" fmla="*/ 40 h 40"/>
                <a:gd name="T2" fmla="*/ 10 w 52"/>
                <a:gd name="T3" fmla="*/ 40 h 40"/>
                <a:gd name="T4" fmla="*/ 6 w 52"/>
                <a:gd name="T5" fmla="*/ 38 h 40"/>
                <a:gd name="T6" fmla="*/ 2 w 52"/>
                <a:gd name="T7" fmla="*/ 34 h 40"/>
                <a:gd name="T8" fmla="*/ 2 w 52"/>
                <a:gd name="T9" fmla="*/ 34 h 40"/>
                <a:gd name="T10" fmla="*/ 0 w 52"/>
                <a:gd name="T11" fmla="*/ 30 h 40"/>
                <a:gd name="T12" fmla="*/ 0 w 52"/>
                <a:gd name="T13" fmla="*/ 26 h 40"/>
                <a:gd name="T14" fmla="*/ 2 w 52"/>
                <a:gd name="T15" fmla="*/ 22 h 40"/>
                <a:gd name="T16" fmla="*/ 6 w 52"/>
                <a:gd name="T17" fmla="*/ 20 h 40"/>
                <a:gd name="T18" fmla="*/ 36 w 52"/>
                <a:gd name="T19" fmla="*/ 2 h 40"/>
                <a:gd name="T20" fmla="*/ 36 w 52"/>
                <a:gd name="T21" fmla="*/ 2 h 40"/>
                <a:gd name="T22" fmla="*/ 40 w 52"/>
                <a:gd name="T23" fmla="*/ 0 h 40"/>
                <a:gd name="T24" fmla="*/ 44 w 52"/>
                <a:gd name="T25" fmla="*/ 0 h 40"/>
                <a:gd name="T26" fmla="*/ 48 w 52"/>
                <a:gd name="T27" fmla="*/ 2 h 40"/>
                <a:gd name="T28" fmla="*/ 52 w 52"/>
                <a:gd name="T29" fmla="*/ 6 h 40"/>
                <a:gd name="T30" fmla="*/ 52 w 52"/>
                <a:gd name="T31" fmla="*/ 6 h 40"/>
                <a:gd name="T32" fmla="*/ 52 w 52"/>
                <a:gd name="T33" fmla="*/ 10 h 40"/>
                <a:gd name="T34" fmla="*/ 52 w 52"/>
                <a:gd name="T35" fmla="*/ 14 h 40"/>
                <a:gd name="T36" fmla="*/ 50 w 52"/>
                <a:gd name="T37" fmla="*/ 18 h 40"/>
                <a:gd name="T38" fmla="*/ 48 w 52"/>
                <a:gd name="T39" fmla="*/ 20 h 40"/>
                <a:gd name="T40" fmla="*/ 16 w 52"/>
                <a:gd name="T41" fmla="*/ 38 h 40"/>
                <a:gd name="T42" fmla="*/ 16 w 52"/>
                <a:gd name="T43" fmla="*/ 38 h 40"/>
                <a:gd name="T44" fmla="*/ 10 w 52"/>
                <a:gd name="T45" fmla="*/ 40 h 40"/>
                <a:gd name="T46" fmla="*/ 10 w 52"/>
                <a:gd name="T4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2" h="40">
                  <a:moveTo>
                    <a:pt x="10" y="40"/>
                  </a:moveTo>
                  <a:lnTo>
                    <a:pt x="10" y="40"/>
                  </a:lnTo>
                  <a:lnTo>
                    <a:pt x="6" y="38"/>
                  </a:lnTo>
                  <a:lnTo>
                    <a:pt x="2" y="34"/>
                  </a:lnTo>
                  <a:lnTo>
                    <a:pt x="2" y="34"/>
                  </a:lnTo>
                  <a:lnTo>
                    <a:pt x="0" y="30"/>
                  </a:lnTo>
                  <a:lnTo>
                    <a:pt x="0" y="26"/>
                  </a:lnTo>
                  <a:lnTo>
                    <a:pt x="2" y="22"/>
                  </a:lnTo>
                  <a:lnTo>
                    <a:pt x="6" y="20"/>
                  </a:lnTo>
                  <a:lnTo>
                    <a:pt x="36" y="2"/>
                  </a:lnTo>
                  <a:lnTo>
                    <a:pt x="36" y="2"/>
                  </a:lnTo>
                  <a:lnTo>
                    <a:pt x="40" y="0"/>
                  </a:lnTo>
                  <a:lnTo>
                    <a:pt x="44" y="0"/>
                  </a:lnTo>
                  <a:lnTo>
                    <a:pt x="48" y="2"/>
                  </a:lnTo>
                  <a:lnTo>
                    <a:pt x="52" y="6"/>
                  </a:lnTo>
                  <a:lnTo>
                    <a:pt x="52" y="6"/>
                  </a:lnTo>
                  <a:lnTo>
                    <a:pt x="52" y="10"/>
                  </a:lnTo>
                  <a:lnTo>
                    <a:pt x="52" y="14"/>
                  </a:lnTo>
                  <a:lnTo>
                    <a:pt x="50" y="18"/>
                  </a:lnTo>
                  <a:lnTo>
                    <a:pt x="48" y="20"/>
                  </a:lnTo>
                  <a:lnTo>
                    <a:pt x="16" y="38"/>
                  </a:lnTo>
                  <a:lnTo>
                    <a:pt x="16" y="38"/>
                  </a:lnTo>
                  <a:lnTo>
                    <a:pt x="10" y="40"/>
                  </a:lnTo>
                  <a:lnTo>
                    <a:pt x="10"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320"/>
            <p:cNvSpPr>
              <a:spLocks/>
            </p:cNvSpPr>
            <p:nvPr/>
          </p:nvSpPr>
          <p:spPr bwMode="auto">
            <a:xfrm>
              <a:off x="3408363" y="6551613"/>
              <a:ext cx="85725" cy="63500"/>
            </a:xfrm>
            <a:custGeom>
              <a:avLst/>
              <a:gdLst>
                <a:gd name="T0" fmla="*/ 42 w 54"/>
                <a:gd name="T1" fmla="*/ 40 h 40"/>
                <a:gd name="T2" fmla="*/ 42 w 54"/>
                <a:gd name="T3" fmla="*/ 40 h 40"/>
                <a:gd name="T4" fmla="*/ 38 w 54"/>
                <a:gd name="T5" fmla="*/ 38 h 40"/>
                <a:gd name="T6" fmla="*/ 6 w 54"/>
                <a:gd name="T7" fmla="*/ 20 h 40"/>
                <a:gd name="T8" fmla="*/ 6 w 54"/>
                <a:gd name="T9" fmla="*/ 20 h 40"/>
                <a:gd name="T10" fmla="*/ 4 w 54"/>
                <a:gd name="T11" fmla="*/ 18 h 40"/>
                <a:gd name="T12" fmla="*/ 2 w 54"/>
                <a:gd name="T13" fmla="*/ 14 h 40"/>
                <a:gd name="T14" fmla="*/ 0 w 54"/>
                <a:gd name="T15" fmla="*/ 10 h 40"/>
                <a:gd name="T16" fmla="*/ 2 w 54"/>
                <a:gd name="T17" fmla="*/ 6 h 40"/>
                <a:gd name="T18" fmla="*/ 2 w 54"/>
                <a:gd name="T19" fmla="*/ 6 h 40"/>
                <a:gd name="T20" fmla="*/ 6 w 54"/>
                <a:gd name="T21" fmla="*/ 2 h 40"/>
                <a:gd name="T22" fmla="*/ 10 w 54"/>
                <a:gd name="T23" fmla="*/ 0 h 40"/>
                <a:gd name="T24" fmla="*/ 14 w 54"/>
                <a:gd name="T25" fmla="*/ 0 h 40"/>
                <a:gd name="T26" fmla="*/ 18 w 54"/>
                <a:gd name="T27" fmla="*/ 2 h 40"/>
                <a:gd name="T28" fmla="*/ 48 w 54"/>
                <a:gd name="T29" fmla="*/ 20 h 40"/>
                <a:gd name="T30" fmla="*/ 48 w 54"/>
                <a:gd name="T31" fmla="*/ 20 h 40"/>
                <a:gd name="T32" fmla="*/ 52 w 54"/>
                <a:gd name="T33" fmla="*/ 22 h 40"/>
                <a:gd name="T34" fmla="*/ 54 w 54"/>
                <a:gd name="T35" fmla="*/ 26 h 40"/>
                <a:gd name="T36" fmla="*/ 54 w 54"/>
                <a:gd name="T37" fmla="*/ 30 h 40"/>
                <a:gd name="T38" fmla="*/ 52 w 54"/>
                <a:gd name="T39" fmla="*/ 34 h 40"/>
                <a:gd name="T40" fmla="*/ 52 w 54"/>
                <a:gd name="T41" fmla="*/ 34 h 40"/>
                <a:gd name="T42" fmla="*/ 48 w 54"/>
                <a:gd name="T43" fmla="*/ 38 h 40"/>
                <a:gd name="T44" fmla="*/ 42 w 54"/>
                <a:gd name="T45" fmla="*/ 40 h 40"/>
                <a:gd name="T46" fmla="*/ 42 w 54"/>
                <a:gd name="T4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40">
                  <a:moveTo>
                    <a:pt x="42" y="40"/>
                  </a:moveTo>
                  <a:lnTo>
                    <a:pt x="42" y="40"/>
                  </a:lnTo>
                  <a:lnTo>
                    <a:pt x="38" y="38"/>
                  </a:lnTo>
                  <a:lnTo>
                    <a:pt x="6" y="20"/>
                  </a:lnTo>
                  <a:lnTo>
                    <a:pt x="6" y="20"/>
                  </a:lnTo>
                  <a:lnTo>
                    <a:pt x="4" y="18"/>
                  </a:lnTo>
                  <a:lnTo>
                    <a:pt x="2" y="14"/>
                  </a:lnTo>
                  <a:lnTo>
                    <a:pt x="0" y="10"/>
                  </a:lnTo>
                  <a:lnTo>
                    <a:pt x="2" y="6"/>
                  </a:lnTo>
                  <a:lnTo>
                    <a:pt x="2" y="6"/>
                  </a:lnTo>
                  <a:lnTo>
                    <a:pt x="6" y="2"/>
                  </a:lnTo>
                  <a:lnTo>
                    <a:pt x="10" y="0"/>
                  </a:lnTo>
                  <a:lnTo>
                    <a:pt x="14" y="0"/>
                  </a:lnTo>
                  <a:lnTo>
                    <a:pt x="18" y="2"/>
                  </a:lnTo>
                  <a:lnTo>
                    <a:pt x="48" y="20"/>
                  </a:lnTo>
                  <a:lnTo>
                    <a:pt x="48" y="20"/>
                  </a:lnTo>
                  <a:lnTo>
                    <a:pt x="52" y="22"/>
                  </a:lnTo>
                  <a:lnTo>
                    <a:pt x="54" y="26"/>
                  </a:lnTo>
                  <a:lnTo>
                    <a:pt x="54" y="30"/>
                  </a:lnTo>
                  <a:lnTo>
                    <a:pt x="52" y="34"/>
                  </a:lnTo>
                  <a:lnTo>
                    <a:pt x="52" y="34"/>
                  </a:lnTo>
                  <a:lnTo>
                    <a:pt x="48" y="38"/>
                  </a:lnTo>
                  <a:lnTo>
                    <a:pt x="42" y="40"/>
                  </a:lnTo>
                  <a:lnTo>
                    <a:pt x="42"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321"/>
            <p:cNvSpPr>
              <a:spLocks/>
            </p:cNvSpPr>
            <p:nvPr/>
          </p:nvSpPr>
          <p:spPr bwMode="auto">
            <a:xfrm>
              <a:off x="3446463" y="6437313"/>
              <a:ext cx="92075" cy="34925"/>
            </a:xfrm>
            <a:custGeom>
              <a:avLst/>
              <a:gdLst>
                <a:gd name="T0" fmla="*/ 46 w 58"/>
                <a:gd name="T1" fmla="*/ 22 h 22"/>
                <a:gd name="T2" fmla="*/ 10 w 58"/>
                <a:gd name="T3" fmla="*/ 22 h 22"/>
                <a:gd name="T4" fmla="*/ 10 w 58"/>
                <a:gd name="T5" fmla="*/ 22 h 22"/>
                <a:gd name="T6" fmla="*/ 6 w 58"/>
                <a:gd name="T7" fmla="*/ 20 h 22"/>
                <a:gd name="T8" fmla="*/ 2 w 58"/>
                <a:gd name="T9" fmla="*/ 18 h 22"/>
                <a:gd name="T10" fmla="*/ 0 w 58"/>
                <a:gd name="T11" fmla="*/ 14 h 22"/>
                <a:gd name="T12" fmla="*/ 0 w 58"/>
                <a:gd name="T13" fmla="*/ 10 h 22"/>
                <a:gd name="T14" fmla="*/ 0 w 58"/>
                <a:gd name="T15" fmla="*/ 10 h 22"/>
                <a:gd name="T16" fmla="*/ 0 w 58"/>
                <a:gd name="T17" fmla="*/ 6 h 22"/>
                <a:gd name="T18" fmla="*/ 2 w 58"/>
                <a:gd name="T19" fmla="*/ 2 h 22"/>
                <a:gd name="T20" fmla="*/ 6 w 58"/>
                <a:gd name="T21" fmla="*/ 0 h 22"/>
                <a:gd name="T22" fmla="*/ 10 w 58"/>
                <a:gd name="T23" fmla="*/ 0 h 22"/>
                <a:gd name="T24" fmla="*/ 46 w 58"/>
                <a:gd name="T25" fmla="*/ 0 h 22"/>
                <a:gd name="T26" fmla="*/ 46 w 58"/>
                <a:gd name="T27" fmla="*/ 0 h 22"/>
                <a:gd name="T28" fmla="*/ 50 w 58"/>
                <a:gd name="T29" fmla="*/ 0 h 22"/>
                <a:gd name="T30" fmla="*/ 54 w 58"/>
                <a:gd name="T31" fmla="*/ 2 h 22"/>
                <a:gd name="T32" fmla="*/ 56 w 58"/>
                <a:gd name="T33" fmla="*/ 6 h 22"/>
                <a:gd name="T34" fmla="*/ 58 w 58"/>
                <a:gd name="T35" fmla="*/ 10 h 22"/>
                <a:gd name="T36" fmla="*/ 58 w 58"/>
                <a:gd name="T37" fmla="*/ 10 h 22"/>
                <a:gd name="T38" fmla="*/ 56 w 58"/>
                <a:gd name="T39" fmla="*/ 14 h 22"/>
                <a:gd name="T40" fmla="*/ 54 w 58"/>
                <a:gd name="T41" fmla="*/ 18 h 22"/>
                <a:gd name="T42" fmla="*/ 50 w 58"/>
                <a:gd name="T43" fmla="*/ 20 h 22"/>
                <a:gd name="T44" fmla="*/ 46 w 58"/>
                <a:gd name="T45" fmla="*/ 22 h 22"/>
                <a:gd name="T46" fmla="*/ 46 w 58"/>
                <a:gd name="T4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22">
                  <a:moveTo>
                    <a:pt x="46" y="22"/>
                  </a:moveTo>
                  <a:lnTo>
                    <a:pt x="10" y="22"/>
                  </a:lnTo>
                  <a:lnTo>
                    <a:pt x="10" y="22"/>
                  </a:lnTo>
                  <a:lnTo>
                    <a:pt x="6" y="20"/>
                  </a:lnTo>
                  <a:lnTo>
                    <a:pt x="2" y="18"/>
                  </a:lnTo>
                  <a:lnTo>
                    <a:pt x="0" y="14"/>
                  </a:lnTo>
                  <a:lnTo>
                    <a:pt x="0" y="10"/>
                  </a:lnTo>
                  <a:lnTo>
                    <a:pt x="0" y="10"/>
                  </a:lnTo>
                  <a:lnTo>
                    <a:pt x="0" y="6"/>
                  </a:lnTo>
                  <a:lnTo>
                    <a:pt x="2" y="2"/>
                  </a:lnTo>
                  <a:lnTo>
                    <a:pt x="6" y="0"/>
                  </a:lnTo>
                  <a:lnTo>
                    <a:pt x="10" y="0"/>
                  </a:lnTo>
                  <a:lnTo>
                    <a:pt x="46" y="0"/>
                  </a:lnTo>
                  <a:lnTo>
                    <a:pt x="46" y="0"/>
                  </a:lnTo>
                  <a:lnTo>
                    <a:pt x="50" y="0"/>
                  </a:lnTo>
                  <a:lnTo>
                    <a:pt x="54" y="2"/>
                  </a:lnTo>
                  <a:lnTo>
                    <a:pt x="56" y="6"/>
                  </a:lnTo>
                  <a:lnTo>
                    <a:pt x="58" y="10"/>
                  </a:lnTo>
                  <a:lnTo>
                    <a:pt x="58" y="10"/>
                  </a:lnTo>
                  <a:lnTo>
                    <a:pt x="56" y="14"/>
                  </a:lnTo>
                  <a:lnTo>
                    <a:pt x="54" y="18"/>
                  </a:lnTo>
                  <a:lnTo>
                    <a:pt x="50" y="20"/>
                  </a:lnTo>
                  <a:lnTo>
                    <a:pt x="46" y="22"/>
                  </a:lnTo>
                  <a:lnTo>
                    <a:pt x="46"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322"/>
            <p:cNvSpPr>
              <a:spLocks/>
            </p:cNvSpPr>
            <p:nvPr/>
          </p:nvSpPr>
          <p:spPr bwMode="auto">
            <a:xfrm>
              <a:off x="3417888" y="6291263"/>
              <a:ext cx="85725" cy="63500"/>
            </a:xfrm>
            <a:custGeom>
              <a:avLst/>
              <a:gdLst>
                <a:gd name="T0" fmla="*/ 12 w 54"/>
                <a:gd name="T1" fmla="*/ 40 h 40"/>
                <a:gd name="T2" fmla="*/ 12 w 54"/>
                <a:gd name="T3" fmla="*/ 40 h 40"/>
                <a:gd name="T4" fmla="*/ 6 w 54"/>
                <a:gd name="T5" fmla="*/ 38 h 40"/>
                <a:gd name="T6" fmla="*/ 2 w 54"/>
                <a:gd name="T7" fmla="*/ 34 h 40"/>
                <a:gd name="T8" fmla="*/ 2 w 54"/>
                <a:gd name="T9" fmla="*/ 34 h 40"/>
                <a:gd name="T10" fmla="*/ 0 w 54"/>
                <a:gd name="T11" fmla="*/ 30 h 40"/>
                <a:gd name="T12" fmla="*/ 0 w 54"/>
                <a:gd name="T13" fmla="*/ 26 h 40"/>
                <a:gd name="T14" fmla="*/ 2 w 54"/>
                <a:gd name="T15" fmla="*/ 22 h 40"/>
                <a:gd name="T16" fmla="*/ 6 w 54"/>
                <a:gd name="T17" fmla="*/ 18 h 40"/>
                <a:gd name="T18" fmla="*/ 38 w 54"/>
                <a:gd name="T19" fmla="*/ 0 h 40"/>
                <a:gd name="T20" fmla="*/ 38 w 54"/>
                <a:gd name="T21" fmla="*/ 0 h 40"/>
                <a:gd name="T22" fmla="*/ 42 w 54"/>
                <a:gd name="T23" fmla="*/ 0 h 40"/>
                <a:gd name="T24" fmla="*/ 46 w 54"/>
                <a:gd name="T25" fmla="*/ 0 h 40"/>
                <a:gd name="T26" fmla="*/ 50 w 54"/>
                <a:gd name="T27" fmla="*/ 2 h 40"/>
                <a:gd name="T28" fmla="*/ 52 w 54"/>
                <a:gd name="T29" fmla="*/ 4 h 40"/>
                <a:gd name="T30" fmla="*/ 52 w 54"/>
                <a:gd name="T31" fmla="*/ 4 h 40"/>
                <a:gd name="T32" fmla="*/ 54 w 54"/>
                <a:gd name="T33" fmla="*/ 8 h 40"/>
                <a:gd name="T34" fmla="*/ 54 w 54"/>
                <a:gd name="T35" fmla="*/ 12 h 40"/>
                <a:gd name="T36" fmla="*/ 52 w 54"/>
                <a:gd name="T37" fmla="*/ 16 h 40"/>
                <a:gd name="T38" fmla="*/ 48 w 54"/>
                <a:gd name="T39" fmla="*/ 20 h 40"/>
                <a:gd name="T40" fmla="*/ 18 w 54"/>
                <a:gd name="T41" fmla="*/ 38 h 40"/>
                <a:gd name="T42" fmla="*/ 18 w 54"/>
                <a:gd name="T43" fmla="*/ 38 h 40"/>
                <a:gd name="T44" fmla="*/ 12 w 54"/>
                <a:gd name="T45" fmla="*/ 40 h 40"/>
                <a:gd name="T46" fmla="*/ 12 w 54"/>
                <a:gd name="T4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40">
                  <a:moveTo>
                    <a:pt x="12" y="40"/>
                  </a:moveTo>
                  <a:lnTo>
                    <a:pt x="12" y="40"/>
                  </a:lnTo>
                  <a:lnTo>
                    <a:pt x="6" y="38"/>
                  </a:lnTo>
                  <a:lnTo>
                    <a:pt x="2" y="34"/>
                  </a:lnTo>
                  <a:lnTo>
                    <a:pt x="2" y="34"/>
                  </a:lnTo>
                  <a:lnTo>
                    <a:pt x="0" y="30"/>
                  </a:lnTo>
                  <a:lnTo>
                    <a:pt x="0" y="26"/>
                  </a:lnTo>
                  <a:lnTo>
                    <a:pt x="2" y="22"/>
                  </a:lnTo>
                  <a:lnTo>
                    <a:pt x="6" y="18"/>
                  </a:lnTo>
                  <a:lnTo>
                    <a:pt x="38" y="0"/>
                  </a:lnTo>
                  <a:lnTo>
                    <a:pt x="38" y="0"/>
                  </a:lnTo>
                  <a:lnTo>
                    <a:pt x="42" y="0"/>
                  </a:lnTo>
                  <a:lnTo>
                    <a:pt x="46" y="0"/>
                  </a:lnTo>
                  <a:lnTo>
                    <a:pt x="50" y="2"/>
                  </a:lnTo>
                  <a:lnTo>
                    <a:pt x="52" y="4"/>
                  </a:lnTo>
                  <a:lnTo>
                    <a:pt x="52" y="4"/>
                  </a:lnTo>
                  <a:lnTo>
                    <a:pt x="54" y="8"/>
                  </a:lnTo>
                  <a:lnTo>
                    <a:pt x="54" y="12"/>
                  </a:lnTo>
                  <a:lnTo>
                    <a:pt x="52" y="16"/>
                  </a:lnTo>
                  <a:lnTo>
                    <a:pt x="48" y="20"/>
                  </a:lnTo>
                  <a:lnTo>
                    <a:pt x="18" y="38"/>
                  </a:lnTo>
                  <a:lnTo>
                    <a:pt x="18" y="38"/>
                  </a:lnTo>
                  <a:lnTo>
                    <a:pt x="12" y="40"/>
                  </a:lnTo>
                  <a:lnTo>
                    <a:pt x="12"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323"/>
            <p:cNvSpPr>
              <a:spLocks/>
            </p:cNvSpPr>
            <p:nvPr/>
          </p:nvSpPr>
          <p:spPr bwMode="auto">
            <a:xfrm>
              <a:off x="3335338" y="6180138"/>
              <a:ext cx="63500" cy="85725"/>
            </a:xfrm>
            <a:custGeom>
              <a:avLst/>
              <a:gdLst>
                <a:gd name="T0" fmla="*/ 12 w 40"/>
                <a:gd name="T1" fmla="*/ 54 h 54"/>
                <a:gd name="T2" fmla="*/ 12 w 40"/>
                <a:gd name="T3" fmla="*/ 54 h 54"/>
                <a:gd name="T4" fmla="*/ 6 w 40"/>
                <a:gd name="T5" fmla="*/ 52 h 54"/>
                <a:gd name="T6" fmla="*/ 6 w 40"/>
                <a:gd name="T7" fmla="*/ 52 h 54"/>
                <a:gd name="T8" fmla="*/ 4 w 40"/>
                <a:gd name="T9" fmla="*/ 48 h 54"/>
                <a:gd name="T10" fmla="*/ 2 w 40"/>
                <a:gd name="T11" fmla="*/ 46 h 54"/>
                <a:gd name="T12" fmla="*/ 0 w 40"/>
                <a:gd name="T13" fmla="*/ 40 h 54"/>
                <a:gd name="T14" fmla="*/ 2 w 40"/>
                <a:gd name="T15" fmla="*/ 36 h 54"/>
                <a:gd name="T16" fmla="*/ 20 w 40"/>
                <a:gd name="T17" fmla="*/ 6 h 54"/>
                <a:gd name="T18" fmla="*/ 20 w 40"/>
                <a:gd name="T19" fmla="*/ 6 h 54"/>
                <a:gd name="T20" fmla="*/ 24 w 40"/>
                <a:gd name="T21" fmla="*/ 2 h 54"/>
                <a:gd name="T22" fmla="*/ 26 w 40"/>
                <a:gd name="T23" fmla="*/ 0 h 54"/>
                <a:gd name="T24" fmla="*/ 32 w 40"/>
                <a:gd name="T25" fmla="*/ 0 h 54"/>
                <a:gd name="T26" fmla="*/ 36 w 40"/>
                <a:gd name="T27" fmla="*/ 2 h 54"/>
                <a:gd name="T28" fmla="*/ 36 w 40"/>
                <a:gd name="T29" fmla="*/ 2 h 54"/>
                <a:gd name="T30" fmla="*/ 38 w 40"/>
                <a:gd name="T31" fmla="*/ 4 h 54"/>
                <a:gd name="T32" fmla="*/ 40 w 40"/>
                <a:gd name="T33" fmla="*/ 8 h 54"/>
                <a:gd name="T34" fmla="*/ 40 w 40"/>
                <a:gd name="T35" fmla="*/ 12 h 54"/>
                <a:gd name="T36" fmla="*/ 40 w 40"/>
                <a:gd name="T37" fmla="*/ 16 h 54"/>
                <a:gd name="T38" fmla="*/ 22 w 40"/>
                <a:gd name="T39" fmla="*/ 48 h 54"/>
                <a:gd name="T40" fmla="*/ 22 w 40"/>
                <a:gd name="T41" fmla="*/ 48 h 54"/>
                <a:gd name="T42" fmla="*/ 18 w 40"/>
                <a:gd name="T43" fmla="*/ 52 h 54"/>
                <a:gd name="T44" fmla="*/ 12 w 40"/>
                <a:gd name="T45" fmla="*/ 54 h 54"/>
                <a:gd name="T46" fmla="*/ 12 w 40"/>
                <a:gd name="T4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54">
                  <a:moveTo>
                    <a:pt x="12" y="54"/>
                  </a:moveTo>
                  <a:lnTo>
                    <a:pt x="12" y="54"/>
                  </a:lnTo>
                  <a:lnTo>
                    <a:pt x="6" y="52"/>
                  </a:lnTo>
                  <a:lnTo>
                    <a:pt x="6" y="52"/>
                  </a:lnTo>
                  <a:lnTo>
                    <a:pt x="4" y="48"/>
                  </a:lnTo>
                  <a:lnTo>
                    <a:pt x="2" y="46"/>
                  </a:lnTo>
                  <a:lnTo>
                    <a:pt x="0" y="40"/>
                  </a:lnTo>
                  <a:lnTo>
                    <a:pt x="2" y="36"/>
                  </a:lnTo>
                  <a:lnTo>
                    <a:pt x="20" y="6"/>
                  </a:lnTo>
                  <a:lnTo>
                    <a:pt x="20" y="6"/>
                  </a:lnTo>
                  <a:lnTo>
                    <a:pt x="24" y="2"/>
                  </a:lnTo>
                  <a:lnTo>
                    <a:pt x="26" y="0"/>
                  </a:lnTo>
                  <a:lnTo>
                    <a:pt x="32" y="0"/>
                  </a:lnTo>
                  <a:lnTo>
                    <a:pt x="36" y="2"/>
                  </a:lnTo>
                  <a:lnTo>
                    <a:pt x="36" y="2"/>
                  </a:lnTo>
                  <a:lnTo>
                    <a:pt x="38" y="4"/>
                  </a:lnTo>
                  <a:lnTo>
                    <a:pt x="40" y="8"/>
                  </a:lnTo>
                  <a:lnTo>
                    <a:pt x="40" y="12"/>
                  </a:lnTo>
                  <a:lnTo>
                    <a:pt x="40" y="16"/>
                  </a:lnTo>
                  <a:lnTo>
                    <a:pt x="22" y="48"/>
                  </a:lnTo>
                  <a:lnTo>
                    <a:pt x="22" y="48"/>
                  </a:lnTo>
                  <a:lnTo>
                    <a:pt x="18" y="52"/>
                  </a:lnTo>
                  <a:lnTo>
                    <a:pt x="12" y="54"/>
                  </a:lnTo>
                  <a:lnTo>
                    <a:pt x="12"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324"/>
            <p:cNvSpPr>
              <a:spLocks noEditPoints="1"/>
            </p:cNvSpPr>
            <p:nvPr/>
          </p:nvSpPr>
          <p:spPr bwMode="auto">
            <a:xfrm>
              <a:off x="3065463" y="6281738"/>
              <a:ext cx="327025" cy="396875"/>
            </a:xfrm>
            <a:custGeom>
              <a:avLst/>
              <a:gdLst>
                <a:gd name="T0" fmla="*/ 198 w 206"/>
                <a:gd name="T1" fmla="*/ 64 h 250"/>
                <a:gd name="T2" fmla="*/ 144 w 206"/>
                <a:gd name="T3" fmla="*/ 8 h 250"/>
                <a:gd name="T4" fmla="*/ 82 w 206"/>
                <a:gd name="T5" fmla="*/ 2 h 250"/>
                <a:gd name="T6" fmla="*/ 18 w 206"/>
                <a:gd name="T7" fmla="*/ 46 h 250"/>
                <a:gd name="T8" fmla="*/ 0 w 206"/>
                <a:gd name="T9" fmla="*/ 104 h 250"/>
                <a:gd name="T10" fmla="*/ 6 w 206"/>
                <a:gd name="T11" fmla="*/ 142 h 250"/>
                <a:gd name="T12" fmla="*/ 42 w 206"/>
                <a:gd name="T13" fmla="*/ 206 h 250"/>
                <a:gd name="T14" fmla="*/ 48 w 206"/>
                <a:gd name="T15" fmla="*/ 234 h 250"/>
                <a:gd name="T16" fmla="*/ 96 w 206"/>
                <a:gd name="T17" fmla="*/ 250 h 250"/>
                <a:gd name="T18" fmla="*/ 158 w 206"/>
                <a:gd name="T19" fmla="*/ 250 h 250"/>
                <a:gd name="T20" fmla="*/ 164 w 206"/>
                <a:gd name="T21" fmla="*/ 206 h 250"/>
                <a:gd name="T22" fmla="*/ 196 w 206"/>
                <a:gd name="T23" fmla="*/ 154 h 250"/>
                <a:gd name="T24" fmla="*/ 206 w 206"/>
                <a:gd name="T25" fmla="*/ 114 h 250"/>
                <a:gd name="T26" fmla="*/ 90 w 206"/>
                <a:gd name="T27" fmla="*/ 184 h 250"/>
                <a:gd name="T28" fmla="*/ 70 w 206"/>
                <a:gd name="T29" fmla="*/ 142 h 250"/>
                <a:gd name="T30" fmla="*/ 84 w 206"/>
                <a:gd name="T31" fmla="*/ 136 h 250"/>
                <a:gd name="T32" fmla="*/ 100 w 206"/>
                <a:gd name="T33" fmla="*/ 142 h 250"/>
                <a:gd name="T34" fmla="*/ 114 w 206"/>
                <a:gd name="T35" fmla="*/ 136 h 250"/>
                <a:gd name="T36" fmla="*/ 124 w 206"/>
                <a:gd name="T37" fmla="*/ 144 h 250"/>
                <a:gd name="T38" fmla="*/ 110 w 206"/>
                <a:gd name="T39" fmla="*/ 180 h 250"/>
                <a:gd name="T40" fmla="*/ 90 w 206"/>
                <a:gd name="T41" fmla="*/ 234 h 250"/>
                <a:gd name="T42" fmla="*/ 86 w 206"/>
                <a:gd name="T43" fmla="*/ 112 h 250"/>
                <a:gd name="T44" fmla="*/ 88 w 206"/>
                <a:gd name="T45" fmla="*/ 114 h 250"/>
                <a:gd name="T46" fmla="*/ 84 w 206"/>
                <a:gd name="T47" fmla="*/ 124 h 250"/>
                <a:gd name="T48" fmla="*/ 114 w 206"/>
                <a:gd name="T49" fmla="*/ 110 h 250"/>
                <a:gd name="T50" fmla="*/ 116 w 206"/>
                <a:gd name="T51" fmla="*/ 108 h 250"/>
                <a:gd name="T52" fmla="*/ 118 w 206"/>
                <a:gd name="T53" fmla="*/ 114 h 250"/>
                <a:gd name="T54" fmla="*/ 114 w 206"/>
                <a:gd name="T55" fmla="*/ 110 h 250"/>
                <a:gd name="T56" fmla="*/ 188 w 206"/>
                <a:gd name="T57" fmla="*/ 120 h 250"/>
                <a:gd name="T58" fmla="*/ 168 w 206"/>
                <a:gd name="T59" fmla="*/ 170 h 250"/>
                <a:gd name="T60" fmla="*/ 142 w 206"/>
                <a:gd name="T61" fmla="*/ 214 h 250"/>
                <a:gd name="T62" fmla="*/ 122 w 206"/>
                <a:gd name="T63" fmla="*/ 186 h 250"/>
                <a:gd name="T64" fmla="*/ 142 w 206"/>
                <a:gd name="T65" fmla="*/ 130 h 250"/>
                <a:gd name="T66" fmla="*/ 134 w 206"/>
                <a:gd name="T67" fmla="*/ 134 h 250"/>
                <a:gd name="T68" fmla="*/ 122 w 206"/>
                <a:gd name="T69" fmla="*/ 136 h 250"/>
                <a:gd name="T70" fmla="*/ 116 w 206"/>
                <a:gd name="T71" fmla="*/ 130 h 250"/>
                <a:gd name="T72" fmla="*/ 124 w 206"/>
                <a:gd name="T73" fmla="*/ 112 h 250"/>
                <a:gd name="T74" fmla="*/ 116 w 206"/>
                <a:gd name="T75" fmla="*/ 102 h 250"/>
                <a:gd name="T76" fmla="*/ 108 w 206"/>
                <a:gd name="T77" fmla="*/ 108 h 250"/>
                <a:gd name="T78" fmla="*/ 102 w 206"/>
                <a:gd name="T79" fmla="*/ 134 h 250"/>
                <a:gd name="T80" fmla="*/ 92 w 206"/>
                <a:gd name="T81" fmla="*/ 134 h 250"/>
                <a:gd name="T82" fmla="*/ 94 w 206"/>
                <a:gd name="T83" fmla="*/ 114 h 250"/>
                <a:gd name="T84" fmla="*/ 88 w 206"/>
                <a:gd name="T85" fmla="*/ 106 h 250"/>
                <a:gd name="T86" fmla="*/ 78 w 206"/>
                <a:gd name="T87" fmla="*/ 112 h 250"/>
                <a:gd name="T88" fmla="*/ 80 w 206"/>
                <a:gd name="T89" fmla="*/ 130 h 250"/>
                <a:gd name="T90" fmla="*/ 68 w 206"/>
                <a:gd name="T91" fmla="*/ 136 h 250"/>
                <a:gd name="T92" fmla="*/ 60 w 206"/>
                <a:gd name="T93" fmla="*/ 130 h 250"/>
                <a:gd name="T94" fmla="*/ 58 w 206"/>
                <a:gd name="T95" fmla="*/ 130 h 250"/>
                <a:gd name="T96" fmla="*/ 58 w 206"/>
                <a:gd name="T97" fmla="*/ 132 h 250"/>
                <a:gd name="T98" fmla="*/ 54 w 206"/>
                <a:gd name="T99" fmla="*/ 136 h 250"/>
                <a:gd name="T100" fmla="*/ 66 w 206"/>
                <a:gd name="T101" fmla="*/ 234 h 250"/>
                <a:gd name="T102" fmla="*/ 60 w 206"/>
                <a:gd name="T103" fmla="*/ 204 h 250"/>
                <a:gd name="T104" fmla="*/ 28 w 206"/>
                <a:gd name="T105" fmla="*/ 148 h 250"/>
                <a:gd name="T106" fmla="*/ 18 w 206"/>
                <a:gd name="T107" fmla="*/ 108 h 250"/>
                <a:gd name="T108" fmla="*/ 20 w 206"/>
                <a:gd name="T109" fmla="*/ 86 h 250"/>
                <a:gd name="T110" fmla="*/ 56 w 206"/>
                <a:gd name="T111" fmla="*/ 34 h 250"/>
                <a:gd name="T112" fmla="*/ 104 w 206"/>
                <a:gd name="T113" fmla="*/ 18 h 250"/>
                <a:gd name="T114" fmla="*/ 164 w 206"/>
                <a:gd name="T115" fmla="*/ 44 h 250"/>
                <a:gd name="T116" fmla="*/ 188 w 206"/>
                <a:gd name="T117" fmla="*/ 104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6" h="250">
                  <a:moveTo>
                    <a:pt x="206" y="104"/>
                  </a:moveTo>
                  <a:lnTo>
                    <a:pt x="206" y="104"/>
                  </a:lnTo>
                  <a:lnTo>
                    <a:pt x="204" y="84"/>
                  </a:lnTo>
                  <a:lnTo>
                    <a:pt x="198" y="64"/>
                  </a:lnTo>
                  <a:lnTo>
                    <a:pt x="188" y="46"/>
                  </a:lnTo>
                  <a:lnTo>
                    <a:pt x="176" y="32"/>
                  </a:lnTo>
                  <a:lnTo>
                    <a:pt x="160" y="18"/>
                  </a:lnTo>
                  <a:lnTo>
                    <a:pt x="144" y="8"/>
                  </a:lnTo>
                  <a:lnTo>
                    <a:pt x="124" y="2"/>
                  </a:lnTo>
                  <a:lnTo>
                    <a:pt x="104" y="0"/>
                  </a:lnTo>
                  <a:lnTo>
                    <a:pt x="104" y="0"/>
                  </a:lnTo>
                  <a:lnTo>
                    <a:pt x="82" y="2"/>
                  </a:lnTo>
                  <a:lnTo>
                    <a:pt x="62" y="8"/>
                  </a:lnTo>
                  <a:lnTo>
                    <a:pt x="46" y="18"/>
                  </a:lnTo>
                  <a:lnTo>
                    <a:pt x="30" y="32"/>
                  </a:lnTo>
                  <a:lnTo>
                    <a:pt x="18" y="46"/>
                  </a:lnTo>
                  <a:lnTo>
                    <a:pt x="8" y="64"/>
                  </a:lnTo>
                  <a:lnTo>
                    <a:pt x="2" y="84"/>
                  </a:lnTo>
                  <a:lnTo>
                    <a:pt x="0" y="104"/>
                  </a:lnTo>
                  <a:lnTo>
                    <a:pt x="0" y="104"/>
                  </a:lnTo>
                  <a:lnTo>
                    <a:pt x="0" y="114"/>
                  </a:lnTo>
                  <a:lnTo>
                    <a:pt x="0" y="114"/>
                  </a:lnTo>
                  <a:lnTo>
                    <a:pt x="2" y="122"/>
                  </a:lnTo>
                  <a:lnTo>
                    <a:pt x="6" y="142"/>
                  </a:lnTo>
                  <a:lnTo>
                    <a:pt x="10" y="154"/>
                  </a:lnTo>
                  <a:lnTo>
                    <a:pt x="18" y="170"/>
                  </a:lnTo>
                  <a:lnTo>
                    <a:pt x="28" y="188"/>
                  </a:lnTo>
                  <a:lnTo>
                    <a:pt x="42" y="206"/>
                  </a:lnTo>
                  <a:lnTo>
                    <a:pt x="42" y="206"/>
                  </a:lnTo>
                  <a:lnTo>
                    <a:pt x="44" y="212"/>
                  </a:lnTo>
                  <a:lnTo>
                    <a:pt x="46" y="218"/>
                  </a:lnTo>
                  <a:lnTo>
                    <a:pt x="48" y="234"/>
                  </a:lnTo>
                  <a:lnTo>
                    <a:pt x="48" y="250"/>
                  </a:lnTo>
                  <a:lnTo>
                    <a:pt x="48" y="250"/>
                  </a:lnTo>
                  <a:lnTo>
                    <a:pt x="96" y="250"/>
                  </a:lnTo>
                  <a:lnTo>
                    <a:pt x="96" y="250"/>
                  </a:lnTo>
                  <a:lnTo>
                    <a:pt x="110" y="250"/>
                  </a:lnTo>
                  <a:lnTo>
                    <a:pt x="110" y="250"/>
                  </a:lnTo>
                  <a:lnTo>
                    <a:pt x="158" y="250"/>
                  </a:lnTo>
                  <a:lnTo>
                    <a:pt x="158" y="250"/>
                  </a:lnTo>
                  <a:lnTo>
                    <a:pt x="158" y="234"/>
                  </a:lnTo>
                  <a:lnTo>
                    <a:pt x="160" y="218"/>
                  </a:lnTo>
                  <a:lnTo>
                    <a:pt x="162" y="212"/>
                  </a:lnTo>
                  <a:lnTo>
                    <a:pt x="164" y="206"/>
                  </a:lnTo>
                  <a:lnTo>
                    <a:pt x="164" y="206"/>
                  </a:lnTo>
                  <a:lnTo>
                    <a:pt x="178" y="188"/>
                  </a:lnTo>
                  <a:lnTo>
                    <a:pt x="188" y="170"/>
                  </a:lnTo>
                  <a:lnTo>
                    <a:pt x="196" y="154"/>
                  </a:lnTo>
                  <a:lnTo>
                    <a:pt x="200" y="142"/>
                  </a:lnTo>
                  <a:lnTo>
                    <a:pt x="204" y="122"/>
                  </a:lnTo>
                  <a:lnTo>
                    <a:pt x="206" y="114"/>
                  </a:lnTo>
                  <a:lnTo>
                    <a:pt x="206" y="114"/>
                  </a:lnTo>
                  <a:lnTo>
                    <a:pt x="206" y="104"/>
                  </a:lnTo>
                  <a:lnTo>
                    <a:pt x="206" y="104"/>
                  </a:lnTo>
                  <a:close/>
                  <a:moveTo>
                    <a:pt x="90" y="234"/>
                  </a:moveTo>
                  <a:lnTo>
                    <a:pt x="90" y="184"/>
                  </a:lnTo>
                  <a:lnTo>
                    <a:pt x="90" y="184"/>
                  </a:lnTo>
                  <a:lnTo>
                    <a:pt x="90" y="180"/>
                  </a:lnTo>
                  <a:lnTo>
                    <a:pt x="70" y="142"/>
                  </a:lnTo>
                  <a:lnTo>
                    <a:pt x="70" y="142"/>
                  </a:lnTo>
                  <a:lnTo>
                    <a:pt x="74" y="140"/>
                  </a:lnTo>
                  <a:lnTo>
                    <a:pt x="74" y="140"/>
                  </a:lnTo>
                  <a:lnTo>
                    <a:pt x="84" y="136"/>
                  </a:lnTo>
                  <a:lnTo>
                    <a:pt x="84" y="136"/>
                  </a:lnTo>
                  <a:lnTo>
                    <a:pt x="88" y="140"/>
                  </a:lnTo>
                  <a:lnTo>
                    <a:pt x="94" y="142"/>
                  </a:lnTo>
                  <a:lnTo>
                    <a:pt x="94" y="142"/>
                  </a:lnTo>
                  <a:lnTo>
                    <a:pt x="100" y="142"/>
                  </a:lnTo>
                  <a:lnTo>
                    <a:pt x="104" y="140"/>
                  </a:lnTo>
                  <a:lnTo>
                    <a:pt x="112" y="134"/>
                  </a:lnTo>
                  <a:lnTo>
                    <a:pt x="112" y="134"/>
                  </a:lnTo>
                  <a:lnTo>
                    <a:pt x="114" y="136"/>
                  </a:lnTo>
                  <a:lnTo>
                    <a:pt x="114" y="136"/>
                  </a:lnTo>
                  <a:lnTo>
                    <a:pt x="118" y="142"/>
                  </a:lnTo>
                  <a:lnTo>
                    <a:pt x="124" y="144"/>
                  </a:lnTo>
                  <a:lnTo>
                    <a:pt x="124" y="144"/>
                  </a:lnTo>
                  <a:lnTo>
                    <a:pt x="126" y="144"/>
                  </a:lnTo>
                  <a:lnTo>
                    <a:pt x="126" y="144"/>
                  </a:lnTo>
                  <a:lnTo>
                    <a:pt x="130" y="142"/>
                  </a:lnTo>
                  <a:lnTo>
                    <a:pt x="110" y="180"/>
                  </a:lnTo>
                  <a:lnTo>
                    <a:pt x="110" y="180"/>
                  </a:lnTo>
                  <a:lnTo>
                    <a:pt x="110" y="184"/>
                  </a:lnTo>
                  <a:lnTo>
                    <a:pt x="110" y="234"/>
                  </a:lnTo>
                  <a:lnTo>
                    <a:pt x="90" y="234"/>
                  </a:lnTo>
                  <a:close/>
                  <a:moveTo>
                    <a:pt x="84" y="112"/>
                  </a:moveTo>
                  <a:lnTo>
                    <a:pt x="84" y="112"/>
                  </a:lnTo>
                  <a:lnTo>
                    <a:pt x="86" y="112"/>
                  </a:lnTo>
                  <a:lnTo>
                    <a:pt x="86" y="112"/>
                  </a:lnTo>
                  <a:lnTo>
                    <a:pt x="86" y="112"/>
                  </a:lnTo>
                  <a:lnTo>
                    <a:pt x="86" y="112"/>
                  </a:lnTo>
                  <a:lnTo>
                    <a:pt x="88" y="112"/>
                  </a:lnTo>
                  <a:lnTo>
                    <a:pt x="88" y="114"/>
                  </a:lnTo>
                  <a:lnTo>
                    <a:pt x="88" y="114"/>
                  </a:lnTo>
                  <a:lnTo>
                    <a:pt x="88" y="120"/>
                  </a:lnTo>
                  <a:lnTo>
                    <a:pt x="84" y="124"/>
                  </a:lnTo>
                  <a:lnTo>
                    <a:pt x="84" y="124"/>
                  </a:lnTo>
                  <a:lnTo>
                    <a:pt x="84" y="116"/>
                  </a:lnTo>
                  <a:lnTo>
                    <a:pt x="84" y="112"/>
                  </a:lnTo>
                  <a:lnTo>
                    <a:pt x="84" y="112"/>
                  </a:lnTo>
                  <a:close/>
                  <a:moveTo>
                    <a:pt x="114" y="110"/>
                  </a:moveTo>
                  <a:lnTo>
                    <a:pt x="114" y="110"/>
                  </a:lnTo>
                  <a:lnTo>
                    <a:pt x="116" y="108"/>
                  </a:lnTo>
                  <a:lnTo>
                    <a:pt x="116" y="108"/>
                  </a:lnTo>
                  <a:lnTo>
                    <a:pt x="116" y="108"/>
                  </a:lnTo>
                  <a:lnTo>
                    <a:pt x="116" y="108"/>
                  </a:lnTo>
                  <a:lnTo>
                    <a:pt x="118" y="110"/>
                  </a:lnTo>
                  <a:lnTo>
                    <a:pt x="118" y="110"/>
                  </a:lnTo>
                  <a:lnTo>
                    <a:pt x="118" y="114"/>
                  </a:lnTo>
                  <a:lnTo>
                    <a:pt x="114" y="122"/>
                  </a:lnTo>
                  <a:lnTo>
                    <a:pt x="114" y="122"/>
                  </a:lnTo>
                  <a:lnTo>
                    <a:pt x="114" y="116"/>
                  </a:lnTo>
                  <a:lnTo>
                    <a:pt x="114" y="110"/>
                  </a:lnTo>
                  <a:lnTo>
                    <a:pt x="114" y="110"/>
                  </a:lnTo>
                  <a:close/>
                  <a:moveTo>
                    <a:pt x="188" y="108"/>
                  </a:moveTo>
                  <a:lnTo>
                    <a:pt x="186" y="120"/>
                  </a:lnTo>
                  <a:lnTo>
                    <a:pt x="188" y="120"/>
                  </a:lnTo>
                  <a:lnTo>
                    <a:pt x="188" y="120"/>
                  </a:lnTo>
                  <a:lnTo>
                    <a:pt x="184" y="132"/>
                  </a:lnTo>
                  <a:lnTo>
                    <a:pt x="178" y="148"/>
                  </a:lnTo>
                  <a:lnTo>
                    <a:pt x="168" y="170"/>
                  </a:lnTo>
                  <a:lnTo>
                    <a:pt x="150" y="194"/>
                  </a:lnTo>
                  <a:lnTo>
                    <a:pt x="150" y="194"/>
                  </a:lnTo>
                  <a:lnTo>
                    <a:pt x="146" y="204"/>
                  </a:lnTo>
                  <a:lnTo>
                    <a:pt x="142" y="214"/>
                  </a:lnTo>
                  <a:lnTo>
                    <a:pt x="140" y="224"/>
                  </a:lnTo>
                  <a:lnTo>
                    <a:pt x="140" y="234"/>
                  </a:lnTo>
                  <a:lnTo>
                    <a:pt x="122" y="234"/>
                  </a:lnTo>
                  <a:lnTo>
                    <a:pt x="122" y="186"/>
                  </a:lnTo>
                  <a:lnTo>
                    <a:pt x="146" y="140"/>
                  </a:lnTo>
                  <a:lnTo>
                    <a:pt x="146" y="140"/>
                  </a:lnTo>
                  <a:lnTo>
                    <a:pt x="146" y="134"/>
                  </a:lnTo>
                  <a:lnTo>
                    <a:pt x="142" y="130"/>
                  </a:lnTo>
                  <a:lnTo>
                    <a:pt x="142" y="130"/>
                  </a:lnTo>
                  <a:lnTo>
                    <a:pt x="138" y="130"/>
                  </a:lnTo>
                  <a:lnTo>
                    <a:pt x="134" y="134"/>
                  </a:lnTo>
                  <a:lnTo>
                    <a:pt x="134" y="134"/>
                  </a:lnTo>
                  <a:lnTo>
                    <a:pt x="130" y="136"/>
                  </a:lnTo>
                  <a:lnTo>
                    <a:pt x="124" y="136"/>
                  </a:lnTo>
                  <a:lnTo>
                    <a:pt x="124" y="136"/>
                  </a:lnTo>
                  <a:lnTo>
                    <a:pt x="122" y="136"/>
                  </a:lnTo>
                  <a:lnTo>
                    <a:pt x="118" y="134"/>
                  </a:lnTo>
                  <a:lnTo>
                    <a:pt x="118" y="134"/>
                  </a:lnTo>
                  <a:lnTo>
                    <a:pt x="116" y="130"/>
                  </a:lnTo>
                  <a:lnTo>
                    <a:pt x="116" y="130"/>
                  </a:lnTo>
                  <a:lnTo>
                    <a:pt x="116" y="130"/>
                  </a:lnTo>
                  <a:lnTo>
                    <a:pt x="116" y="130"/>
                  </a:lnTo>
                  <a:lnTo>
                    <a:pt x="122" y="118"/>
                  </a:lnTo>
                  <a:lnTo>
                    <a:pt x="124" y="112"/>
                  </a:lnTo>
                  <a:lnTo>
                    <a:pt x="122" y="106"/>
                  </a:lnTo>
                  <a:lnTo>
                    <a:pt x="122" y="106"/>
                  </a:lnTo>
                  <a:lnTo>
                    <a:pt x="120" y="104"/>
                  </a:lnTo>
                  <a:lnTo>
                    <a:pt x="116" y="102"/>
                  </a:lnTo>
                  <a:lnTo>
                    <a:pt x="116" y="102"/>
                  </a:lnTo>
                  <a:lnTo>
                    <a:pt x="112" y="104"/>
                  </a:lnTo>
                  <a:lnTo>
                    <a:pt x="108" y="108"/>
                  </a:lnTo>
                  <a:lnTo>
                    <a:pt x="108" y="108"/>
                  </a:lnTo>
                  <a:lnTo>
                    <a:pt x="108" y="118"/>
                  </a:lnTo>
                  <a:lnTo>
                    <a:pt x="110" y="128"/>
                  </a:lnTo>
                  <a:lnTo>
                    <a:pt x="110" y="128"/>
                  </a:lnTo>
                  <a:lnTo>
                    <a:pt x="102" y="134"/>
                  </a:lnTo>
                  <a:lnTo>
                    <a:pt x="100" y="136"/>
                  </a:lnTo>
                  <a:lnTo>
                    <a:pt x="96" y="136"/>
                  </a:lnTo>
                  <a:lnTo>
                    <a:pt x="96" y="136"/>
                  </a:lnTo>
                  <a:lnTo>
                    <a:pt x="92" y="134"/>
                  </a:lnTo>
                  <a:lnTo>
                    <a:pt x="88" y="130"/>
                  </a:lnTo>
                  <a:lnTo>
                    <a:pt x="88" y="130"/>
                  </a:lnTo>
                  <a:lnTo>
                    <a:pt x="94" y="122"/>
                  </a:lnTo>
                  <a:lnTo>
                    <a:pt x="94" y="114"/>
                  </a:lnTo>
                  <a:lnTo>
                    <a:pt x="94" y="114"/>
                  </a:lnTo>
                  <a:lnTo>
                    <a:pt x="92" y="110"/>
                  </a:lnTo>
                  <a:lnTo>
                    <a:pt x="88" y="106"/>
                  </a:lnTo>
                  <a:lnTo>
                    <a:pt x="88" y="106"/>
                  </a:lnTo>
                  <a:lnTo>
                    <a:pt x="84" y="106"/>
                  </a:lnTo>
                  <a:lnTo>
                    <a:pt x="80" y="108"/>
                  </a:lnTo>
                  <a:lnTo>
                    <a:pt x="80" y="108"/>
                  </a:lnTo>
                  <a:lnTo>
                    <a:pt x="78" y="112"/>
                  </a:lnTo>
                  <a:lnTo>
                    <a:pt x="78" y="116"/>
                  </a:lnTo>
                  <a:lnTo>
                    <a:pt x="78" y="126"/>
                  </a:lnTo>
                  <a:lnTo>
                    <a:pt x="78" y="126"/>
                  </a:lnTo>
                  <a:lnTo>
                    <a:pt x="80" y="130"/>
                  </a:lnTo>
                  <a:lnTo>
                    <a:pt x="80" y="130"/>
                  </a:lnTo>
                  <a:lnTo>
                    <a:pt x="72" y="134"/>
                  </a:lnTo>
                  <a:lnTo>
                    <a:pt x="72" y="134"/>
                  </a:lnTo>
                  <a:lnTo>
                    <a:pt x="68" y="136"/>
                  </a:lnTo>
                  <a:lnTo>
                    <a:pt x="66" y="134"/>
                  </a:lnTo>
                  <a:lnTo>
                    <a:pt x="66" y="134"/>
                  </a:lnTo>
                  <a:lnTo>
                    <a:pt x="64" y="130"/>
                  </a:lnTo>
                  <a:lnTo>
                    <a:pt x="60" y="130"/>
                  </a:lnTo>
                  <a:lnTo>
                    <a:pt x="60" y="130"/>
                  </a:lnTo>
                  <a:lnTo>
                    <a:pt x="58" y="130"/>
                  </a:lnTo>
                  <a:lnTo>
                    <a:pt x="58" y="130"/>
                  </a:lnTo>
                  <a:lnTo>
                    <a:pt x="58" y="130"/>
                  </a:lnTo>
                  <a:lnTo>
                    <a:pt x="58" y="130"/>
                  </a:lnTo>
                  <a:lnTo>
                    <a:pt x="58" y="132"/>
                  </a:lnTo>
                  <a:lnTo>
                    <a:pt x="58" y="132"/>
                  </a:lnTo>
                  <a:lnTo>
                    <a:pt x="58" y="132"/>
                  </a:lnTo>
                  <a:lnTo>
                    <a:pt x="58" y="132"/>
                  </a:lnTo>
                  <a:lnTo>
                    <a:pt x="58" y="132"/>
                  </a:lnTo>
                  <a:lnTo>
                    <a:pt x="58" y="132"/>
                  </a:lnTo>
                  <a:lnTo>
                    <a:pt x="54" y="136"/>
                  </a:lnTo>
                  <a:lnTo>
                    <a:pt x="56" y="140"/>
                  </a:lnTo>
                  <a:lnTo>
                    <a:pt x="78" y="186"/>
                  </a:lnTo>
                  <a:lnTo>
                    <a:pt x="78" y="234"/>
                  </a:lnTo>
                  <a:lnTo>
                    <a:pt x="66" y="234"/>
                  </a:lnTo>
                  <a:lnTo>
                    <a:pt x="66" y="234"/>
                  </a:lnTo>
                  <a:lnTo>
                    <a:pt x="66" y="224"/>
                  </a:lnTo>
                  <a:lnTo>
                    <a:pt x="64" y="214"/>
                  </a:lnTo>
                  <a:lnTo>
                    <a:pt x="60" y="204"/>
                  </a:lnTo>
                  <a:lnTo>
                    <a:pt x="56" y="194"/>
                  </a:lnTo>
                  <a:lnTo>
                    <a:pt x="56" y="194"/>
                  </a:lnTo>
                  <a:lnTo>
                    <a:pt x="38" y="170"/>
                  </a:lnTo>
                  <a:lnTo>
                    <a:pt x="28" y="148"/>
                  </a:lnTo>
                  <a:lnTo>
                    <a:pt x="22" y="132"/>
                  </a:lnTo>
                  <a:lnTo>
                    <a:pt x="18" y="120"/>
                  </a:lnTo>
                  <a:lnTo>
                    <a:pt x="20" y="120"/>
                  </a:lnTo>
                  <a:lnTo>
                    <a:pt x="18" y="108"/>
                  </a:lnTo>
                  <a:lnTo>
                    <a:pt x="18" y="108"/>
                  </a:lnTo>
                  <a:lnTo>
                    <a:pt x="18" y="104"/>
                  </a:lnTo>
                  <a:lnTo>
                    <a:pt x="18" y="104"/>
                  </a:lnTo>
                  <a:lnTo>
                    <a:pt x="20" y="86"/>
                  </a:lnTo>
                  <a:lnTo>
                    <a:pt x="24" y="70"/>
                  </a:lnTo>
                  <a:lnTo>
                    <a:pt x="32" y="56"/>
                  </a:lnTo>
                  <a:lnTo>
                    <a:pt x="42" y="44"/>
                  </a:lnTo>
                  <a:lnTo>
                    <a:pt x="56" y="34"/>
                  </a:lnTo>
                  <a:lnTo>
                    <a:pt x="70" y="26"/>
                  </a:lnTo>
                  <a:lnTo>
                    <a:pt x="86" y="20"/>
                  </a:lnTo>
                  <a:lnTo>
                    <a:pt x="104" y="18"/>
                  </a:lnTo>
                  <a:lnTo>
                    <a:pt x="104" y="18"/>
                  </a:lnTo>
                  <a:lnTo>
                    <a:pt x="120" y="20"/>
                  </a:lnTo>
                  <a:lnTo>
                    <a:pt x="136" y="26"/>
                  </a:lnTo>
                  <a:lnTo>
                    <a:pt x="150" y="34"/>
                  </a:lnTo>
                  <a:lnTo>
                    <a:pt x="164" y="44"/>
                  </a:lnTo>
                  <a:lnTo>
                    <a:pt x="174" y="56"/>
                  </a:lnTo>
                  <a:lnTo>
                    <a:pt x="182" y="70"/>
                  </a:lnTo>
                  <a:lnTo>
                    <a:pt x="186" y="86"/>
                  </a:lnTo>
                  <a:lnTo>
                    <a:pt x="188" y="104"/>
                  </a:lnTo>
                  <a:lnTo>
                    <a:pt x="188" y="104"/>
                  </a:lnTo>
                  <a:lnTo>
                    <a:pt x="188" y="108"/>
                  </a:lnTo>
                  <a:lnTo>
                    <a:pt x="188"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325"/>
            <p:cNvSpPr>
              <a:spLocks/>
            </p:cNvSpPr>
            <p:nvPr/>
          </p:nvSpPr>
          <p:spPr bwMode="auto">
            <a:xfrm>
              <a:off x="3141663" y="6694488"/>
              <a:ext cx="174625" cy="98425"/>
            </a:xfrm>
            <a:custGeom>
              <a:avLst/>
              <a:gdLst>
                <a:gd name="T0" fmla="*/ 0 w 110"/>
                <a:gd name="T1" fmla="*/ 8 h 62"/>
                <a:gd name="T2" fmla="*/ 6 w 110"/>
                <a:gd name="T3" fmla="*/ 8 h 62"/>
                <a:gd name="T4" fmla="*/ 6 w 110"/>
                <a:gd name="T5" fmla="*/ 16 h 62"/>
                <a:gd name="T6" fmla="*/ 0 w 110"/>
                <a:gd name="T7" fmla="*/ 16 h 62"/>
                <a:gd name="T8" fmla="*/ 0 w 110"/>
                <a:gd name="T9" fmla="*/ 24 h 62"/>
                <a:gd name="T10" fmla="*/ 6 w 110"/>
                <a:gd name="T11" fmla="*/ 24 h 62"/>
                <a:gd name="T12" fmla="*/ 6 w 110"/>
                <a:gd name="T13" fmla="*/ 32 h 62"/>
                <a:gd name="T14" fmla="*/ 0 w 110"/>
                <a:gd name="T15" fmla="*/ 32 h 62"/>
                <a:gd name="T16" fmla="*/ 0 w 110"/>
                <a:gd name="T17" fmla="*/ 32 h 62"/>
                <a:gd name="T18" fmla="*/ 2 w 110"/>
                <a:gd name="T19" fmla="*/ 40 h 62"/>
                <a:gd name="T20" fmla="*/ 8 w 110"/>
                <a:gd name="T21" fmla="*/ 46 h 62"/>
                <a:gd name="T22" fmla="*/ 16 w 110"/>
                <a:gd name="T23" fmla="*/ 50 h 62"/>
                <a:gd name="T24" fmla="*/ 24 w 110"/>
                <a:gd name="T25" fmla="*/ 52 h 62"/>
                <a:gd name="T26" fmla="*/ 24 w 110"/>
                <a:gd name="T27" fmla="*/ 52 h 62"/>
                <a:gd name="T28" fmla="*/ 26 w 110"/>
                <a:gd name="T29" fmla="*/ 56 h 62"/>
                <a:gd name="T30" fmla="*/ 30 w 110"/>
                <a:gd name="T31" fmla="*/ 58 h 62"/>
                <a:gd name="T32" fmla="*/ 34 w 110"/>
                <a:gd name="T33" fmla="*/ 60 h 62"/>
                <a:gd name="T34" fmla="*/ 38 w 110"/>
                <a:gd name="T35" fmla="*/ 62 h 62"/>
                <a:gd name="T36" fmla="*/ 72 w 110"/>
                <a:gd name="T37" fmla="*/ 62 h 62"/>
                <a:gd name="T38" fmla="*/ 72 w 110"/>
                <a:gd name="T39" fmla="*/ 62 h 62"/>
                <a:gd name="T40" fmla="*/ 76 w 110"/>
                <a:gd name="T41" fmla="*/ 60 h 62"/>
                <a:gd name="T42" fmla="*/ 80 w 110"/>
                <a:gd name="T43" fmla="*/ 58 h 62"/>
                <a:gd name="T44" fmla="*/ 84 w 110"/>
                <a:gd name="T45" fmla="*/ 56 h 62"/>
                <a:gd name="T46" fmla="*/ 86 w 110"/>
                <a:gd name="T47" fmla="*/ 52 h 62"/>
                <a:gd name="T48" fmla="*/ 86 w 110"/>
                <a:gd name="T49" fmla="*/ 52 h 62"/>
                <a:gd name="T50" fmla="*/ 94 w 110"/>
                <a:gd name="T51" fmla="*/ 50 h 62"/>
                <a:gd name="T52" fmla="*/ 102 w 110"/>
                <a:gd name="T53" fmla="*/ 46 h 62"/>
                <a:gd name="T54" fmla="*/ 108 w 110"/>
                <a:gd name="T55" fmla="*/ 40 h 62"/>
                <a:gd name="T56" fmla="*/ 110 w 110"/>
                <a:gd name="T57" fmla="*/ 32 h 62"/>
                <a:gd name="T58" fmla="*/ 106 w 110"/>
                <a:gd name="T59" fmla="*/ 32 h 62"/>
                <a:gd name="T60" fmla="*/ 106 w 110"/>
                <a:gd name="T61" fmla="*/ 24 h 62"/>
                <a:gd name="T62" fmla="*/ 110 w 110"/>
                <a:gd name="T63" fmla="*/ 24 h 62"/>
                <a:gd name="T64" fmla="*/ 110 w 110"/>
                <a:gd name="T65" fmla="*/ 16 h 62"/>
                <a:gd name="T66" fmla="*/ 106 w 110"/>
                <a:gd name="T67" fmla="*/ 16 h 62"/>
                <a:gd name="T68" fmla="*/ 106 w 110"/>
                <a:gd name="T69" fmla="*/ 8 h 62"/>
                <a:gd name="T70" fmla="*/ 110 w 110"/>
                <a:gd name="T71" fmla="*/ 8 h 62"/>
                <a:gd name="T72" fmla="*/ 110 w 110"/>
                <a:gd name="T73" fmla="*/ 0 h 62"/>
                <a:gd name="T74" fmla="*/ 0 w 110"/>
                <a:gd name="T75" fmla="*/ 0 h 62"/>
                <a:gd name="T76" fmla="*/ 0 w 110"/>
                <a:gd name="T77" fmla="*/ 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0" h="62">
                  <a:moveTo>
                    <a:pt x="0" y="8"/>
                  </a:moveTo>
                  <a:lnTo>
                    <a:pt x="6" y="8"/>
                  </a:lnTo>
                  <a:lnTo>
                    <a:pt x="6" y="16"/>
                  </a:lnTo>
                  <a:lnTo>
                    <a:pt x="0" y="16"/>
                  </a:lnTo>
                  <a:lnTo>
                    <a:pt x="0" y="24"/>
                  </a:lnTo>
                  <a:lnTo>
                    <a:pt x="6" y="24"/>
                  </a:lnTo>
                  <a:lnTo>
                    <a:pt x="6" y="32"/>
                  </a:lnTo>
                  <a:lnTo>
                    <a:pt x="0" y="32"/>
                  </a:lnTo>
                  <a:lnTo>
                    <a:pt x="0" y="32"/>
                  </a:lnTo>
                  <a:lnTo>
                    <a:pt x="2" y="40"/>
                  </a:lnTo>
                  <a:lnTo>
                    <a:pt x="8" y="46"/>
                  </a:lnTo>
                  <a:lnTo>
                    <a:pt x="16" y="50"/>
                  </a:lnTo>
                  <a:lnTo>
                    <a:pt x="24" y="52"/>
                  </a:lnTo>
                  <a:lnTo>
                    <a:pt x="24" y="52"/>
                  </a:lnTo>
                  <a:lnTo>
                    <a:pt x="26" y="56"/>
                  </a:lnTo>
                  <a:lnTo>
                    <a:pt x="30" y="58"/>
                  </a:lnTo>
                  <a:lnTo>
                    <a:pt x="34" y="60"/>
                  </a:lnTo>
                  <a:lnTo>
                    <a:pt x="38" y="62"/>
                  </a:lnTo>
                  <a:lnTo>
                    <a:pt x="72" y="62"/>
                  </a:lnTo>
                  <a:lnTo>
                    <a:pt x="72" y="62"/>
                  </a:lnTo>
                  <a:lnTo>
                    <a:pt x="76" y="60"/>
                  </a:lnTo>
                  <a:lnTo>
                    <a:pt x="80" y="58"/>
                  </a:lnTo>
                  <a:lnTo>
                    <a:pt x="84" y="56"/>
                  </a:lnTo>
                  <a:lnTo>
                    <a:pt x="86" y="52"/>
                  </a:lnTo>
                  <a:lnTo>
                    <a:pt x="86" y="52"/>
                  </a:lnTo>
                  <a:lnTo>
                    <a:pt x="94" y="50"/>
                  </a:lnTo>
                  <a:lnTo>
                    <a:pt x="102" y="46"/>
                  </a:lnTo>
                  <a:lnTo>
                    <a:pt x="108" y="40"/>
                  </a:lnTo>
                  <a:lnTo>
                    <a:pt x="110" y="32"/>
                  </a:lnTo>
                  <a:lnTo>
                    <a:pt x="106" y="32"/>
                  </a:lnTo>
                  <a:lnTo>
                    <a:pt x="106" y="24"/>
                  </a:lnTo>
                  <a:lnTo>
                    <a:pt x="110" y="24"/>
                  </a:lnTo>
                  <a:lnTo>
                    <a:pt x="110" y="16"/>
                  </a:lnTo>
                  <a:lnTo>
                    <a:pt x="106" y="16"/>
                  </a:lnTo>
                  <a:lnTo>
                    <a:pt x="106" y="8"/>
                  </a:lnTo>
                  <a:lnTo>
                    <a:pt x="110" y="8"/>
                  </a:lnTo>
                  <a:lnTo>
                    <a:pt x="110" y="0"/>
                  </a:lnTo>
                  <a:lnTo>
                    <a:pt x="0" y="0"/>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66" name="Freeform 217"/>
          <p:cNvSpPr>
            <a:spLocks noChangeAspect="1" noEditPoints="1"/>
          </p:cNvSpPr>
          <p:nvPr/>
        </p:nvSpPr>
        <p:spPr bwMode="auto">
          <a:xfrm>
            <a:off x="3674171" y="1777390"/>
            <a:ext cx="566929" cy="576000"/>
          </a:xfrm>
          <a:custGeom>
            <a:avLst/>
            <a:gdLst>
              <a:gd name="T0" fmla="*/ 49 w 125"/>
              <a:gd name="T1" fmla="*/ 16 h 127"/>
              <a:gd name="T2" fmla="*/ 36 w 125"/>
              <a:gd name="T3" fmla="*/ 18 h 127"/>
              <a:gd name="T4" fmla="*/ 25 w 125"/>
              <a:gd name="T5" fmla="*/ 26 h 127"/>
              <a:gd name="T6" fmla="*/ 18 w 125"/>
              <a:gd name="T7" fmla="*/ 37 h 127"/>
              <a:gd name="T8" fmla="*/ 15 w 125"/>
              <a:gd name="T9" fmla="*/ 50 h 127"/>
              <a:gd name="T10" fmla="*/ 18 w 125"/>
              <a:gd name="T11" fmla="*/ 64 h 127"/>
              <a:gd name="T12" fmla="*/ 25 w 125"/>
              <a:gd name="T13" fmla="*/ 75 h 127"/>
              <a:gd name="T14" fmla="*/ 36 w 125"/>
              <a:gd name="T15" fmla="*/ 81 h 127"/>
              <a:gd name="T16" fmla="*/ 49 w 125"/>
              <a:gd name="T17" fmla="*/ 85 h 127"/>
              <a:gd name="T18" fmla="*/ 63 w 125"/>
              <a:gd name="T19" fmla="*/ 81 h 127"/>
              <a:gd name="T20" fmla="*/ 73 w 125"/>
              <a:gd name="T21" fmla="*/ 75 h 127"/>
              <a:gd name="T22" fmla="*/ 81 w 125"/>
              <a:gd name="T23" fmla="*/ 64 h 127"/>
              <a:gd name="T24" fmla="*/ 84 w 125"/>
              <a:gd name="T25" fmla="*/ 50 h 127"/>
              <a:gd name="T26" fmla="*/ 81 w 125"/>
              <a:gd name="T27" fmla="*/ 37 h 127"/>
              <a:gd name="T28" fmla="*/ 73 w 125"/>
              <a:gd name="T29" fmla="*/ 26 h 127"/>
              <a:gd name="T30" fmla="*/ 63 w 125"/>
              <a:gd name="T31" fmla="*/ 18 h 127"/>
              <a:gd name="T32" fmla="*/ 49 w 125"/>
              <a:gd name="T33" fmla="*/ 16 h 127"/>
              <a:gd name="T34" fmla="*/ 49 w 125"/>
              <a:gd name="T35" fmla="*/ 0 h 127"/>
              <a:gd name="T36" fmla="*/ 68 w 125"/>
              <a:gd name="T37" fmla="*/ 4 h 127"/>
              <a:gd name="T38" fmla="*/ 85 w 125"/>
              <a:gd name="T39" fmla="*/ 16 h 127"/>
              <a:gd name="T40" fmla="*/ 95 w 125"/>
              <a:gd name="T41" fmla="*/ 31 h 127"/>
              <a:gd name="T42" fmla="*/ 99 w 125"/>
              <a:gd name="T43" fmla="*/ 50 h 127"/>
              <a:gd name="T44" fmla="*/ 97 w 125"/>
              <a:gd name="T45" fmla="*/ 64 h 127"/>
              <a:gd name="T46" fmla="*/ 91 w 125"/>
              <a:gd name="T47" fmla="*/ 77 h 127"/>
              <a:gd name="T48" fmla="*/ 91 w 125"/>
              <a:gd name="T49" fmla="*/ 78 h 127"/>
              <a:gd name="T50" fmla="*/ 122 w 125"/>
              <a:gd name="T51" fmla="*/ 109 h 127"/>
              <a:gd name="T52" fmla="*/ 124 w 125"/>
              <a:gd name="T53" fmla="*/ 113 h 127"/>
              <a:gd name="T54" fmla="*/ 125 w 125"/>
              <a:gd name="T55" fmla="*/ 116 h 127"/>
              <a:gd name="T56" fmla="*/ 124 w 125"/>
              <a:gd name="T57" fmla="*/ 120 h 127"/>
              <a:gd name="T58" fmla="*/ 122 w 125"/>
              <a:gd name="T59" fmla="*/ 123 h 127"/>
              <a:gd name="T60" fmla="*/ 119 w 125"/>
              <a:gd name="T61" fmla="*/ 126 h 127"/>
              <a:gd name="T62" fmla="*/ 115 w 125"/>
              <a:gd name="T63" fmla="*/ 127 h 127"/>
              <a:gd name="T64" fmla="*/ 111 w 125"/>
              <a:gd name="T65" fmla="*/ 126 h 127"/>
              <a:gd name="T66" fmla="*/ 107 w 125"/>
              <a:gd name="T67" fmla="*/ 123 h 127"/>
              <a:gd name="T68" fmla="*/ 77 w 125"/>
              <a:gd name="T69" fmla="*/ 93 h 127"/>
              <a:gd name="T70" fmla="*/ 76 w 125"/>
              <a:gd name="T71" fmla="*/ 92 h 127"/>
              <a:gd name="T72" fmla="*/ 64 w 125"/>
              <a:gd name="T73" fmla="*/ 98 h 127"/>
              <a:gd name="T74" fmla="*/ 49 w 125"/>
              <a:gd name="T75" fmla="*/ 101 h 127"/>
              <a:gd name="T76" fmla="*/ 30 w 125"/>
              <a:gd name="T77" fmla="*/ 97 h 127"/>
              <a:gd name="T78" fmla="*/ 14 w 125"/>
              <a:gd name="T79" fmla="*/ 85 h 127"/>
              <a:gd name="T80" fmla="*/ 4 w 125"/>
              <a:gd name="T81" fmla="*/ 69 h 127"/>
              <a:gd name="T82" fmla="*/ 0 w 125"/>
              <a:gd name="T83" fmla="*/ 50 h 127"/>
              <a:gd name="T84" fmla="*/ 4 w 125"/>
              <a:gd name="T85" fmla="*/ 31 h 127"/>
              <a:gd name="T86" fmla="*/ 14 w 125"/>
              <a:gd name="T87" fmla="*/ 16 h 127"/>
              <a:gd name="T88" fmla="*/ 30 w 125"/>
              <a:gd name="T89" fmla="*/ 4 h 127"/>
              <a:gd name="T90" fmla="*/ 49 w 125"/>
              <a:gd name="T91"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5" h="127">
                <a:moveTo>
                  <a:pt x="49" y="16"/>
                </a:moveTo>
                <a:lnTo>
                  <a:pt x="36" y="18"/>
                </a:lnTo>
                <a:lnTo>
                  <a:pt x="25" y="26"/>
                </a:lnTo>
                <a:lnTo>
                  <a:pt x="18" y="37"/>
                </a:lnTo>
                <a:lnTo>
                  <a:pt x="15" y="50"/>
                </a:lnTo>
                <a:lnTo>
                  <a:pt x="18" y="64"/>
                </a:lnTo>
                <a:lnTo>
                  <a:pt x="25" y="75"/>
                </a:lnTo>
                <a:lnTo>
                  <a:pt x="36" y="81"/>
                </a:lnTo>
                <a:lnTo>
                  <a:pt x="49" y="85"/>
                </a:lnTo>
                <a:lnTo>
                  <a:pt x="63" y="81"/>
                </a:lnTo>
                <a:lnTo>
                  <a:pt x="73" y="75"/>
                </a:lnTo>
                <a:lnTo>
                  <a:pt x="81" y="64"/>
                </a:lnTo>
                <a:lnTo>
                  <a:pt x="84" y="50"/>
                </a:lnTo>
                <a:lnTo>
                  <a:pt x="81" y="37"/>
                </a:lnTo>
                <a:lnTo>
                  <a:pt x="73" y="26"/>
                </a:lnTo>
                <a:lnTo>
                  <a:pt x="63" y="18"/>
                </a:lnTo>
                <a:lnTo>
                  <a:pt x="49" y="16"/>
                </a:lnTo>
                <a:close/>
                <a:moveTo>
                  <a:pt x="49" y="0"/>
                </a:moveTo>
                <a:lnTo>
                  <a:pt x="68" y="4"/>
                </a:lnTo>
                <a:lnTo>
                  <a:pt x="85" y="16"/>
                </a:lnTo>
                <a:lnTo>
                  <a:pt x="95" y="31"/>
                </a:lnTo>
                <a:lnTo>
                  <a:pt x="99" y="50"/>
                </a:lnTo>
                <a:lnTo>
                  <a:pt x="97" y="64"/>
                </a:lnTo>
                <a:lnTo>
                  <a:pt x="91" y="77"/>
                </a:lnTo>
                <a:lnTo>
                  <a:pt x="91" y="78"/>
                </a:lnTo>
                <a:lnTo>
                  <a:pt x="122" y="109"/>
                </a:lnTo>
                <a:lnTo>
                  <a:pt x="124" y="113"/>
                </a:lnTo>
                <a:lnTo>
                  <a:pt x="125" y="116"/>
                </a:lnTo>
                <a:lnTo>
                  <a:pt x="124" y="120"/>
                </a:lnTo>
                <a:lnTo>
                  <a:pt x="122" y="123"/>
                </a:lnTo>
                <a:lnTo>
                  <a:pt x="119" y="126"/>
                </a:lnTo>
                <a:lnTo>
                  <a:pt x="115" y="127"/>
                </a:lnTo>
                <a:lnTo>
                  <a:pt x="111" y="126"/>
                </a:lnTo>
                <a:lnTo>
                  <a:pt x="107" y="123"/>
                </a:lnTo>
                <a:lnTo>
                  <a:pt x="77" y="93"/>
                </a:lnTo>
                <a:lnTo>
                  <a:pt x="76" y="92"/>
                </a:lnTo>
                <a:lnTo>
                  <a:pt x="64" y="98"/>
                </a:lnTo>
                <a:lnTo>
                  <a:pt x="49" y="101"/>
                </a:lnTo>
                <a:lnTo>
                  <a:pt x="30" y="97"/>
                </a:lnTo>
                <a:lnTo>
                  <a:pt x="14" y="85"/>
                </a:lnTo>
                <a:lnTo>
                  <a:pt x="4" y="69"/>
                </a:lnTo>
                <a:lnTo>
                  <a:pt x="0" y="50"/>
                </a:lnTo>
                <a:lnTo>
                  <a:pt x="4" y="31"/>
                </a:lnTo>
                <a:lnTo>
                  <a:pt x="14" y="16"/>
                </a:lnTo>
                <a:lnTo>
                  <a:pt x="30" y="4"/>
                </a:lnTo>
                <a:lnTo>
                  <a:pt x="49"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7" name="Freeform 218"/>
          <p:cNvSpPr>
            <a:spLocks noChangeAspect="1" noEditPoints="1"/>
          </p:cNvSpPr>
          <p:nvPr/>
        </p:nvSpPr>
        <p:spPr bwMode="auto">
          <a:xfrm>
            <a:off x="3683684" y="4475942"/>
            <a:ext cx="547903" cy="576000"/>
          </a:xfrm>
          <a:custGeom>
            <a:avLst/>
            <a:gdLst>
              <a:gd name="T0" fmla="*/ 61 w 117"/>
              <a:gd name="T1" fmla="*/ 38 h 123"/>
              <a:gd name="T2" fmla="*/ 72 w 117"/>
              <a:gd name="T3" fmla="*/ 43 h 123"/>
              <a:gd name="T4" fmla="*/ 76 w 117"/>
              <a:gd name="T5" fmla="*/ 47 h 123"/>
              <a:gd name="T6" fmla="*/ 63 w 117"/>
              <a:gd name="T7" fmla="*/ 62 h 123"/>
              <a:gd name="T8" fmla="*/ 61 w 117"/>
              <a:gd name="T9" fmla="*/ 59 h 123"/>
              <a:gd name="T10" fmla="*/ 54 w 117"/>
              <a:gd name="T11" fmla="*/ 57 h 123"/>
              <a:gd name="T12" fmla="*/ 49 w 117"/>
              <a:gd name="T13" fmla="*/ 59 h 123"/>
              <a:gd name="T14" fmla="*/ 24 w 117"/>
              <a:gd name="T15" fmla="*/ 83 h 123"/>
              <a:gd name="T16" fmla="*/ 20 w 117"/>
              <a:gd name="T17" fmla="*/ 88 h 123"/>
              <a:gd name="T18" fmla="*/ 20 w 117"/>
              <a:gd name="T19" fmla="*/ 94 h 123"/>
              <a:gd name="T20" fmla="*/ 24 w 117"/>
              <a:gd name="T21" fmla="*/ 100 h 123"/>
              <a:gd name="T22" fmla="*/ 27 w 117"/>
              <a:gd name="T23" fmla="*/ 102 h 123"/>
              <a:gd name="T24" fmla="*/ 33 w 117"/>
              <a:gd name="T25" fmla="*/ 104 h 123"/>
              <a:gd name="T26" fmla="*/ 38 w 117"/>
              <a:gd name="T27" fmla="*/ 102 h 123"/>
              <a:gd name="T28" fmla="*/ 51 w 117"/>
              <a:gd name="T29" fmla="*/ 91 h 123"/>
              <a:gd name="T30" fmla="*/ 58 w 117"/>
              <a:gd name="T31" fmla="*/ 88 h 123"/>
              <a:gd name="T32" fmla="*/ 65 w 117"/>
              <a:gd name="T33" fmla="*/ 91 h 123"/>
              <a:gd name="T34" fmla="*/ 67 w 117"/>
              <a:gd name="T35" fmla="*/ 97 h 123"/>
              <a:gd name="T36" fmla="*/ 65 w 117"/>
              <a:gd name="T37" fmla="*/ 104 h 123"/>
              <a:gd name="T38" fmla="*/ 45 w 117"/>
              <a:gd name="T39" fmla="*/ 121 h 123"/>
              <a:gd name="T40" fmla="*/ 33 w 117"/>
              <a:gd name="T41" fmla="*/ 123 h 123"/>
              <a:gd name="T42" fmla="*/ 11 w 117"/>
              <a:gd name="T43" fmla="*/ 114 h 123"/>
              <a:gd name="T44" fmla="*/ 3 w 117"/>
              <a:gd name="T45" fmla="*/ 102 h 123"/>
              <a:gd name="T46" fmla="*/ 3 w 117"/>
              <a:gd name="T47" fmla="*/ 79 h 123"/>
              <a:gd name="T48" fmla="*/ 32 w 117"/>
              <a:gd name="T49" fmla="*/ 47 h 123"/>
              <a:gd name="T50" fmla="*/ 54 w 117"/>
              <a:gd name="T51" fmla="*/ 38 h 123"/>
              <a:gd name="T52" fmla="*/ 97 w 117"/>
              <a:gd name="T53" fmla="*/ 3 h 123"/>
              <a:gd name="T54" fmla="*/ 108 w 117"/>
              <a:gd name="T55" fmla="*/ 9 h 123"/>
              <a:gd name="T56" fmla="*/ 117 w 117"/>
              <a:gd name="T57" fmla="*/ 32 h 123"/>
              <a:gd name="T58" fmla="*/ 108 w 117"/>
              <a:gd name="T59" fmla="*/ 54 h 123"/>
              <a:gd name="T60" fmla="*/ 75 w 117"/>
              <a:gd name="T61" fmla="*/ 83 h 123"/>
              <a:gd name="T62" fmla="*/ 63 w 117"/>
              <a:gd name="T63" fmla="*/ 85 h 123"/>
              <a:gd name="T64" fmla="*/ 42 w 117"/>
              <a:gd name="T65" fmla="*/ 76 h 123"/>
              <a:gd name="T66" fmla="*/ 54 w 117"/>
              <a:gd name="T67" fmla="*/ 62 h 123"/>
              <a:gd name="T68" fmla="*/ 58 w 117"/>
              <a:gd name="T69" fmla="*/ 64 h 123"/>
              <a:gd name="T70" fmla="*/ 63 w 117"/>
              <a:gd name="T71" fmla="*/ 66 h 123"/>
              <a:gd name="T72" fmla="*/ 70 w 117"/>
              <a:gd name="T73" fmla="*/ 64 h 123"/>
              <a:gd name="T74" fmla="*/ 95 w 117"/>
              <a:gd name="T75" fmla="*/ 41 h 123"/>
              <a:gd name="T76" fmla="*/ 97 w 117"/>
              <a:gd name="T77" fmla="*/ 36 h 123"/>
              <a:gd name="T78" fmla="*/ 97 w 117"/>
              <a:gd name="T79" fmla="*/ 29 h 123"/>
              <a:gd name="T80" fmla="*/ 95 w 117"/>
              <a:gd name="T81" fmla="*/ 24 h 123"/>
              <a:gd name="T82" fmla="*/ 91 w 117"/>
              <a:gd name="T83" fmla="*/ 21 h 123"/>
              <a:gd name="T84" fmla="*/ 86 w 117"/>
              <a:gd name="T85" fmla="*/ 19 h 123"/>
              <a:gd name="T86" fmla="*/ 79 w 117"/>
              <a:gd name="T87" fmla="*/ 21 h 123"/>
              <a:gd name="T88" fmla="*/ 67 w 117"/>
              <a:gd name="T89" fmla="*/ 32 h 123"/>
              <a:gd name="T90" fmla="*/ 61 w 117"/>
              <a:gd name="T91" fmla="*/ 34 h 123"/>
              <a:gd name="T92" fmla="*/ 54 w 117"/>
              <a:gd name="T93" fmla="*/ 32 h 123"/>
              <a:gd name="T94" fmla="*/ 51 w 117"/>
              <a:gd name="T95" fmla="*/ 25 h 123"/>
              <a:gd name="T96" fmla="*/ 54 w 117"/>
              <a:gd name="T97" fmla="*/ 19 h 123"/>
              <a:gd name="T98" fmla="*/ 74 w 117"/>
              <a:gd name="T99" fmla="*/ 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7" h="123">
                <a:moveTo>
                  <a:pt x="54" y="38"/>
                </a:moveTo>
                <a:lnTo>
                  <a:pt x="61" y="38"/>
                </a:lnTo>
                <a:lnTo>
                  <a:pt x="66" y="41"/>
                </a:lnTo>
                <a:lnTo>
                  <a:pt x="72" y="43"/>
                </a:lnTo>
                <a:lnTo>
                  <a:pt x="75" y="45"/>
                </a:lnTo>
                <a:lnTo>
                  <a:pt x="76" y="47"/>
                </a:lnTo>
                <a:lnTo>
                  <a:pt x="78" y="47"/>
                </a:lnTo>
                <a:lnTo>
                  <a:pt x="63" y="62"/>
                </a:lnTo>
                <a:lnTo>
                  <a:pt x="62" y="60"/>
                </a:lnTo>
                <a:lnTo>
                  <a:pt x="61" y="59"/>
                </a:lnTo>
                <a:lnTo>
                  <a:pt x="57" y="58"/>
                </a:lnTo>
                <a:lnTo>
                  <a:pt x="54" y="57"/>
                </a:lnTo>
                <a:lnTo>
                  <a:pt x="51" y="58"/>
                </a:lnTo>
                <a:lnTo>
                  <a:pt x="49" y="59"/>
                </a:lnTo>
                <a:lnTo>
                  <a:pt x="46" y="60"/>
                </a:lnTo>
                <a:lnTo>
                  <a:pt x="24" y="83"/>
                </a:lnTo>
                <a:lnTo>
                  <a:pt x="21" y="85"/>
                </a:lnTo>
                <a:lnTo>
                  <a:pt x="20" y="88"/>
                </a:lnTo>
                <a:lnTo>
                  <a:pt x="20" y="91"/>
                </a:lnTo>
                <a:lnTo>
                  <a:pt x="20" y="94"/>
                </a:lnTo>
                <a:lnTo>
                  <a:pt x="21" y="97"/>
                </a:lnTo>
                <a:lnTo>
                  <a:pt x="24" y="100"/>
                </a:lnTo>
                <a:lnTo>
                  <a:pt x="24" y="100"/>
                </a:lnTo>
                <a:lnTo>
                  <a:pt x="27" y="102"/>
                </a:lnTo>
                <a:lnTo>
                  <a:pt x="31" y="104"/>
                </a:lnTo>
                <a:lnTo>
                  <a:pt x="33" y="104"/>
                </a:lnTo>
                <a:lnTo>
                  <a:pt x="36" y="104"/>
                </a:lnTo>
                <a:lnTo>
                  <a:pt x="38" y="102"/>
                </a:lnTo>
                <a:lnTo>
                  <a:pt x="41" y="100"/>
                </a:lnTo>
                <a:lnTo>
                  <a:pt x="51" y="91"/>
                </a:lnTo>
                <a:lnTo>
                  <a:pt x="54" y="89"/>
                </a:lnTo>
                <a:lnTo>
                  <a:pt x="58" y="88"/>
                </a:lnTo>
                <a:lnTo>
                  <a:pt x="61" y="89"/>
                </a:lnTo>
                <a:lnTo>
                  <a:pt x="65" y="91"/>
                </a:lnTo>
                <a:lnTo>
                  <a:pt x="66" y="94"/>
                </a:lnTo>
                <a:lnTo>
                  <a:pt x="67" y="97"/>
                </a:lnTo>
                <a:lnTo>
                  <a:pt x="66" y="101"/>
                </a:lnTo>
                <a:lnTo>
                  <a:pt x="65" y="104"/>
                </a:lnTo>
                <a:lnTo>
                  <a:pt x="55" y="114"/>
                </a:lnTo>
                <a:lnTo>
                  <a:pt x="45" y="121"/>
                </a:lnTo>
                <a:lnTo>
                  <a:pt x="33" y="123"/>
                </a:lnTo>
                <a:lnTo>
                  <a:pt x="33" y="123"/>
                </a:lnTo>
                <a:lnTo>
                  <a:pt x="21" y="121"/>
                </a:lnTo>
                <a:lnTo>
                  <a:pt x="11" y="114"/>
                </a:lnTo>
                <a:lnTo>
                  <a:pt x="10" y="113"/>
                </a:lnTo>
                <a:lnTo>
                  <a:pt x="3" y="102"/>
                </a:lnTo>
                <a:lnTo>
                  <a:pt x="0" y="91"/>
                </a:lnTo>
                <a:lnTo>
                  <a:pt x="3" y="79"/>
                </a:lnTo>
                <a:lnTo>
                  <a:pt x="10" y="70"/>
                </a:lnTo>
                <a:lnTo>
                  <a:pt x="32" y="47"/>
                </a:lnTo>
                <a:lnTo>
                  <a:pt x="42" y="40"/>
                </a:lnTo>
                <a:lnTo>
                  <a:pt x="54" y="38"/>
                </a:lnTo>
                <a:close/>
                <a:moveTo>
                  <a:pt x="86" y="0"/>
                </a:moveTo>
                <a:lnTo>
                  <a:pt x="97" y="3"/>
                </a:lnTo>
                <a:lnTo>
                  <a:pt x="107" y="9"/>
                </a:lnTo>
                <a:lnTo>
                  <a:pt x="108" y="9"/>
                </a:lnTo>
                <a:lnTo>
                  <a:pt x="114" y="20"/>
                </a:lnTo>
                <a:lnTo>
                  <a:pt x="117" y="32"/>
                </a:lnTo>
                <a:lnTo>
                  <a:pt x="114" y="43"/>
                </a:lnTo>
                <a:lnTo>
                  <a:pt x="108" y="54"/>
                </a:lnTo>
                <a:lnTo>
                  <a:pt x="86" y="76"/>
                </a:lnTo>
                <a:lnTo>
                  <a:pt x="75" y="83"/>
                </a:lnTo>
                <a:lnTo>
                  <a:pt x="63" y="85"/>
                </a:lnTo>
                <a:lnTo>
                  <a:pt x="63" y="85"/>
                </a:lnTo>
                <a:lnTo>
                  <a:pt x="51" y="83"/>
                </a:lnTo>
                <a:lnTo>
                  <a:pt x="42" y="76"/>
                </a:lnTo>
                <a:lnTo>
                  <a:pt x="41" y="75"/>
                </a:lnTo>
                <a:lnTo>
                  <a:pt x="54" y="62"/>
                </a:lnTo>
                <a:lnTo>
                  <a:pt x="55" y="63"/>
                </a:lnTo>
                <a:lnTo>
                  <a:pt x="58" y="64"/>
                </a:lnTo>
                <a:lnTo>
                  <a:pt x="61" y="66"/>
                </a:lnTo>
                <a:lnTo>
                  <a:pt x="63" y="66"/>
                </a:lnTo>
                <a:lnTo>
                  <a:pt x="67" y="66"/>
                </a:lnTo>
                <a:lnTo>
                  <a:pt x="70" y="64"/>
                </a:lnTo>
                <a:lnTo>
                  <a:pt x="72" y="63"/>
                </a:lnTo>
                <a:lnTo>
                  <a:pt x="95" y="41"/>
                </a:lnTo>
                <a:lnTo>
                  <a:pt x="96" y="38"/>
                </a:lnTo>
                <a:lnTo>
                  <a:pt x="97" y="36"/>
                </a:lnTo>
                <a:lnTo>
                  <a:pt x="97" y="32"/>
                </a:lnTo>
                <a:lnTo>
                  <a:pt x="97" y="29"/>
                </a:lnTo>
                <a:lnTo>
                  <a:pt x="96" y="26"/>
                </a:lnTo>
                <a:lnTo>
                  <a:pt x="95" y="24"/>
                </a:lnTo>
                <a:lnTo>
                  <a:pt x="93" y="22"/>
                </a:lnTo>
                <a:lnTo>
                  <a:pt x="91" y="21"/>
                </a:lnTo>
                <a:lnTo>
                  <a:pt x="88" y="20"/>
                </a:lnTo>
                <a:lnTo>
                  <a:pt x="86" y="19"/>
                </a:lnTo>
                <a:lnTo>
                  <a:pt x="82" y="20"/>
                </a:lnTo>
                <a:lnTo>
                  <a:pt x="79" y="21"/>
                </a:lnTo>
                <a:lnTo>
                  <a:pt x="76" y="22"/>
                </a:lnTo>
                <a:lnTo>
                  <a:pt x="67" y="32"/>
                </a:lnTo>
                <a:lnTo>
                  <a:pt x="65" y="34"/>
                </a:lnTo>
                <a:lnTo>
                  <a:pt x="61" y="34"/>
                </a:lnTo>
                <a:lnTo>
                  <a:pt x="57" y="34"/>
                </a:lnTo>
                <a:lnTo>
                  <a:pt x="54" y="32"/>
                </a:lnTo>
                <a:lnTo>
                  <a:pt x="51" y="29"/>
                </a:lnTo>
                <a:lnTo>
                  <a:pt x="51" y="25"/>
                </a:lnTo>
                <a:lnTo>
                  <a:pt x="51" y="21"/>
                </a:lnTo>
                <a:lnTo>
                  <a:pt x="54" y="19"/>
                </a:lnTo>
                <a:lnTo>
                  <a:pt x="63" y="9"/>
                </a:lnTo>
                <a:lnTo>
                  <a:pt x="74" y="3"/>
                </a:lnTo>
                <a:lnTo>
                  <a:pt x="86"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8" name="Freeform 219"/>
          <p:cNvSpPr>
            <a:spLocks noChangeAspect="1" noEditPoints="1"/>
          </p:cNvSpPr>
          <p:nvPr/>
        </p:nvSpPr>
        <p:spPr bwMode="auto">
          <a:xfrm>
            <a:off x="8092828" y="4475942"/>
            <a:ext cx="449008" cy="576000"/>
          </a:xfrm>
          <a:custGeom>
            <a:avLst/>
            <a:gdLst>
              <a:gd name="T0" fmla="*/ 49 w 99"/>
              <a:gd name="T1" fmla="*/ 17 h 127"/>
              <a:gd name="T2" fmla="*/ 36 w 99"/>
              <a:gd name="T3" fmla="*/ 21 h 127"/>
              <a:gd name="T4" fmla="*/ 26 w 99"/>
              <a:gd name="T5" fmla="*/ 31 h 127"/>
              <a:gd name="T6" fmla="*/ 22 w 99"/>
              <a:gd name="T7" fmla="*/ 46 h 127"/>
              <a:gd name="T8" fmla="*/ 26 w 99"/>
              <a:gd name="T9" fmla="*/ 60 h 127"/>
              <a:gd name="T10" fmla="*/ 36 w 99"/>
              <a:gd name="T11" fmla="*/ 69 h 127"/>
              <a:gd name="T12" fmla="*/ 49 w 99"/>
              <a:gd name="T13" fmla="*/ 73 h 127"/>
              <a:gd name="T14" fmla="*/ 64 w 99"/>
              <a:gd name="T15" fmla="*/ 69 h 127"/>
              <a:gd name="T16" fmla="*/ 74 w 99"/>
              <a:gd name="T17" fmla="*/ 60 h 127"/>
              <a:gd name="T18" fmla="*/ 78 w 99"/>
              <a:gd name="T19" fmla="*/ 46 h 127"/>
              <a:gd name="T20" fmla="*/ 74 w 99"/>
              <a:gd name="T21" fmla="*/ 31 h 127"/>
              <a:gd name="T22" fmla="*/ 64 w 99"/>
              <a:gd name="T23" fmla="*/ 21 h 127"/>
              <a:gd name="T24" fmla="*/ 49 w 99"/>
              <a:gd name="T25" fmla="*/ 17 h 127"/>
              <a:gd name="T26" fmla="*/ 49 w 99"/>
              <a:gd name="T27" fmla="*/ 0 h 127"/>
              <a:gd name="T28" fmla="*/ 69 w 99"/>
              <a:gd name="T29" fmla="*/ 4 h 127"/>
              <a:gd name="T30" fmla="*/ 85 w 99"/>
              <a:gd name="T31" fmla="*/ 14 h 127"/>
              <a:gd name="T32" fmla="*/ 95 w 99"/>
              <a:gd name="T33" fmla="*/ 30 h 127"/>
              <a:gd name="T34" fmla="*/ 99 w 99"/>
              <a:gd name="T35" fmla="*/ 50 h 127"/>
              <a:gd name="T36" fmla="*/ 99 w 99"/>
              <a:gd name="T37" fmla="*/ 55 h 127"/>
              <a:gd name="T38" fmla="*/ 97 w 99"/>
              <a:gd name="T39" fmla="*/ 72 h 127"/>
              <a:gd name="T40" fmla="*/ 89 w 99"/>
              <a:gd name="T41" fmla="*/ 89 h 127"/>
              <a:gd name="T42" fmla="*/ 80 w 99"/>
              <a:gd name="T43" fmla="*/ 102 h 127"/>
              <a:gd name="T44" fmla="*/ 69 w 99"/>
              <a:gd name="T45" fmla="*/ 113 h 127"/>
              <a:gd name="T46" fmla="*/ 60 w 99"/>
              <a:gd name="T47" fmla="*/ 120 h 127"/>
              <a:gd name="T48" fmla="*/ 53 w 99"/>
              <a:gd name="T49" fmla="*/ 126 h 127"/>
              <a:gd name="T50" fmla="*/ 51 w 99"/>
              <a:gd name="T51" fmla="*/ 127 h 127"/>
              <a:gd name="T52" fmla="*/ 48 w 99"/>
              <a:gd name="T53" fmla="*/ 126 h 127"/>
              <a:gd name="T54" fmla="*/ 43 w 99"/>
              <a:gd name="T55" fmla="*/ 122 h 127"/>
              <a:gd name="T56" fmla="*/ 34 w 99"/>
              <a:gd name="T57" fmla="*/ 115 h 127"/>
              <a:gd name="T58" fmla="*/ 25 w 99"/>
              <a:gd name="T59" fmla="*/ 106 h 127"/>
              <a:gd name="T60" fmla="*/ 15 w 99"/>
              <a:gd name="T61" fmla="*/ 94 h 127"/>
              <a:gd name="T62" fmla="*/ 8 w 99"/>
              <a:gd name="T63" fmla="*/ 80 h 127"/>
              <a:gd name="T64" fmla="*/ 2 w 99"/>
              <a:gd name="T65" fmla="*/ 65 h 127"/>
              <a:gd name="T66" fmla="*/ 1 w 99"/>
              <a:gd name="T67" fmla="*/ 58 h 127"/>
              <a:gd name="T68" fmla="*/ 0 w 99"/>
              <a:gd name="T69" fmla="*/ 50 h 127"/>
              <a:gd name="T70" fmla="*/ 4 w 99"/>
              <a:gd name="T71" fmla="*/ 30 h 127"/>
              <a:gd name="T72" fmla="*/ 14 w 99"/>
              <a:gd name="T73" fmla="*/ 14 h 127"/>
              <a:gd name="T74" fmla="*/ 30 w 99"/>
              <a:gd name="T75" fmla="*/ 4 h 127"/>
              <a:gd name="T76" fmla="*/ 49 w 99"/>
              <a:gd name="T7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9" h="127">
                <a:moveTo>
                  <a:pt x="49" y="17"/>
                </a:moveTo>
                <a:lnTo>
                  <a:pt x="36" y="21"/>
                </a:lnTo>
                <a:lnTo>
                  <a:pt x="26" y="31"/>
                </a:lnTo>
                <a:lnTo>
                  <a:pt x="22" y="46"/>
                </a:lnTo>
                <a:lnTo>
                  <a:pt x="26" y="60"/>
                </a:lnTo>
                <a:lnTo>
                  <a:pt x="36" y="69"/>
                </a:lnTo>
                <a:lnTo>
                  <a:pt x="49" y="73"/>
                </a:lnTo>
                <a:lnTo>
                  <a:pt x="64" y="69"/>
                </a:lnTo>
                <a:lnTo>
                  <a:pt x="74" y="60"/>
                </a:lnTo>
                <a:lnTo>
                  <a:pt x="78" y="46"/>
                </a:lnTo>
                <a:lnTo>
                  <a:pt x="74" y="31"/>
                </a:lnTo>
                <a:lnTo>
                  <a:pt x="64" y="21"/>
                </a:lnTo>
                <a:lnTo>
                  <a:pt x="49" y="17"/>
                </a:lnTo>
                <a:close/>
                <a:moveTo>
                  <a:pt x="49" y="0"/>
                </a:moveTo>
                <a:lnTo>
                  <a:pt x="69" y="4"/>
                </a:lnTo>
                <a:lnTo>
                  <a:pt x="85" y="14"/>
                </a:lnTo>
                <a:lnTo>
                  <a:pt x="95" y="30"/>
                </a:lnTo>
                <a:lnTo>
                  <a:pt x="99" y="50"/>
                </a:lnTo>
                <a:lnTo>
                  <a:pt x="99" y="55"/>
                </a:lnTo>
                <a:lnTo>
                  <a:pt x="97" y="72"/>
                </a:lnTo>
                <a:lnTo>
                  <a:pt x="89" y="89"/>
                </a:lnTo>
                <a:lnTo>
                  <a:pt x="80" y="102"/>
                </a:lnTo>
                <a:lnTo>
                  <a:pt x="69" y="113"/>
                </a:lnTo>
                <a:lnTo>
                  <a:pt x="60" y="120"/>
                </a:lnTo>
                <a:lnTo>
                  <a:pt x="53" y="126"/>
                </a:lnTo>
                <a:lnTo>
                  <a:pt x="51" y="127"/>
                </a:lnTo>
                <a:lnTo>
                  <a:pt x="48" y="126"/>
                </a:lnTo>
                <a:lnTo>
                  <a:pt x="43" y="122"/>
                </a:lnTo>
                <a:lnTo>
                  <a:pt x="34" y="115"/>
                </a:lnTo>
                <a:lnTo>
                  <a:pt x="25" y="106"/>
                </a:lnTo>
                <a:lnTo>
                  <a:pt x="15" y="94"/>
                </a:lnTo>
                <a:lnTo>
                  <a:pt x="8" y="80"/>
                </a:lnTo>
                <a:lnTo>
                  <a:pt x="2" y="65"/>
                </a:lnTo>
                <a:lnTo>
                  <a:pt x="1" y="58"/>
                </a:lnTo>
                <a:lnTo>
                  <a:pt x="0" y="50"/>
                </a:lnTo>
                <a:lnTo>
                  <a:pt x="4" y="30"/>
                </a:lnTo>
                <a:lnTo>
                  <a:pt x="14" y="14"/>
                </a:lnTo>
                <a:lnTo>
                  <a:pt x="30" y="4"/>
                </a:lnTo>
                <a:lnTo>
                  <a:pt x="49"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9" name="Freeform 221"/>
          <p:cNvSpPr>
            <a:spLocks noChangeAspect="1"/>
          </p:cNvSpPr>
          <p:nvPr/>
        </p:nvSpPr>
        <p:spPr bwMode="auto">
          <a:xfrm>
            <a:off x="8017231" y="1777390"/>
            <a:ext cx="600203" cy="576000"/>
          </a:xfrm>
          <a:custGeom>
            <a:avLst/>
            <a:gdLst>
              <a:gd name="T0" fmla="*/ 61 w 124"/>
              <a:gd name="T1" fmla="*/ 0 h 119"/>
              <a:gd name="T2" fmla="*/ 82 w 124"/>
              <a:gd name="T3" fmla="*/ 38 h 119"/>
              <a:gd name="T4" fmla="*/ 124 w 124"/>
              <a:gd name="T5" fmla="*/ 45 h 119"/>
              <a:gd name="T6" fmla="*/ 95 w 124"/>
              <a:gd name="T7" fmla="*/ 77 h 119"/>
              <a:gd name="T8" fmla="*/ 101 w 124"/>
              <a:gd name="T9" fmla="*/ 119 h 119"/>
              <a:gd name="T10" fmla="*/ 61 w 124"/>
              <a:gd name="T11" fmla="*/ 100 h 119"/>
              <a:gd name="T12" fmla="*/ 23 w 124"/>
              <a:gd name="T13" fmla="*/ 119 h 119"/>
              <a:gd name="T14" fmla="*/ 29 w 124"/>
              <a:gd name="T15" fmla="*/ 77 h 119"/>
              <a:gd name="T16" fmla="*/ 0 w 124"/>
              <a:gd name="T17" fmla="*/ 45 h 119"/>
              <a:gd name="T18" fmla="*/ 42 w 124"/>
              <a:gd name="T19" fmla="*/ 38 h 119"/>
              <a:gd name="T20" fmla="*/ 61 w 124"/>
              <a:gd name="T21"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119">
                <a:moveTo>
                  <a:pt x="61" y="0"/>
                </a:moveTo>
                <a:lnTo>
                  <a:pt x="82" y="38"/>
                </a:lnTo>
                <a:lnTo>
                  <a:pt x="124" y="45"/>
                </a:lnTo>
                <a:lnTo>
                  <a:pt x="95" y="77"/>
                </a:lnTo>
                <a:lnTo>
                  <a:pt x="101" y="119"/>
                </a:lnTo>
                <a:lnTo>
                  <a:pt x="61" y="100"/>
                </a:lnTo>
                <a:lnTo>
                  <a:pt x="23" y="119"/>
                </a:lnTo>
                <a:lnTo>
                  <a:pt x="29" y="77"/>
                </a:lnTo>
                <a:lnTo>
                  <a:pt x="0" y="45"/>
                </a:lnTo>
                <a:lnTo>
                  <a:pt x="42" y="38"/>
                </a:lnTo>
                <a:lnTo>
                  <a:pt x="61"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70" name="文本框 69"/>
          <p:cNvSpPr txBox="1"/>
          <p:nvPr/>
        </p:nvSpPr>
        <p:spPr>
          <a:xfrm>
            <a:off x="1168592" y="2501029"/>
            <a:ext cx="3096135" cy="954107"/>
          </a:xfrm>
          <a:prstGeom prst="rect">
            <a:avLst/>
          </a:prstGeom>
          <a:noFill/>
        </p:spPr>
        <p:txBody>
          <a:bodyPr wrap="square" rtlCol="0">
            <a:spAutoFit/>
          </a:bodyPr>
          <a:lstStyle>
            <a:defPPr>
              <a:defRPr lang="zh-CN"/>
            </a:defPPr>
            <a:lvl1pPr>
              <a:defRPr sz="2400" b="1">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defRPr>
            </a:lvl1pPr>
          </a:lstStyle>
          <a:p>
            <a:pPr algn="r"/>
            <a:r>
              <a:rPr lang="zh-CN" altLang="en-US" sz="2800" dirty="0">
                <a:solidFill>
                  <a:srgbClr val="059F59"/>
                </a:solidFill>
              </a:rPr>
              <a:t>可持续发展的健康业务</a:t>
            </a:r>
          </a:p>
        </p:txBody>
      </p:sp>
      <p:sp>
        <p:nvSpPr>
          <p:cNvPr id="71" name="文本框 70"/>
          <p:cNvSpPr txBox="1"/>
          <p:nvPr/>
        </p:nvSpPr>
        <p:spPr>
          <a:xfrm>
            <a:off x="1168592" y="5159117"/>
            <a:ext cx="3111731" cy="954107"/>
          </a:xfrm>
          <a:prstGeom prst="rect">
            <a:avLst/>
          </a:prstGeom>
          <a:noFill/>
        </p:spPr>
        <p:txBody>
          <a:bodyPr wrap="square" rtlCol="0">
            <a:spAutoFit/>
          </a:bodyPr>
          <a:lstStyle>
            <a:defPPr>
              <a:defRPr lang="zh-CN"/>
            </a:defPPr>
            <a:lvl1pPr>
              <a:defRPr sz="2400" b="1">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defRPr>
            </a:lvl1pPr>
          </a:lstStyle>
          <a:p>
            <a:pPr algn="r"/>
            <a:r>
              <a:rPr lang="zh-CN" altLang="en-US" sz="2800" dirty="0">
                <a:solidFill>
                  <a:srgbClr val="FFC000"/>
                </a:solidFill>
              </a:rPr>
              <a:t>持续改善的环境、健康及安全体系</a:t>
            </a:r>
          </a:p>
        </p:txBody>
      </p:sp>
      <p:sp>
        <p:nvSpPr>
          <p:cNvPr id="72" name="文本框 71"/>
          <p:cNvSpPr txBox="1"/>
          <p:nvPr/>
        </p:nvSpPr>
        <p:spPr>
          <a:xfrm>
            <a:off x="8017231" y="2501029"/>
            <a:ext cx="3083906" cy="954107"/>
          </a:xfrm>
          <a:prstGeom prst="rect">
            <a:avLst/>
          </a:prstGeom>
          <a:noFill/>
        </p:spPr>
        <p:txBody>
          <a:bodyPr wrap="square" rtlCol="0">
            <a:spAutoFit/>
          </a:bodyPr>
          <a:lstStyle/>
          <a:p>
            <a:r>
              <a:rPr lang="zh-CN" altLang="en-US" sz="2800" b="1" dirty="0">
                <a:solidFill>
                  <a:srgbClr val="ED7D31"/>
                </a:solidFill>
                <a:latin typeface="微软雅黑" panose="020B0503020204020204" pitchFamily="34" charset="-122"/>
                <a:ea typeface="微软雅黑" panose="020B0503020204020204" pitchFamily="34" charset="-122"/>
                <a:cs typeface="Arial" panose="020B0604020202020204" pitchFamily="34" charset="0"/>
              </a:rPr>
              <a:t>稳定并具有积极职业观的人才队伍</a:t>
            </a:r>
          </a:p>
        </p:txBody>
      </p:sp>
      <p:sp>
        <p:nvSpPr>
          <p:cNvPr id="73" name="文本框 72"/>
          <p:cNvSpPr txBox="1"/>
          <p:nvPr/>
        </p:nvSpPr>
        <p:spPr>
          <a:xfrm>
            <a:off x="8017231" y="5287453"/>
            <a:ext cx="2394937" cy="523220"/>
          </a:xfrm>
          <a:prstGeom prst="rect">
            <a:avLst/>
          </a:prstGeom>
          <a:noFill/>
        </p:spPr>
        <p:txBody>
          <a:bodyPr wrap="square" rtlCol="0">
            <a:spAutoFit/>
          </a:bodyPr>
          <a:lstStyle>
            <a:defPPr>
              <a:defRPr lang="zh-CN"/>
            </a:defPPr>
            <a:lvl1pPr>
              <a:defRPr sz="2400" b="1">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2800" dirty="0">
                <a:solidFill>
                  <a:srgbClr val="A5A5A5"/>
                </a:solidFill>
              </a:rPr>
              <a:t>社会责任</a:t>
            </a:r>
          </a:p>
        </p:txBody>
      </p:sp>
      <p:cxnSp>
        <p:nvCxnSpPr>
          <p:cNvPr id="74" name="直接连接符 73"/>
          <p:cNvCxnSpPr/>
          <p:nvPr/>
        </p:nvCxnSpPr>
        <p:spPr>
          <a:xfrm>
            <a:off x="4367808" y="2325192"/>
            <a:ext cx="751304" cy="72008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6816080" y="4079882"/>
            <a:ext cx="751304" cy="72008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flipH="1">
            <a:off x="7021779" y="2325192"/>
            <a:ext cx="751304" cy="72008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flipH="1">
            <a:off x="4439816" y="4079882"/>
            <a:ext cx="751304" cy="72008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0150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nchor="ctr"/>
          <a:lstStyle/>
          <a:p>
            <a:r>
              <a:rPr lang="zh-CN" altLang="en-US" dirty="0">
                <a:latin typeface="微软雅黑" panose="020B0503020204020204" pitchFamily="34" charset="-122"/>
                <a:ea typeface="微软雅黑" panose="020B0503020204020204" pitchFamily="34" charset="-122"/>
              </a:rPr>
              <a:t>公司简介</a:t>
            </a:r>
          </a:p>
        </p:txBody>
      </p:sp>
      <p:sp>
        <p:nvSpPr>
          <p:cNvPr id="3" name="矩形 2"/>
          <p:cNvSpPr/>
          <p:nvPr/>
        </p:nvSpPr>
        <p:spPr>
          <a:xfrm>
            <a:off x="0" y="363537"/>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t>1.1</a:t>
            </a:r>
            <a:endParaRPr lang="zh-CN" altLang="en-US" sz="4400" b="1" dirty="0"/>
          </a:p>
        </p:txBody>
      </p:sp>
      <p:sp>
        <p:nvSpPr>
          <p:cNvPr id="4" name="矩形 3"/>
          <p:cNvSpPr/>
          <p:nvPr/>
        </p:nvSpPr>
        <p:spPr>
          <a:xfrm>
            <a:off x="0" y="2181225"/>
            <a:ext cx="6057900" cy="3885899"/>
          </a:xfrm>
          <a:prstGeom prst="rect">
            <a:avLst/>
          </a:prstGeom>
          <a:blipFill>
            <a:blip r:embed="rId2" cstate="screen">
              <a:extLst>
                <a:ext uri="{28A0092B-C50C-407E-A947-70E740481C1C}">
                  <a14:useLocalDpi xmlns:a14="http://schemas.microsoft.com/office/drawing/2010/main"/>
                </a:ext>
              </a:extLst>
            </a:blip>
            <a:srcRect/>
            <a:stretch>
              <a:fillRect/>
            </a:stretch>
          </a:blipFill>
          <a:ln w="19050">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 name="文本框 4"/>
          <p:cNvSpPr txBox="1"/>
          <p:nvPr/>
        </p:nvSpPr>
        <p:spPr>
          <a:xfrm>
            <a:off x="6527004" y="2181225"/>
            <a:ext cx="3643314" cy="769441"/>
          </a:xfrm>
          <a:prstGeom prst="rect">
            <a:avLst/>
          </a:prstGeom>
          <a:noFill/>
        </p:spPr>
        <p:txBody>
          <a:bodyPr wrap="square" rtlCol="0">
            <a:spAutoFit/>
          </a:bodyPr>
          <a:lstStyle/>
          <a:p>
            <a:r>
              <a:rPr lang="zh-CN" altLang="en-US" sz="4400" b="1" dirty="0">
                <a:solidFill>
                  <a:srgbClr val="028842"/>
                </a:solidFill>
                <a:latin typeface="微软雅黑" panose="020B0503020204020204" pitchFamily="34" charset="-122"/>
                <a:ea typeface="微软雅黑" panose="020B0503020204020204" pitchFamily="34" charset="-122"/>
              </a:rPr>
              <a:t>雅本化学</a:t>
            </a:r>
          </a:p>
        </p:txBody>
      </p:sp>
      <p:sp>
        <p:nvSpPr>
          <p:cNvPr id="6" name="矩形 5"/>
          <p:cNvSpPr/>
          <p:nvPr/>
        </p:nvSpPr>
        <p:spPr>
          <a:xfrm>
            <a:off x="6527003" y="2971423"/>
            <a:ext cx="5256680" cy="2973122"/>
          </a:xfrm>
          <a:prstGeom prst="rect">
            <a:avLst/>
          </a:prstGeom>
        </p:spPr>
        <p:txBody>
          <a:bodyPr wrap="square">
            <a:spAutoFit/>
          </a:bodyPr>
          <a:lstStyle/>
          <a:p>
            <a:pPr defTabSz="685681">
              <a:lnSpc>
                <a:spcPct val="130000"/>
              </a:lnSpc>
            </a:pPr>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rPr>
              <a:t>雅本化学股份有限公司创建于 </a:t>
            </a:r>
            <a:r>
              <a:rPr lang="en-US" altLang="zh-CN" sz="2400" dirty="0">
                <a:solidFill>
                  <a:schemeClr val="tx1">
                    <a:lumMod val="65000"/>
                    <a:lumOff val="35000"/>
                  </a:schemeClr>
                </a:solidFill>
                <a:latin typeface="微软雅黑" panose="020B0503020204020204" pitchFamily="34" charset="-122"/>
                <a:ea typeface="微软雅黑" panose="020B0503020204020204" pitchFamily="34" charset="-122"/>
              </a:rPr>
              <a:t>2003</a:t>
            </a:r>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rPr>
              <a:t>年</a:t>
            </a:r>
            <a:r>
              <a:rPr lang="en-US" altLang="zh-CN" sz="2400" dirty="0">
                <a:solidFill>
                  <a:schemeClr val="tx1">
                    <a:lumMod val="65000"/>
                    <a:lumOff val="35000"/>
                  </a:schemeClr>
                </a:solidFill>
                <a:latin typeface="微软雅黑" panose="020B0503020204020204" pitchFamily="34" charset="-122"/>
                <a:ea typeface="微软雅黑" panose="020B0503020204020204" pitchFamily="34" charset="-122"/>
              </a:rPr>
              <a:t>7</a:t>
            </a:r>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rPr>
              <a:t>月，</a:t>
            </a:r>
            <a:r>
              <a:rPr lang="en-US" altLang="zh-CN" sz="2400" dirty="0">
                <a:solidFill>
                  <a:schemeClr val="tx1">
                    <a:lumMod val="65000"/>
                    <a:lumOff val="35000"/>
                  </a:schemeClr>
                </a:solidFill>
                <a:latin typeface="微软雅黑" panose="020B0503020204020204" pitchFamily="34" charset="-122"/>
                <a:ea typeface="微软雅黑" panose="020B0503020204020204" pitchFamily="34" charset="-122"/>
              </a:rPr>
              <a:t>2010</a:t>
            </a:r>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rPr>
              <a:t>年</a:t>
            </a:r>
            <a:r>
              <a:rPr lang="en-US" altLang="zh-CN" sz="2400" dirty="0">
                <a:solidFill>
                  <a:schemeClr val="tx1">
                    <a:lumMod val="65000"/>
                    <a:lumOff val="35000"/>
                  </a:schemeClr>
                </a:solidFill>
                <a:latin typeface="微软雅黑" panose="020B0503020204020204" pitchFamily="34" charset="-122"/>
                <a:ea typeface="微软雅黑" panose="020B0503020204020204" pitchFamily="34" charset="-122"/>
              </a:rPr>
              <a:t>2</a:t>
            </a:r>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rPr>
              <a:t>月改制成股份有限公司；</a:t>
            </a:r>
            <a:r>
              <a:rPr lang="en-US" altLang="zh-CN" sz="2400" dirty="0">
                <a:solidFill>
                  <a:schemeClr val="tx1">
                    <a:lumMod val="65000"/>
                    <a:lumOff val="35000"/>
                  </a:schemeClr>
                </a:solidFill>
                <a:latin typeface="微软雅黑" panose="020B0503020204020204" pitchFamily="34" charset="-122"/>
                <a:ea typeface="微软雅黑" panose="020B0503020204020204" pitchFamily="34" charset="-122"/>
              </a:rPr>
              <a:t>2011</a:t>
            </a:r>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rPr>
              <a:t>年</a:t>
            </a:r>
            <a:r>
              <a:rPr lang="en-US" altLang="zh-CN" sz="2400" dirty="0">
                <a:solidFill>
                  <a:schemeClr val="tx1">
                    <a:lumMod val="65000"/>
                    <a:lumOff val="35000"/>
                  </a:schemeClr>
                </a:solidFill>
                <a:latin typeface="微软雅黑" panose="020B0503020204020204" pitchFamily="34" charset="-122"/>
                <a:ea typeface="微软雅黑" panose="020B0503020204020204" pitchFamily="34" charset="-122"/>
              </a:rPr>
              <a:t>9</a:t>
            </a:r>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rPr>
              <a:t>月在深圳证券交易所创业板上市。公司主要从事植物保护产品、医药中间体及营养保健品的研发和生产，注册资本</a:t>
            </a:r>
            <a:r>
              <a:rPr lang="en-US" altLang="zh-CN" sz="2400" dirty="0">
                <a:solidFill>
                  <a:schemeClr val="tx1">
                    <a:lumMod val="65000"/>
                    <a:lumOff val="35000"/>
                  </a:schemeClr>
                </a:solidFill>
                <a:latin typeface="微软雅黑" panose="020B0503020204020204" pitchFamily="34" charset="-122"/>
                <a:ea typeface="微软雅黑" panose="020B0503020204020204" pitchFamily="34" charset="-122"/>
              </a:rPr>
              <a:t>9.63</a:t>
            </a:r>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rPr>
              <a:t>亿元。</a:t>
            </a:r>
          </a:p>
        </p:txBody>
      </p:sp>
    </p:spTree>
    <p:extLst>
      <p:ext uri="{BB962C8B-B14F-4D97-AF65-F5344CB8AC3E}">
        <p14:creationId xmlns:p14="http://schemas.microsoft.com/office/powerpoint/2010/main" val="3227911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矩形 25"/>
          <p:cNvSpPr/>
          <p:nvPr/>
        </p:nvSpPr>
        <p:spPr>
          <a:xfrm>
            <a:off x="0" y="363537"/>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t>6.2</a:t>
            </a:r>
            <a:endParaRPr lang="zh-CN" altLang="en-US" sz="4400" b="1" dirty="0"/>
          </a:p>
        </p:txBody>
      </p:sp>
      <p:sp>
        <p:nvSpPr>
          <p:cNvPr id="27" name="文本占位符 1"/>
          <p:cNvSpPr>
            <a:spLocks noGrp="1"/>
          </p:cNvSpPr>
          <p:nvPr>
            <p:ph type="body" sz="quarter" idx="10"/>
          </p:nvPr>
        </p:nvSpPr>
        <p:spPr/>
        <p:txBody>
          <a:bodyPr anchor="ctr"/>
          <a:lstStyle/>
          <a:p>
            <a:r>
              <a:rPr lang="zh-CN" altLang="en-US" dirty="0">
                <a:latin typeface="微软雅黑" panose="020B0503020204020204" pitchFamily="34" charset="-122"/>
                <a:ea typeface="微软雅黑" panose="020B0503020204020204" pitchFamily="34" charset="-122"/>
              </a:rPr>
              <a:t>企业文化</a:t>
            </a:r>
          </a:p>
        </p:txBody>
      </p:sp>
      <p:sp>
        <p:nvSpPr>
          <p:cNvPr id="18" name="Freeform 14"/>
          <p:cNvSpPr>
            <a:spLocks/>
          </p:cNvSpPr>
          <p:nvPr/>
        </p:nvSpPr>
        <p:spPr bwMode="auto">
          <a:xfrm>
            <a:off x="5770547" y="2398907"/>
            <a:ext cx="353943" cy="271964"/>
          </a:xfrm>
          <a:custGeom>
            <a:avLst/>
            <a:gdLst/>
            <a:ahLst/>
            <a:cxnLst>
              <a:cxn ang="0">
                <a:pos x="57" y="21"/>
              </a:cxn>
              <a:cxn ang="0">
                <a:pos x="61" y="27"/>
              </a:cxn>
              <a:cxn ang="0">
                <a:pos x="58" y="47"/>
              </a:cxn>
              <a:cxn ang="0">
                <a:pos x="45" y="27"/>
              </a:cxn>
              <a:cxn ang="0">
                <a:pos x="35" y="35"/>
              </a:cxn>
              <a:cxn ang="0">
                <a:pos x="33" y="44"/>
              </a:cxn>
              <a:cxn ang="0">
                <a:pos x="0" y="7"/>
              </a:cxn>
              <a:cxn ang="0">
                <a:pos x="5" y="0"/>
              </a:cxn>
              <a:cxn ang="0">
                <a:pos x="44" y="26"/>
              </a:cxn>
              <a:cxn ang="0">
                <a:pos x="57" y="21"/>
              </a:cxn>
            </a:cxnLst>
            <a:rect l="0" t="0" r="r" b="b"/>
            <a:pathLst>
              <a:path w="61" h="47">
                <a:moveTo>
                  <a:pt x="57" y="21"/>
                </a:moveTo>
                <a:cubicBezTo>
                  <a:pt x="58" y="23"/>
                  <a:pt x="59" y="25"/>
                  <a:pt x="61" y="27"/>
                </a:cubicBezTo>
                <a:cubicBezTo>
                  <a:pt x="59" y="34"/>
                  <a:pt x="58" y="41"/>
                  <a:pt x="58" y="47"/>
                </a:cubicBezTo>
                <a:cubicBezTo>
                  <a:pt x="49" y="41"/>
                  <a:pt x="53" y="28"/>
                  <a:pt x="45" y="27"/>
                </a:cubicBezTo>
                <a:cubicBezTo>
                  <a:pt x="37" y="26"/>
                  <a:pt x="36" y="30"/>
                  <a:pt x="35" y="35"/>
                </a:cubicBezTo>
                <a:cubicBezTo>
                  <a:pt x="34" y="40"/>
                  <a:pt x="33" y="44"/>
                  <a:pt x="33" y="44"/>
                </a:cubicBezTo>
                <a:cubicBezTo>
                  <a:pt x="33" y="44"/>
                  <a:pt x="7" y="17"/>
                  <a:pt x="0" y="7"/>
                </a:cubicBezTo>
                <a:cubicBezTo>
                  <a:pt x="3" y="6"/>
                  <a:pt x="4" y="4"/>
                  <a:pt x="5" y="0"/>
                </a:cubicBezTo>
                <a:cubicBezTo>
                  <a:pt x="13" y="9"/>
                  <a:pt x="34" y="26"/>
                  <a:pt x="44" y="26"/>
                </a:cubicBezTo>
                <a:cubicBezTo>
                  <a:pt x="49" y="26"/>
                  <a:pt x="53" y="24"/>
                  <a:pt x="57" y="21"/>
                </a:cubicBezTo>
                <a:close/>
              </a:path>
            </a:pathLst>
          </a:custGeom>
          <a:solidFill>
            <a:srgbClr val="FFFFFF"/>
          </a:solidFill>
          <a:ln w="9525">
            <a:noFill/>
            <a:round/>
            <a:headEnd/>
            <a:tailEnd/>
          </a:ln>
        </p:spPr>
        <p:txBody>
          <a:bodyPr vert="horz" wrap="square" lIns="121682" tIns="60841" rIns="121682" bIns="60841" numCol="1" anchor="t" anchorCtr="0" compatLnSpc="1">
            <a:prstTxWarp prst="textNoShape">
              <a:avLst/>
            </a:prstTxWarp>
          </a:bodyPr>
          <a:lstStyle/>
          <a:p>
            <a:pPr defTabSz="1217615">
              <a:defRPr/>
            </a:pPr>
            <a:endParaRPr lang="en-US" sz="3190" kern="0" dirty="0">
              <a:solidFill>
                <a:srgbClr val="262626"/>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Freeform 15"/>
          <p:cNvSpPr>
            <a:spLocks/>
          </p:cNvSpPr>
          <p:nvPr/>
        </p:nvSpPr>
        <p:spPr bwMode="auto">
          <a:xfrm>
            <a:off x="6136031" y="3133207"/>
            <a:ext cx="161583" cy="205914"/>
          </a:xfrm>
          <a:custGeom>
            <a:avLst/>
            <a:gdLst/>
            <a:ahLst/>
            <a:cxnLst>
              <a:cxn ang="0">
                <a:pos x="15" y="1"/>
              </a:cxn>
              <a:cxn ang="0">
                <a:pos x="0" y="0"/>
              </a:cxn>
              <a:cxn ang="0">
                <a:pos x="13" y="19"/>
              </a:cxn>
              <a:cxn ang="0">
                <a:pos x="13" y="33"/>
              </a:cxn>
              <a:cxn ang="0">
                <a:pos x="24" y="35"/>
              </a:cxn>
              <a:cxn ang="0">
                <a:pos x="25" y="16"/>
              </a:cxn>
              <a:cxn ang="0">
                <a:pos x="15" y="1"/>
              </a:cxn>
            </a:cxnLst>
            <a:rect l="0" t="0" r="r" b="b"/>
            <a:pathLst>
              <a:path w="28" h="35">
                <a:moveTo>
                  <a:pt x="15" y="1"/>
                </a:moveTo>
                <a:cubicBezTo>
                  <a:pt x="0" y="0"/>
                  <a:pt x="0" y="0"/>
                  <a:pt x="0" y="0"/>
                </a:cubicBezTo>
                <a:cubicBezTo>
                  <a:pt x="0" y="0"/>
                  <a:pt x="13" y="9"/>
                  <a:pt x="13" y="19"/>
                </a:cubicBezTo>
                <a:cubicBezTo>
                  <a:pt x="13" y="28"/>
                  <a:pt x="13" y="33"/>
                  <a:pt x="13" y="33"/>
                </a:cubicBezTo>
                <a:cubicBezTo>
                  <a:pt x="24" y="35"/>
                  <a:pt x="24" y="35"/>
                  <a:pt x="24" y="35"/>
                </a:cubicBezTo>
                <a:cubicBezTo>
                  <a:pt x="24" y="35"/>
                  <a:pt x="28" y="26"/>
                  <a:pt x="25" y="16"/>
                </a:cubicBezTo>
                <a:cubicBezTo>
                  <a:pt x="21" y="7"/>
                  <a:pt x="18" y="4"/>
                  <a:pt x="15" y="1"/>
                </a:cubicBezTo>
                <a:close/>
              </a:path>
            </a:pathLst>
          </a:custGeom>
          <a:solidFill>
            <a:srgbClr val="FFFFFF"/>
          </a:solidFill>
          <a:ln w="9525">
            <a:noFill/>
            <a:round/>
            <a:headEnd/>
            <a:tailEnd/>
          </a:ln>
        </p:spPr>
        <p:txBody>
          <a:bodyPr vert="horz" wrap="square" lIns="121682" tIns="60841" rIns="121682" bIns="60841" numCol="1" anchor="t" anchorCtr="0" compatLnSpc="1">
            <a:prstTxWarp prst="textNoShape">
              <a:avLst/>
            </a:prstTxWarp>
          </a:bodyPr>
          <a:lstStyle/>
          <a:p>
            <a:pPr defTabSz="1217615">
              <a:defRPr/>
            </a:pPr>
            <a:endParaRPr lang="en-US" sz="3190" kern="0" dirty="0">
              <a:solidFill>
                <a:srgbClr val="262626"/>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Freeform 16"/>
          <p:cNvSpPr>
            <a:spLocks/>
          </p:cNvSpPr>
          <p:nvPr/>
        </p:nvSpPr>
        <p:spPr bwMode="auto">
          <a:xfrm>
            <a:off x="6228364" y="3630512"/>
            <a:ext cx="61555" cy="178719"/>
          </a:xfrm>
          <a:custGeom>
            <a:avLst/>
            <a:gdLst/>
            <a:ahLst/>
            <a:cxnLst>
              <a:cxn ang="0">
                <a:pos x="3" y="0"/>
              </a:cxn>
              <a:cxn ang="0">
                <a:pos x="0" y="23"/>
              </a:cxn>
              <a:cxn ang="0">
                <a:pos x="0" y="31"/>
              </a:cxn>
              <a:cxn ang="0">
                <a:pos x="11" y="29"/>
              </a:cxn>
              <a:cxn ang="0">
                <a:pos x="3" y="0"/>
              </a:cxn>
            </a:cxnLst>
            <a:rect l="0" t="0" r="r" b="b"/>
            <a:pathLst>
              <a:path w="11" h="31">
                <a:moveTo>
                  <a:pt x="3" y="0"/>
                </a:moveTo>
                <a:cubicBezTo>
                  <a:pt x="3" y="0"/>
                  <a:pt x="1" y="18"/>
                  <a:pt x="0" y="23"/>
                </a:cubicBezTo>
                <a:cubicBezTo>
                  <a:pt x="0" y="29"/>
                  <a:pt x="0" y="31"/>
                  <a:pt x="0" y="31"/>
                </a:cubicBezTo>
                <a:cubicBezTo>
                  <a:pt x="11" y="29"/>
                  <a:pt x="11" y="29"/>
                  <a:pt x="11" y="29"/>
                </a:cubicBezTo>
                <a:cubicBezTo>
                  <a:pt x="11" y="29"/>
                  <a:pt x="8" y="15"/>
                  <a:pt x="3" y="0"/>
                </a:cubicBezTo>
                <a:close/>
              </a:path>
            </a:pathLst>
          </a:custGeom>
          <a:solidFill>
            <a:srgbClr val="FFFFFF"/>
          </a:solidFill>
          <a:ln w="9525">
            <a:noFill/>
            <a:round/>
            <a:headEnd/>
            <a:tailEnd/>
          </a:ln>
        </p:spPr>
        <p:txBody>
          <a:bodyPr vert="horz" wrap="square" lIns="121682" tIns="60841" rIns="121682" bIns="60841" numCol="1" anchor="t" anchorCtr="0" compatLnSpc="1">
            <a:prstTxWarp prst="textNoShape">
              <a:avLst/>
            </a:prstTxWarp>
          </a:bodyPr>
          <a:lstStyle/>
          <a:p>
            <a:pPr defTabSz="1217615">
              <a:defRPr/>
            </a:pPr>
            <a:endParaRPr lang="en-US" sz="3190" kern="0" dirty="0">
              <a:solidFill>
                <a:srgbClr val="262626"/>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21" name="Straight Connector 23"/>
          <p:cNvCxnSpPr/>
          <p:nvPr/>
        </p:nvCxnSpPr>
        <p:spPr>
          <a:xfrm rot="16200000" flipH="1">
            <a:off x="3751503" y="1609592"/>
            <a:ext cx="0" cy="972000"/>
          </a:xfrm>
          <a:prstGeom prst="line">
            <a:avLst/>
          </a:prstGeom>
          <a:noFill/>
          <a:ln w="12700" cap="flat" cmpd="sng" algn="ctr">
            <a:solidFill>
              <a:srgbClr val="67B88E"/>
            </a:solidFill>
            <a:prstDash val="solid"/>
          </a:ln>
          <a:effectLst/>
        </p:spPr>
      </p:cxnSp>
      <p:sp>
        <p:nvSpPr>
          <p:cNvPr id="22" name="TextBox 21"/>
          <p:cNvSpPr txBox="1"/>
          <p:nvPr/>
        </p:nvSpPr>
        <p:spPr>
          <a:xfrm flipH="1">
            <a:off x="3341026" y="1613300"/>
            <a:ext cx="792189" cy="430887"/>
          </a:xfrm>
          <a:prstGeom prst="rect">
            <a:avLst/>
          </a:prstGeom>
          <a:noFill/>
        </p:spPr>
        <p:txBody>
          <a:bodyPr wrap="square" lIns="0" tIns="0" rIns="0" bIns="0" rtlCol="0" anchor="t" anchorCtr="0">
            <a:spAutoFit/>
          </a:bodyPr>
          <a:lstStyle>
            <a:defPPr>
              <a:defRPr lang="zh-CN"/>
            </a:defPPr>
            <a:lvl1pPr algn="ctr" defTabSz="1216817">
              <a:spcBef>
                <a:spcPct val="20000"/>
              </a:spcBef>
              <a:defRPr sz="2800" b="1">
                <a:solidFill>
                  <a:srgbClr val="FDB817"/>
                </a:solidFill>
                <a:latin typeface="Arial" panose="020B0604020202020204" pitchFamily="34" charset="0"/>
                <a:ea typeface="微软雅黑" panose="020B0503020204020204" pitchFamily="34" charset="-122"/>
              </a:defRPr>
            </a:lvl1pPr>
          </a:lstStyle>
          <a:p>
            <a:r>
              <a:rPr lang="zh-CN" altLang="en-US" dirty="0">
                <a:solidFill>
                  <a:schemeClr val="tx1">
                    <a:lumMod val="75000"/>
                    <a:lumOff val="25000"/>
                  </a:schemeClr>
                </a:solidFill>
                <a:sym typeface="Arial" panose="020B0604020202020204" pitchFamily="34" charset="0"/>
              </a:rPr>
              <a:t>基石</a:t>
            </a:r>
            <a:endParaRPr lang="en-US" dirty="0">
              <a:solidFill>
                <a:schemeClr val="tx1">
                  <a:lumMod val="75000"/>
                  <a:lumOff val="25000"/>
                </a:schemeClr>
              </a:solidFill>
              <a:sym typeface="Arial" panose="020B0604020202020204" pitchFamily="34" charset="0"/>
            </a:endParaRPr>
          </a:p>
        </p:txBody>
      </p:sp>
      <p:sp>
        <p:nvSpPr>
          <p:cNvPr id="39" name="TextBox 13"/>
          <p:cNvSpPr txBox="1"/>
          <p:nvPr/>
        </p:nvSpPr>
        <p:spPr>
          <a:xfrm>
            <a:off x="1699063" y="2377329"/>
            <a:ext cx="2338080" cy="430887"/>
          </a:xfrm>
          <a:prstGeom prst="rect">
            <a:avLst/>
          </a:prstGeom>
          <a:noFill/>
        </p:spPr>
        <p:txBody>
          <a:bodyPr wrap="square" lIns="0" tIns="0" rIns="0" bIns="0" rtlCol="0" anchor="t" anchorCtr="0">
            <a:spAutoFit/>
          </a:bodyPr>
          <a:lstStyle/>
          <a:p>
            <a:pPr algn="r" defTabSz="1216817">
              <a:spcBef>
                <a:spcPct val="20000"/>
              </a:spcBef>
              <a:defRPr/>
            </a:pPr>
            <a:r>
              <a:rPr lang="zh-CN" altLang="en-US" sz="28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忠诚勤勉</a:t>
            </a:r>
            <a:endParaRPr lang="en-US" sz="28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40" name="Straight Connector 38"/>
          <p:cNvCxnSpPr/>
          <p:nvPr/>
        </p:nvCxnSpPr>
        <p:spPr>
          <a:xfrm flipH="1">
            <a:off x="4234394" y="4901155"/>
            <a:ext cx="0" cy="1552236"/>
          </a:xfrm>
          <a:prstGeom prst="line">
            <a:avLst/>
          </a:prstGeom>
          <a:noFill/>
          <a:ln w="12700" cap="flat" cmpd="sng" algn="ctr">
            <a:solidFill>
              <a:srgbClr val="67B88E"/>
            </a:solidFill>
            <a:prstDash val="solid"/>
          </a:ln>
          <a:effectLst/>
        </p:spPr>
      </p:cxnSp>
      <p:cxnSp>
        <p:nvCxnSpPr>
          <p:cNvPr id="41" name="Straight Connector 39"/>
          <p:cNvCxnSpPr/>
          <p:nvPr/>
        </p:nvCxnSpPr>
        <p:spPr>
          <a:xfrm rot="16200000" flipH="1">
            <a:off x="3751503" y="4800493"/>
            <a:ext cx="0" cy="972000"/>
          </a:xfrm>
          <a:prstGeom prst="line">
            <a:avLst/>
          </a:prstGeom>
          <a:noFill/>
          <a:ln w="12700" cap="flat" cmpd="sng" algn="ctr">
            <a:solidFill>
              <a:srgbClr val="67B88E"/>
            </a:solidFill>
            <a:prstDash val="solid"/>
          </a:ln>
          <a:effectLst/>
        </p:spPr>
      </p:cxnSp>
      <p:sp>
        <p:nvSpPr>
          <p:cNvPr id="42" name="TextBox 37"/>
          <p:cNvSpPr txBox="1"/>
          <p:nvPr/>
        </p:nvSpPr>
        <p:spPr>
          <a:xfrm flipH="1">
            <a:off x="3341025" y="4804201"/>
            <a:ext cx="764937" cy="430887"/>
          </a:xfrm>
          <a:prstGeom prst="rect">
            <a:avLst/>
          </a:prstGeom>
          <a:noFill/>
        </p:spPr>
        <p:txBody>
          <a:bodyPr wrap="square" lIns="0" tIns="0" rIns="0" bIns="0" rtlCol="0" anchor="t" anchorCtr="0">
            <a:spAutoFit/>
          </a:bodyPr>
          <a:lstStyle>
            <a:defPPr>
              <a:defRPr lang="zh-CN"/>
            </a:defPPr>
            <a:lvl1pPr algn="ctr" defTabSz="1216817">
              <a:spcBef>
                <a:spcPct val="20000"/>
              </a:spcBef>
              <a:defRPr sz="2800" b="1">
                <a:solidFill>
                  <a:srgbClr val="FDB817"/>
                </a:solidFill>
                <a:latin typeface="Arial" panose="020B0604020202020204" pitchFamily="34" charset="0"/>
                <a:ea typeface="微软雅黑" panose="020B0503020204020204" pitchFamily="34" charset="-122"/>
              </a:defRPr>
            </a:lvl1pPr>
          </a:lstStyle>
          <a:p>
            <a:r>
              <a:rPr lang="zh-CN" altLang="en-US" dirty="0">
                <a:solidFill>
                  <a:schemeClr val="tx1">
                    <a:lumMod val="75000"/>
                    <a:lumOff val="25000"/>
                  </a:schemeClr>
                </a:solidFill>
                <a:sym typeface="Arial" panose="020B0604020202020204" pitchFamily="34" charset="0"/>
              </a:rPr>
              <a:t>核心</a:t>
            </a:r>
            <a:endParaRPr lang="en-US" dirty="0">
              <a:solidFill>
                <a:schemeClr val="tx1">
                  <a:lumMod val="75000"/>
                  <a:lumOff val="25000"/>
                </a:schemeClr>
              </a:solidFill>
              <a:sym typeface="Arial" panose="020B0604020202020204" pitchFamily="34" charset="0"/>
            </a:endParaRPr>
          </a:p>
        </p:txBody>
      </p:sp>
      <p:sp>
        <p:nvSpPr>
          <p:cNvPr id="43" name="TextBox 13"/>
          <p:cNvSpPr txBox="1"/>
          <p:nvPr/>
        </p:nvSpPr>
        <p:spPr>
          <a:xfrm>
            <a:off x="1699063" y="5482879"/>
            <a:ext cx="2338080" cy="430887"/>
          </a:xfrm>
          <a:prstGeom prst="rect">
            <a:avLst/>
          </a:prstGeom>
          <a:noFill/>
        </p:spPr>
        <p:txBody>
          <a:bodyPr wrap="square" lIns="0" tIns="0" rIns="0" bIns="0" rtlCol="0" anchor="t" anchorCtr="0">
            <a:spAutoFit/>
          </a:bodyPr>
          <a:lstStyle/>
          <a:p>
            <a:pPr algn="r" defTabSz="1216817">
              <a:spcBef>
                <a:spcPct val="20000"/>
              </a:spcBef>
              <a:defRPr/>
            </a:pPr>
            <a:r>
              <a:rPr lang="zh-CN" altLang="en-US" sz="28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发挥创造力</a:t>
            </a:r>
            <a:endParaRPr lang="en-US" sz="28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Freeform 13"/>
          <p:cNvSpPr>
            <a:spLocks/>
          </p:cNvSpPr>
          <p:nvPr/>
        </p:nvSpPr>
        <p:spPr bwMode="auto">
          <a:xfrm>
            <a:off x="5386189" y="1761735"/>
            <a:ext cx="1419622" cy="4922540"/>
          </a:xfrm>
          <a:custGeom>
            <a:avLst/>
            <a:gdLst/>
            <a:ahLst/>
            <a:cxnLst>
              <a:cxn ang="0">
                <a:pos x="102" y="0"/>
              </a:cxn>
              <a:cxn ang="0">
                <a:pos x="144" y="41"/>
              </a:cxn>
              <a:cxn ang="0">
                <a:pos x="140" y="85"/>
              </a:cxn>
              <a:cxn ang="0">
                <a:pos x="136" y="92"/>
              </a:cxn>
              <a:cxn ang="0">
                <a:pos x="131" y="113"/>
              </a:cxn>
              <a:cxn ang="0">
                <a:pos x="124" y="124"/>
              </a:cxn>
              <a:cxn ang="0">
                <a:pos x="132" y="139"/>
              </a:cxn>
              <a:cxn ang="0">
                <a:pos x="168" y="154"/>
              </a:cxn>
              <a:cxn ang="0">
                <a:pos x="194" y="179"/>
              </a:cxn>
              <a:cxn ang="0">
                <a:pos x="220" y="221"/>
              </a:cxn>
              <a:cxn ang="0">
                <a:pos x="242" y="268"/>
              </a:cxn>
              <a:cxn ang="0">
                <a:pos x="200" y="292"/>
              </a:cxn>
              <a:cxn ang="0">
                <a:pos x="181" y="284"/>
              </a:cxn>
              <a:cxn ang="0">
                <a:pos x="194" y="361"/>
              </a:cxn>
              <a:cxn ang="0">
                <a:pos x="203" y="440"/>
              </a:cxn>
              <a:cxn ang="0">
                <a:pos x="188" y="448"/>
              </a:cxn>
              <a:cxn ang="0">
                <a:pos x="176" y="549"/>
              </a:cxn>
              <a:cxn ang="0">
                <a:pos x="162" y="646"/>
              </a:cxn>
              <a:cxn ang="0">
                <a:pos x="160" y="707"/>
              </a:cxn>
              <a:cxn ang="0">
                <a:pos x="188" y="746"/>
              </a:cxn>
              <a:cxn ang="0">
                <a:pos x="221" y="753"/>
              </a:cxn>
              <a:cxn ang="0">
                <a:pos x="217" y="768"/>
              </a:cxn>
              <a:cxn ang="0">
                <a:pos x="165" y="763"/>
              </a:cxn>
              <a:cxn ang="0">
                <a:pos x="146" y="755"/>
              </a:cxn>
              <a:cxn ang="0">
                <a:pos x="132" y="765"/>
              </a:cxn>
              <a:cxn ang="0">
                <a:pos x="112" y="753"/>
              </a:cxn>
              <a:cxn ang="0">
                <a:pos x="109" y="720"/>
              </a:cxn>
              <a:cxn ang="0">
                <a:pos x="113" y="683"/>
              </a:cxn>
              <a:cxn ang="0">
                <a:pos x="106" y="629"/>
              </a:cxn>
              <a:cxn ang="0">
                <a:pos x="106" y="585"/>
              </a:cxn>
              <a:cxn ang="0">
                <a:pos x="111" y="544"/>
              </a:cxn>
              <a:cxn ang="0">
                <a:pos x="110" y="516"/>
              </a:cxn>
              <a:cxn ang="0">
                <a:pos x="95" y="594"/>
              </a:cxn>
              <a:cxn ang="0">
                <a:pos x="87" y="685"/>
              </a:cxn>
              <a:cxn ang="0">
                <a:pos x="73" y="742"/>
              </a:cxn>
              <a:cxn ang="0">
                <a:pos x="68" y="767"/>
              </a:cxn>
              <a:cxn ang="0">
                <a:pos x="75" y="798"/>
              </a:cxn>
              <a:cxn ang="0">
                <a:pos x="69" y="843"/>
              </a:cxn>
              <a:cxn ang="0">
                <a:pos x="30" y="816"/>
              </a:cxn>
              <a:cxn ang="0">
                <a:pos x="27" y="772"/>
              </a:cxn>
              <a:cxn ang="0">
                <a:pos x="22" y="738"/>
              </a:cxn>
              <a:cxn ang="0">
                <a:pos x="22" y="690"/>
              </a:cxn>
              <a:cxn ang="0">
                <a:pos x="29" y="607"/>
              </a:cxn>
              <a:cxn ang="0">
                <a:pos x="38" y="506"/>
              </a:cxn>
              <a:cxn ang="0">
                <a:pos x="39" y="453"/>
              </a:cxn>
              <a:cxn ang="0">
                <a:pos x="13" y="442"/>
              </a:cxn>
              <a:cxn ang="0">
                <a:pos x="23" y="379"/>
              </a:cxn>
              <a:cxn ang="0">
                <a:pos x="37" y="314"/>
              </a:cxn>
              <a:cxn ang="0">
                <a:pos x="33" y="270"/>
              </a:cxn>
              <a:cxn ang="0">
                <a:pos x="10" y="214"/>
              </a:cxn>
              <a:cxn ang="0">
                <a:pos x="9" y="152"/>
              </a:cxn>
              <a:cxn ang="0">
                <a:pos x="47" y="139"/>
              </a:cxn>
              <a:cxn ang="0">
                <a:pos x="67" y="116"/>
              </a:cxn>
              <a:cxn ang="0">
                <a:pos x="74" y="107"/>
              </a:cxn>
              <a:cxn ang="0">
                <a:pos x="72" y="93"/>
              </a:cxn>
              <a:cxn ang="0">
                <a:pos x="61" y="79"/>
              </a:cxn>
              <a:cxn ang="0">
                <a:pos x="60" y="33"/>
              </a:cxn>
              <a:cxn ang="0">
                <a:pos x="102" y="0"/>
              </a:cxn>
            </a:cxnLst>
            <a:rect l="0" t="0" r="r" b="b"/>
            <a:pathLst>
              <a:path w="246" h="843">
                <a:moveTo>
                  <a:pt x="102" y="0"/>
                </a:moveTo>
                <a:cubicBezTo>
                  <a:pt x="118" y="0"/>
                  <a:pt x="144" y="16"/>
                  <a:pt x="144" y="41"/>
                </a:cubicBezTo>
                <a:cubicBezTo>
                  <a:pt x="144" y="66"/>
                  <a:pt x="142" y="77"/>
                  <a:pt x="140" y="85"/>
                </a:cubicBezTo>
                <a:cubicBezTo>
                  <a:pt x="138" y="93"/>
                  <a:pt x="136" y="92"/>
                  <a:pt x="136" y="92"/>
                </a:cubicBezTo>
                <a:cubicBezTo>
                  <a:pt x="136" y="92"/>
                  <a:pt x="136" y="109"/>
                  <a:pt x="131" y="113"/>
                </a:cubicBezTo>
                <a:cubicBezTo>
                  <a:pt x="125" y="117"/>
                  <a:pt x="124" y="119"/>
                  <a:pt x="124" y="124"/>
                </a:cubicBezTo>
                <a:cubicBezTo>
                  <a:pt x="124" y="129"/>
                  <a:pt x="127" y="133"/>
                  <a:pt x="132" y="139"/>
                </a:cubicBezTo>
                <a:cubicBezTo>
                  <a:pt x="137" y="144"/>
                  <a:pt x="157" y="150"/>
                  <a:pt x="168" y="154"/>
                </a:cubicBezTo>
                <a:cubicBezTo>
                  <a:pt x="179" y="158"/>
                  <a:pt x="188" y="165"/>
                  <a:pt x="194" y="179"/>
                </a:cubicBezTo>
                <a:cubicBezTo>
                  <a:pt x="200" y="192"/>
                  <a:pt x="209" y="209"/>
                  <a:pt x="220" y="221"/>
                </a:cubicBezTo>
                <a:cubicBezTo>
                  <a:pt x="232" y="232"/>
                  <a:pt x="246" y="251"/>
                  <a:pt x="242" y="268"/>
                </a:cubicBezTo>
                <a:cubicBezTo>
                  <a:pt x="238" y="286"/>
                  <a:pt x="213" y="299"/>
                  <a:pt x="200" y="292"/>
                </a:cubicBezTo>
                <a:cubicBezTo>
                  <a:pt x="186" y="284"/>
                  <a:pt x="181" y="284"/>
                  <a:pt x="181" y="284"/>
                </a:cubicBezTo>
                <a:cubicBezTo>
                  <a:pt x="181" y="284"/>
                  <a:pt x="190" y="322"/>
                  <a:pt x="194" y="361"/>
                </a:cubicBezTo>
                <a:cubicBezTo>
                  <a:pt x="198" y="400"/>
                  <a:pt x="209" y="437"/>
                  <a:pt x="203" y="440"/>
                </a:cubicBezTo>
                <a:cubicBezTo>
                  <a:pt x="197" y="444"/>
                  <a:pt x="188" y="448"/>
                  <a:pt x="188" y="448"/>
                </a:cubicBezTo>
                <a:cubicBezTo>
                  <a:pt x="188" y="448"/>
                  <a:pt x="186" y="502"/>
                  <a:pt x="176" y="549"/>
                </a:cubicBezTo>
                <a:cubicBezTo>
                  <a:pt x="167" y="597"/>
                  <a:pt x="163" y="618"/>
                  <a:pt x="162" y="646"/>
                </a:cubicBezTo>
                <a:cubicBezTo>
                  <a:pt x="160" y="674"/>
                  <a:pt x="157" y="695"/>
                  <a:pt x="160" y="707"/>
                </a:cubicBezTo>
                <a:cubicBezTo>
                  <a:pt x="162" y="718"/>
                  <a:pt x="179" y="742"/>
                  <a:pt x="188" y="746"/>
                </a:cubicBezTo>
                <a:cubicBezTo>
                  <a:pt x="197" y="750"/>
                  <a:pt x="214" y="750"/>
                  <a:pt x="221" y="753"/>
                </a:cubicBezTo>
                <a:cubicBezTo>
                  <a:pt x="228" y="756"/>
                  <a:pt x="233" y="765"/>
                  <a:pt x="217" y="768"/>
                </a:cubicBezTo>
                <a:cubicBezTo>
                  <a:pt x="202" y="770"/>
                  <a:pt x="172" y="766"/>
                  <a:pt x="165" y="763"/>
                </a:cubicBezTo>
                <a:cubicBezTo>
                  <a:pt x="157" y="761"/>
                  <a:pt x="146" y="755"/>
                  <a:pt x="146" y="755"/>
                </a:cubicBezTo>
                <a:cubicBezTo>
                  <a:pt x="146" y="755"/>
                  <a:pt x="149" y="765"/>
                  <a:pt x="132" y="765"/>
                </a:cubicBezTo>
                <a:cubicBezTo>
                  <a:pt x="116" y="765"/>
                  <a:pt x="112" y="763"/>
                  <a:pt x="112" y="753"/>
                </a:cubicBezTo>
                <a:cubicBezTo>
                  <a:pt x="111" y="742"/>
                  <a:pt x="112" y="728"/>
                  <a:pt x="109" y="720"/>
                </a:cubicBezTo>
                <a:cubicBezTo>
                  <a:pt x="107" y="713"/>
                  <a:pt x="119" y="693"/>
                  <a:pt x="113" y="683"/>
                </a:cubicBezTo>
                <a:cubicBezTo>
                  <a:pt x="107" y="672"/>
                  <a:pt x="101" y="645"/>
                  <a:pt x="106" y="629"/>
                </a:cubicBezTo>
                <a:cubicBezTo>
                  <a:pt x="112" y="612"/>
                  <a:pt x="104" y="596"/>
                  <a:pt x="106" y="585"/>
                </a:cubicBezTo>
                <a:cubicBezTo>
                  <a:pt x="108" y="575"/>
                  <a:pt x="111" y="561"/>
                  <a:pt x="111" y="544"/>
                </a:cubicBezTo>
                <a:cubicBezTo>
                  <a:pt x="111" y="528"/>
                  <a:pt x="110" y="516"/>
                  <a:pt x="110" y="516"/>
                </a:cubicBezTo>
                <a:cubicBezTo>
                  <a:pt x="110" y="516"/>
                  <a:pt x="98" y="577"/>
                  <a:pt x="95" y="594"/>
                </a:cubicBezTo>
                <a:cubicBezTo>
                  <a:pt x="92" y="610"/>
                  <a:pt x="87" y="668"/>
                  <a:pt x="87" y="685"/>
                </a:cubicBezTo>
                <a:cubicBezTo>
                  <a:pt x="87" y="703"/>
                  <a:pt x="74" y="727"/>
                  <a:pt x="73" y="742"/>
                </a:cubicBezTo>
                <a:cubicBezTo>
                  <a:pt x="73" y="758"/>
                  <a:pt x="72" y="767"/>
                  <a:pt x="68" y="767"/>
                </a:cubicBezTo>
                <a:cubicBezTo>
                  <a:pt x="63" y="767"/>
                  <a:pt x="72" y="785"/>
                  <a:pt x="75" y="798"/>
                </a:cubicBezTo>
                <a:cubicBezTo>
                  <a:pt x="78" y="812"/>
                  <a:pt x="87" y="843"/>
                  <a:pt x="69" y="843"/>
                </a:cubicBezTo>
                <a:cubicBezTo>
                  <a:pt x="51" y="843"/>
                  <a:pt x="31" y="835"/>
                  <a:pt x="30" y="816"/>
                </a:cubicBezTo>
                <a:cubicBezTo>
                  <a:pt x="29" y="796"/>
                  <a:pt x="32" y="780"/>
                  <a:pt x="27" y="772"/>
                </a:cubicBezTo>
                <a:cubicBezTo>
                  <a:pt x="22" y="765"/>
                  <a:pt x="21" y="748"/>
                  <a:pt x="22" y="738"/>
                </a:cubicBezTo>
                <a:cubicBezTo>
                  <a:pt x="23" y="728"/>
                  <a:pt x="19" y="712"/>
                  <a:pt x="22" y="690"/>
                </a:cubicBezTo>
                <a:cubicBezTo>
                  <a:pt x="24" y="669"/>
                  <a:pt x="24" y="634"/>
                  <a:pt x="29" y="607"/>
                </a:cubicBezTo>
                <a:cubicBezTo>
                  <a:pt x="34" y="580"/>
                  <a:pt x="36" y="539"/>
                  <a:pt x="38" y="506"/>
                </a:cubicBezTo>
                <a:cubicBezTo>
                  <a:pt x="41" y="474"/>
                  <a:pt x="43" y="458"/>
                  <a:pt x="39" y="453"/>
                </a:cubicBezTo>
                <a:cubicBezTo>
                  <a:pt x="36" y="448"/>
                  <a:pt x="18" y="443"/>
                  <a:pt x="13" y="442"/>
                </a:cubicBezTo>
                <a:cubicBezTo>
                  <a:pt x="8" y="441"/>
                  <a:pt x="19" y="407"/>
                  <a:pt x="23" y="379"/>
                </a:cubicBezTo>
                <a:cubicBezTo>
                  <a:pt x="26" y="351"/>
                  <a:pt x="33" y="334"/>
                  <a:pt x="37" y="314"/>
                </a:cubicBezTo>
                <a:cubicBezTo>
                  <a:pt x="41" y="294"/>
                  <a:pt x="41" y="285"/>
                  <a:pt x="33" y="270"/>
                </a:cubicBezTo>
                <a:cubicBezTo>
                  <a:pt x="24" y="256"/>
                  <a:pt x="14" y="247"/>
                  <a:pt x="10" y="214"/>
                </a:cubicBezTo>
                <a:cubicBezTo>
                  <a:pt x="6" y="182"/>
                  <a:pt x="0" y="160"/>
                  <a:pt x="9" y="152"/>
                </a:cubicBezTo>
                <a:cubicBezTo>
                  <a:pt x="18" y="144"/>
                  <a:pt x="34" y="149"/>
                  <a:pt x="47" y="139"/>
                </a:cubicBezTo>
                <a:cubicBezTo>
                  <a:pt x="59" y="129"/>
                  <a:pt x="61" y="117"/>
                  <a:pt x="67" y="116"/>
                </a:cubicBezTo>
                <a:cubicBezTo>
                  <a:pt x="73" y="115"/>
                  <a:pt x="74" y="114"/>
                  <a:pt x="74" y="107"/>
                </a:cubicBezTo>
                <a:cubicBezTo>
                  <a:pt x="74" y="100"/>
                  <a:pt x="72" y="93"/>
                  <a:pt x="72" y="93"/>
                </a:cubicBezTo>
                <a:cubicBezTo>
                  <a:pt x="72" y="93"/>
                  <a:pt x="63" y="87"/>
                  <a:pt x="61" y="79"/>
                </a:cubicBezTo>
                <a:cubicBezTo>
                  <a:pt x="59" y="70"/>
                  <a:pt x="58" y="48"/>
                  <a:pt x="60" y="33"/>
                </a:cubicBezTo>
                <a:cubicBezTo>
                  <a:pt x="63" y="18"/>
                  <a:pt x="76" y="0"/>
                  <a:pt x="102" y="0"/>
                </a:cubicBezTo>
                <a:close/>
              </a:path>
            </a:pathLst>
          </a:custGeom>
          <a:solidFill>
            <a:srgbClr val="028842"/>
          </a:solidFill>
          <a:ln w="9525">
            <a:noFill/>
            <a:round/>
            <a:headEnd/>
            <a:tailEnd/>
          </a:ln>
        </p:spPr>
        <p:txBody>
          <a:bodyPr vert="horz" wrap="square" lIns="121682" tIns="60841" rIns="121682" bIns="60841" numCol="1" anchor="t" anchorCtr="0" compatLnSpc="1">
            <a:prstTxWarp prst="textNoShape">
              <a:avLst/>
            </a:prstTxWarp>
          </a:bodyPr>
          <a:lstStyle/>
          <a:p>
            <a:pPr defTabSz="1217615">
              <a:defRPr/>
            </a:pPr>
            <a:endParaRPr lang="en-US" sz="3190" kern="0" dirty="0">
              <a:solidFill>
                <a:srgbClr val="028842"/>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45" name="Straight Connector 22"/>
          <p:cNvCxnSpPr/>
          <p:nvPr/>
        </p:nvCxnSpPr>
        <p:spPr>
          <a:xfrm flipH="1">
            <a:off x="4234394" y="1710254"/>
            <a:ext cx="0" cy="1552236"/>
          </a:xfrm>
          <a:prstGeom prst="line">
            <a:avLst/>
          </a:prstGeom>
          <a:noFill/>
          <a:ln w="12700" cap="flat" cmpd="sng" algn="ctr">
            <a:solidFill>
              <a:srgbClr val="67B88E"/>
            </a:solidFill>
            <a:prstDash val="solid"/>
          </a:ln>
          <a:effectLst/>
        </p:spPr>
      </p:cxnSp>
      <p:cxnSp>
        <p:nvCxnSpPr>
          <p:cNvPr id="46" name="Straight Connector 14"/>
          <p:cNvCxnSpPr/>
          <p:nvPr/>
        </p:nvCxnSpPr>
        <p:spPr>
          <a:xfrm>
            <a:off x="7958487" y="1710254"/>
            <a:ext cx="0" cy="1552236"/>
          </a:xfrm>
          <a:prstGeom prst="line">
            <a:avLst/>
          </a:prstGeom>
          <a:noFill/>
          <a:ln w="12700" cap="flat" cmpd="sng" algn="ctr">
            <a:solidFill>
              <a:srgbClr val="67B88E"/>
            </a:solidFill>
            <a:prstDash val="solid"/>
          </a:ln>
          <a:effectLst/>
        </p:spPr>
      </p:cxnSp>
      <p:cxnSp>
        <p:nvCxnSpPr>
          <p:cNvPr id="47" name="Straight Connector 15"/>
          <p:cNvCxnSpPr/>
          <p:nvPr/>
        </p:nvCxnSpPr>
        <p:spPr>
          <a:xfrm rot="5400000">
            <a:off x="8460063" y="1609592"/>
            <a:ext cx="0" cy="972000"/>
          </a:xfrm>
          <a:prstGeom prst="line">
            <a:avLst/>
          </a:prstGeom>
          <a:noFill/>
          <a:ln w="12700" cap="flat" cmpd="sng" algn="ctr">
            <a:solidFill>
              <a:srgbClr val="67B88E"/>
            </a:solidFill>
            <a:prstDash val="solid"/>
          </a:ln>
          <a:effectLst/>
        </p:spPr>
      </p:cxnSp>
      <p:sp>
        <p:nvSpPr>
          <p:cNvPr id="48" name="TextBox 13"/>
          <p:cNvSpPr txBox="1"/>
          <p:nvPr/>
        </p:nvSpPr>
        <p:spPr>
          <a:xfrm>
            <a:off x="8109374" y="1613300"/>
            <a:ext cx="745124" cy="430887"/>
          </a:xfrm>
          <a:prstGeom prst="rect">
            <a:avLst/>
          </a:prstGeom>
          <a:noFill/>
        </p:spPr>
        <p:txBody>
          <a:bodyPr wrap="square" lIns="0" tIns="0" rIns="0" bIns="0" rtlCol="0" anchor="t" anchorCtr="0">
            <a:spAutoFit/>
          </a:bodyPr>
          <a:lstStyle>
            <a:defPPr>
              <a:defRPr lang="zh-CN"/>
            </a:defPPr>
            <a:lvl1pPr algn="ctr" defTabSz="1216817">
              <a:spcBef>
                <a:spcPct val="20000"/>
              </a:spcBef>
              <a:defRPr sz="2800" b="1">
                <a:solidFill>
                  <a:srgbClr val="FDB817"/>
                </a:solidFill>
                <a:latin typeface="Arial" panose="020B0604020202020204" pitchFamily="34" charset="0"/>
                <a:ea typeface="微软雅黑" panose="020B0503020204020204" pitchFamily="34" charset="-122"/>
              </a:defRPr>
            </a:lvl1pPr>
          </a:lstStyle>
          <a:p>
            <a:r>
              <a:rPr lang="zh-CN" altLang="en-US" dirty="0">
                <a:solidFill>
                  <a:schemeClr val="tx1">
                    <a:lumMod val="75000"/>
                    <a:lumOff val="25000"/>
                  </a:schemeClr>
                </a:solidFill>
                <a:sym typeface="Arial" panose="020B0604020202020204" pitchFamily="34" charset="0"/>
              </a:rPr>
              <a:t>灵魂</a:t>
            </a:r>
            <a:endParaRPr lang="en-US" dirty="0">
              <a:solidFill>
                <a:schemeClr val="tx1">
                  <a:lumMod val="75000"/>
                  <a:lumOff val="25000"/>
                </a:schemeClr>
              </a:solidFill>
              <a:sym typeface="Arial" panose="020B0604020202020204" pitchFamily="34" charset="0"/>
            </a:endParaRPr>
          </a:p>
        </p:txBody>
      </p:sp>
      <p:sp>
        <p:nvSpPr>
          <p:cNvPr id="49" name="TextBox 13"/>
          <p:cNvSpPr txBox="1"/>
          <p:nvPr/>
        </p:nvSpPr>
        <p:spPr>
          <a:xfrm>
            <a:off x="8123595" y="2417013"/>
            <a:ext cx="2704826" cy="861774"/>
          </a:xfrm>
          <a:prstGeom prst="rect">
            <a:avLst/>
          </a:prstGeom>
          <a:noFill/>
        </p:spPr>
        <p:txBody>
          <a:bodyPr wrap="square" lIns="0" tIns="0" rIns="0" bIns="0" rtlCol="0" anchor="t" anchorCtr="0">
            <a:spAutoFit/>
          </a:bodyPr>
          <a:lstStyle/>
          <a:p>
            <a:pPr defTabSz="1216817">
              <a:spcBef>
                <a:spcPct val="20000"/>
              </a:spcBef>
              <a:defRPr/>
            </a:pP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合作共赢与高效</a:t>
            </a:r>
            <a:r>
              <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	</a:t>
            </a:r>
            <a:endParaRPr lang="en-US" sz="2800" b="1" dirty="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50" name="Straight Connector 30"/>
          <p:cNvCxnSpPr/>
          <p:nvPr/>
        </p:nvCxnSpPr>
        <p:spPr>
          <a:xfrm>
            <a:off x="7960249" y="4901155"/>
            <a:ext cx="0" cy="1552236"/>
          </a:xfrm>
          <a:prstGeom prst="line">
            <a:avLst/>
          </a:prstGeom>
          <a:noFill/>
          <a:ln w="12700" cap="flat" cmpd="sng" algn="ctr">
            <a:solidFill>
              <a:srgbClr val="67B88E"/>
            </a:solidFill>
            <a:prstDash val="solid"/>
          </a:ln>
          <a:effectLst/>
        </p:spPr>
      </p:cxnSp>
      <p:cxnSp>
        <p:nvCxnSpPr>
          <p:cNvPr id="51" name="Straight Connector 31"/>
          <p:cNvCxnSpPr/>
          <p:nvPr/>
        </p:nvCxnSpPr>
        <p:spPr>
          <a:xfrm rot="5400000">
            <a:off x="8460063" y="4800493"/>
            <a:ext cx="0" cy="972000"/>
          </a:xfrm>
          <a:prstGeom prst="line">
            <a:avLst/>
          </a:prstGeom>
          <a:noFill/>
          <a:ln w="12700" cap="flat" cmpd="sng" algn="ctr">
            <a:solidFill>
              <a:srgbClr val="67B88E"/>
            </a:solidFill>
            <a:prstDash val="solid"/>
          </a:ln>
          <a:effectLst/>
        </p:spPr>
      </p:cxnSp>
      <p:sp>
        <p:nvSpPr>
          <p:cNvPr id="52" name="TextBox 29"/>
          <p:cNvSpPr txBox="1"/>
          <p:nvPr/>
        </p:nvSpPr>
        <p:spPr>
          <a:xfrm>
            <a:off x="8109374" y="4804201"/>
            <a:ext cx="743362" cy="430887"/>
          </a:xfrm>
          <a:prstGeom prst="rect">
            <a:avLst/>
          </a:prstGeom>
          <a:noFill/>
        </p:spPr>
        <p:txBody>
          <a:bodyPr wrap="square" lIns="0" tIns="0" rIns="0" bIns="0" rtlCol="0" anchor="t" anchorCtr="0">
            <a:spAutoFit/>
          </a:bodyPr>
          <a:lstStyle>
            <a:defPPr>
              <a:defRPr lang="zh-CN"/>
            </a:defPPr>
            <a:lvl1pPr algn="ctr" defTabSz="1216817">
              <a:spcBef>
                <a:spcPct val="20000"/>
              </a:spcBef>
              <a:defRPr sz="2800" b="1">
                <a:solidFill>
                  <a:srgbClr val="FDB817"/>
                </a:solidFill>
                <a:latin typeface="Arial" panose="020B0604020202020204" pitchFamily="34" charset="0"/>
                <a:ea typeface="微软雅黑" panose="020B0503020204020204" pitchFamily="34" charset="-122"/>
              </a:defRPr>
            </a:lvl1pPr>
          </a:lstStyle>
          <a:p>
            <a:r>
              <a:rPr lang="zh-CN" altLang="en-US" dirty="0">
                <a:solidFill>
                  <a:schemeClr val="tx1">
                    <a:lumMod val="75000"/>
                    <a:lumOff val="25000"/>
                  </a:schemeClr>
                </a:solidFill>
                <a:sym typeface="Arial" panose="020B0604020202020204" pitchFamily="34" charset="0"/>
              </a:rPr>
              <a:t>理念</a:t>
            </a:r>
            <a:endParaRPr lang="en-US" dirty="0">
              <a:solidFill>
                <a:schemeClr val="tx1">
                  <a:lumMod val="75000"/>
                  <a:lumOff val="25000"/>
                </a:schemeClr>
              </a:solidFill>
              <a:sym typeface="Arial" panose="020B0604020202020204" pitchFamily="34" charset="0"/>
            </a:endParaRPr>
          </a:p>
        </p:txBody>
      </p:sp>
      <p:sp>
        <p:nvSpPr>
          <p:cNvPr id="53" name="TextBox 13"/>
          <p:cNvSpPr txBox="1"/>
          <p:nvPr/>
        </p:nvSpPr>
        <p:spPr>
          <a:xfrm>
            <a:off x="8123595" y="5473801"/>
            <a:ext cx="2338080" cy="430887"/>
          </a:xfrm>
          <a:prstGeom prst="rect">
            <a:avLst/>
          </a:prstGeom>
          <a:noFill/>
        </p:spPr>
        <p:txBody>
          <a:bodyPr wrap="square" lIns="0" tIns="0" rIns="0" bIns="0" rtlCol="0" anchor="t" anchorCtr="0">
            <a:spAutoFit/>
          </a:bodyPr>
          <a:lstStyle/>
          <a:p>
            <a:pPr defTabSz="1216817">
              <a:spcBef>
                <a:spcPct val="20000"/>
              </a:spcBef>
              <a:defRPr/>
            </a:pPr>
            <a:r>
              <a:rPr lang="zh-CN" altLang="en-US" sz="28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rPr>
              <a:t>卓越与远见</a:t>
            </a:r>
            <a:endParaRPr lang="en-US" sz="2800" b="1"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15769170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0205" y="1897061"/>
            <a:ext cx="5560522" cy="4269524"/>
          </a:xfrm>
          <a:custGeom>
            <a:avLst/>
            <a:gdLst>
              <a:gd name="connsiteX0" fmla="*/ 3333734 w 3796894"/>
              <a:gd name="connsiteY0" fmla="*/ 158827 h 2914704"/>
              <a:gd name="connsiteX1" fmla="*/ 3333734 w 3796894"/>
              <a:gd name="connsiteY1" fmla="*/ 159782 h 2914704"/>
              <a:gd name="connsiteX2" fmla="*/ 154601 w 3796894"/>
              <a:gd name="connsiteY2" fmla="*/ 159782 h 2914704"/>
              <a:gd name="connsiteX3" fmla="*/ 154601 w 3796894"/>
              <a:gd name="connsiteY3" fmla="*/ 2128067 h 2914704"/>
              <a:gd name="connsiteX4" fmla="*/ 3626221 w 3796894"/>
              <a:gd name="connsiteY4" fmla="*/ 2128067 h 2914704"/>
              <a:gd name="connsiteX5" fmla="*/ 3626221 w 3796894"/>
              <a:gd name="connsiteY5" fmla="*/ 2118575 h 2914704"/>
              <a:gd name="connsiteX6" fmla="*/ 3640861 w 3796894"/>
              <a:gd name="connsiteY6" fmla="*/ 2118575 h 2914704"/>
              <a:gd name="connsiteX7" fmla="*/ 3640861 w 3796894"/>
              <a:gd name="connsiteY7" fmla="*/ 158827 h 2914704"/>
              <a:gd name="connsiteX8" fmla="*/ 0 w 3796894"/>
              <a:gd name="connsiteY8" fmla="*/ 0 h 2914704"/>
              <a:gd name="connsiteX9" fmla="*/ 3796894 w 3796894"/>
              <a:gd name="connsiteY9" fmla="*/ 0 h 2914704"/>
              <a:gd name="connsiteX10" fmla="*/ 3796894 w 3796894"/>
              <a:gd name="connsiteY10" fmla="*/ 2914704 h 2914704"/>
              <a:gd name="connsiteX11" fmla="*/ 0 w 3796894"/>
              <a:gd name="connsiteY11" fmla="*/ 2914704 h 291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96894" h="2914704">
                <a:moveTo>
                  <a:pt x="3333734" y="158827"/>
                </a:moveTo>
                <a:lnTo>
                  <a:pt x="3333734" y="159782"/>
                </a:lnTo>
                <a:lnTo>
                  <a:pt x="154601" y="159782"/>
                </a:lnTo>
                <a:lnTo>
                  <a:pt x="154601" y="2128067"/>
                </a:lnTo>
                <a:lnTo>
                  <a:pt x="3626221" y="2128067"/>
                </a:lnTo>
                <a:lnTo>
                  <a:pt x="3626221" y="2118575"/>
                </a:lnTo>
                <a:lnTo>
                  <a:pt x="3640861" y="2118575"/>
                </a:lnTo>
                <a:lnTo>
                  <a:pt x="3640861" y="158827"/>
                </a:lnTo>
                <a:close/>
                <a:moveTo>
                  <a:pt x="0" y="0"/>
                </a:moveTo>
                <a:lnTo>
                  <a:pt x="3796894" y="0"/>
                </a:lnTo>
                <a:lnTo>
                  <a:pt x="3796894" y="2914704"/>
                </a:lnTo>
                <a:lnTo>
                  <a:pt x="0" y="2914704"/>
                </a:lnTo>
                <a:close/>
              </a:path>
            </a:pathLst>
          </a:custGeom>
        </p:spPr>
      </p:pic>
      <p:pic>
        <p:nvPicPr>
          <p:cNvPr id="8" name="图片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98466" y="2234942"/>
            <a:ext cx="2664000" cy="2664000"/>
          </a:xfrm>
          <a:prstGeom prst="rect">
            <a:avLst/>
          </a:prstGeom>
        </p:spPr>
      </p:pic>
      <p:sp>
        <p:nvSpPr>
          <p:cNvPr id="9" name="文本框 8"/>
          <p:cNvSpPr txBox="1"/>
          <p:nvPr/>
        </p:nvSpPr>
        <p:spPr>
          <a:xfrm>
            <a:off x="7210727" y="1897061"/>
            <a:ext cx="4941069" cy="1477328"/>
          </a:xfrm>
          <a:prstGeom prst="rect">
            <a:avLst/>
          </a:prstGeom>
          <a:noFill/>
        </p:spPr>
        <p:txBody>
          <a:bodyPr wrap="square" rtlCol="0">
            <a:spAutoFit/>
          </a:bodyPr>
          <a:lstStyle/>
          <a:p>
            <a:pPr algn="ctr">
              <a:lnSpc>
                <a:spcPct val="150000"/>
              </a:lnSpc>
            </a:pPr>
            <a:r>
              <a:rPr lang="zh-CN" altLang="en-US" sz="3200" b="1" dirty="0">
                <a:latin typeface="微软雅黑" panose="020B0503020204020204" pitchFamily="34" charset="-122"/>
                <a:ea typeface="微软雅黑" panose="020B0503020204020204" pitchFamily="34" charset="-122"/>
              </a:rPr>
              <a:t>官网</a:t>
            </a:r>
            <a:endParaRPr lang="en-US" altLang="zh-CN" sz="3200" b="1" dirty="0">
              <a:latin typeface="微软雅黑" panose="020B0503020204020204" pitchFamily="34" charset="-122"/>
              <a:ea typeface="微软雅黑" panose="020B0503020204020204" pitchFamily="34" charset="-122"/>
            </a:endParaRPr>
          </a:p>
          <a:p>
            <a:pPr algn="ctr">
              <a:lnSpc>
                <a:spcPct val="150000"/>
              </a:lnSpc>
            </a:pPr>
            <a:r>
              <a:rPr lang="en-US" altLang="zh-CN" sz="2800" b="1" dirty="0">
                <a:latin typeface="微软雅黑" panose="020B0503020204020204" pitchFamily="34" charset="-122"/>
                <a:ea typeface="微软雅黑" panose="020B0503020204020204" pitchFamily="34" charset="-122"/>
              </a:rPr>
              <a:t>www.abachem.com</a:t>
            </a:r>
          </a:p>
        </p:txBody>
      </p:sp>
      <p:sp>
        <p:nvSpPr>
          <p:cNvPr id="11" name="矩形 10"/>
          <p:cNvSpPr/>
          <p:nvPr/>
        </p:nvSpPr>
        <p:spPr>
          <a:xfrm>
            <a:off x="0" y="363537"/>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t>6.3</a:t>
            </a:r>
            <a:endParaRPr lang="zh-CN" altLang="en-US" sz="4400" b="1" dirty="0"/>
          </a:p>
        </p:txBody>
      </p:sp>
      <p:sp>
        <p:nvSpPr>
          <p:cNvPr id="12" name="文本占位符 1"/>
          <p:cNvSpPr>
            <a:spLocks noGrp="1"/>
          </p:cNvSpPr>
          <p:nvPr>
            <p:ph type="body" sz="quarter" idx="10"/>
          </p:nvPr>
        </p:nvSpPr>
        <p:spPr>
          <a:xfrm>
            <a:off x="3059904" y="590549"/>
            <a:ext cx="3467100" cy="546100"/>
          </a:xfrm>
        </p:spPr>
        <p:txBody>
          <a:bodyPr anchor="ctr"/>
          <a:lstStyle/>
          <a:p>
            <a:r>
              <a:rPr lang="zh-CN" altLang="en-US" dirty="0">
                <a:latin typeface="微软雅黑" panose="020B0503020204020204" pitchFamily="34" charset="-122"/>
                <a:ea typeface="微软雅黑" panose="020B0503020204020204" pitchFamily="34" charset="-122"/>
              </a:rPr>
              <a:t>公司官网</a:t>
            </a:r>
          </a:p>
        </p:txBody>
      </p:sp>
    </p:spTree>
    <p:extLst>
      <p:ext uri="{BB962C8B-B14F-4D97-AF65-F5344CB8AC3E}">
        <p14:creationId xmlns:p14="http://schemas.microsoft.com/office/powerpoint/2010/main" val="3649415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2533650" y="1993900"/>
            <a:ext cx="5994400" cy="3124200"/>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8528049" y="4073792"/>
            <a:ext cx="1155701" cy="1044308"/>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9683749" y="3029484"/>
            <a:ext cx="1155701" cy="1044308"/>
          </a:xfrm>
          <a:prstGeom prst="rect">
            <a:avLst/>
          </a:prstGeom>
          <a:solidFill>
            <a:srgbClr val="02884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8540747" y="1985176"/>
            <a:ext cx="1155701" cy="1044308"/>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7321544" y="940868"/>
            <a:ext cx="1155701" cy="1044308"/>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377948" y="4073792"/>
            <a:ext cx="1155701" cy="1044308"/>
          </a:xfrm>
          <a:prstGeom prst="rect">
            <a:avLst/>
          </a:prstGeom>
          <a:solidFill>
            <a:srgbClr val="0288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377947" y="3029484"/>
            <a:ext cx="1155701" cy="1044308"/>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4100009" y="2472288"/>
            <a:ext cx="2861681" cy="2123658"/>
          </a:xfrm>
          <a:prstGeom prst="rect">
            <a:avLst/>
          </a:prstGeom>
        </p:spPr>
        <p:txBody>
          <a:bodyPr wrap="none">
            <a:spAutoFit/>
          </a:bodyPr>
          <a:lstStyle/>
          <a:p>
            <a:pPr algn="ctr"/>
            <a:r>
              <a:rPr kumimoji="1" lang="en-US" altLang="zh-CN" sz="6600" b="1" dirty="0">
                <a:solidFill>
                  <a:schemeClr val="bg1"/>
                </a:solidFill>
              </a:rPr>
              <a:t>THANK</a:t>
            </a:r>
            <a:r>
              <a:rPr kumimoji="1" lang="zh-CN" altLang="en-US" sz="6600" b="1" dirty="0">
                <a:solidFill>
                  <a:schemeClr val="bg1"/>
                </a:solidFill>
              </a:rPr>
              <a:t> </a:t>
            </a:r>
            <a:endParaRPr kumimoji="1" lang="en-US" altLang="zh-CN" sz="6600" b="1" dirty="0">
              <a:solidFill>
                <a:schemeClr val="bg1"/>
              </a:solidFill>
            </a:endParaRPr>
          </a:p>
          <a:p>
            <a:pPr algn="ctr"/>
            <a:r>
              <a:rPr kumimoji="1" lang="en-US" altLang="zh-CN" sz="6600" b="1" dirty="0">
                <a:solidFill>
                  <a:schemeClr val="bg1"/>
                </a:solidFill>
              </a:rPr>
              <a:t>YOU!</a:t>
            </a:r>
            <a:endParaRPr kumimoji="1" lang="zh-CN" altLang="en-US" sz="6600" b="1" dirty="0">
              <a:solidFill>
                <a:schemeClr val="bg1"/>
              </a:solidFill>
            </a:endParaRPr>
          </a:p>
        </p:txBody>
      </p:sp>
      <p:pic>
        <p:nvPicPr>
          <p:cNvPr id="10" name="图片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32504" y="241177"/>
            <a:ext cx="1108992" cy="1108992"/>
          </a:xfrm>
          <a:prstGeom prst="rect">
            <a:avLst/>
          </a:prstGeom>
        </p:spPr>
      </p:pic>
    </p:spTree>
    <p:extLst>
      <p:ext uri="{BB962C8B-B14F-4D97-AF65-F5344CB8AC3E}">
        <p14:creationId xmlns:p14="http://schemas.microsoft.com/office/powerpoint/2010/main" val="4196527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燕尾形 7"/>
          <p:cNvSpPr/>
          <p:nvPr/>
        </p:nvSpPr>
        <p:spPr>
          <a:xfrm>
            <a:off x="359605" y="2387415"/>
            <a:ext cx="2520000" cy="216024"/>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燕尾形 8"/>
          <p:cNvSpPr/>
          <p:nvPr/>
        </p:nvSpPr>
        <p:spPr>
          <a:xfrm>
            <a:off x="3338331" y="2382993"/>
            <a:ext cx="2520000" cy="216024"/>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6304812" y="2382993"/>
            <a:ext cx="2520000" cy="216024"/>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9286534" y="2382993"/>
            <a:ext cx="2520000" cy="216024"/>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文本框 11"/>
          <p:cNvSpPr txBox="1"/>
          <p:nvPr/>
        </p:nvSpPr>
        <p:spPr>
          <a:xfrm>
            <a:off x="1014918" y="1785464"/>
            <a:ext cx="1217001" cy="461665"/>
          </a:xfrm>
          <a:prstGeom prst="rect">
            <a:avLst/>
          </a:prstGeom>
          <a:noFill/>
        </p:spPr>
        <p:txBody>
          <a:bodyPr wrap="none" rtlCol="0">
            <a:spAutoFit/>
          </a:bodyPr>
          <a:lstStyle/>
          <a:p>
            <a:pPr algn="ctr"/>
            <a:r>
              <a:rPr lang="en-US" altLang="zh-CN" sz="2400" dirty="0">
                <a:solidFill>
                  <a:schemeClr val="accent1"/>
                </a:solidFill>
                <a:latin typeface="微软雅黑" panose="020B0503020204020204" pitchFamily="34" charset="-122"/>
                <a:ea typeface="微软雅黑" panose="020B0503020204020204" pitchFamily="34" charset="-122"/>
              </a:rPr>
              <a:t>2003</a:t>
            </a:r>
            <a:r>
              <a:rPr lang="zh-CN" altLang="en-US" sz="2400" dirty="0">
                <a:solidFill>
                  <a:schemeClr val="accent1"/>
                </a:solidFill>
                <a:latin typeface="微软雅黑" panose="020B0503020204020204" pitchFamily="34" charset="-122"/>
                <a:ea typeface="微软雅黑" panose="020B0503020204020204" pitchFamily="34" charset="-122"/>
              </a:rPr>
              <a:t>年</a:t>
            </a:r>
          </a:p>
        </p:txBody>
      </p:sp>
      <p:sp>
        <p:nvSpPr>
          <p:cNvPr id="13" name="文本框 12"/>
          <p:cNvSpPr txBox="1"/>
          <p:nvPr/>
        </p:nvSpPr>
        <p:spPr>
          <a:xfrm>
            <a:off x="3995691" y="1785464"/>
            <a:ext cx="1217001" cy="461665"/>
          </a:xfrm>
          <a:prstGeom prst="rect">
            <a:avLst/>
          </a:prstGeom>
          <a:noFill/>
        </p:spPr>
        <p:txBody>
          <a:bodyPr wrap="none" rtlCol="0">
            <a:spAutoFit/>
          </a:bodyPr>
          <a:lstStyle/>
          <a:p>
            <a:pPr algn="ctr"/>
            <a:r>
              <a:rPr lang="en-US" altLang="zh-CN" sz="2400" dirty="0">
                <a:solidFill>
                  <a:schemeClr val="accent2"/>
                </a:solidFill>
                <a:latin typeface="微软雅黑" panose="020B0503020204020204" pitchFamily="34" charset="-122"/>
                <a:ea typeface="微软雅黑" panose="020B0503020204020204" pitchFamily="34" charset="-122"/>
              </a:rPr>
              <a:t>2004</a:t>
            </a:r>
            <a:r>
              <a:rPr lang="zh-CN" altLang="en-US" sz="2400" dirty="0">
                <a:solidFill>
                  <a:schemeClr val="accent2"/>
                </a:solidFill>
                <a:latin typeface="微软雅黑" panose="020B0503020204020204" pitchFamily="34" charset="-122"/>
                <a:ea typeface="微软雅黑" panose="020B0503020204020204" pitchFamily="34" charset="-122"/>
              </a:rPr>
              <a:t>年</a:t>
            </a:r>
          </a:p>
        </p:txBody>
      </p:sp>
      <p:sp>
        <p:nvSpPr>
          <p:cNvPr id="14" name="文本框 13"/>
          <p:cNvSpPr txBox="1"/>
          <p:nvPr/>
        </p:nvSpPr>
        <p:spPr>
          <a:xfrm>
            <a:off x="6977412" y="1813278"/>
            <a:ext cx="1217001" cy="461665"/>
          </a:xfrm>
          <a:prstGeom prst="rect">
            <a:avLst/>
          </a:prstGeom>
          <a:noFill/>
        </p:spPr>
        <p:txBody>
          <a:bodyPr wrap="none" rtlCol="0">
            <a:spAutoFit/>
          </a:bodyPr>
          <a:lstStyle/>
          <a:p>
            <a:pPr algn="ctr"/>
            <a:r>
              <a:rPr lang="en-US" altLang="zh-CN" sz="2400" dirty="0">
                <a:solidFill>
                  <a:schemeClr val="accent3"/>
                </a:solidFill>
                <a:latin typeface="微软雅黑" panose="020B0503020204020204" pitchFamily="34" charset="-122"/>
                <a:ea typeface="微软雅黑" panose="020B0503020204020204" pitchFamily="34" charset="-122"/>
              </a:rPr>
              <a:t>2006</a:t>
            </a:r>
            <a:r>
              <a:rPr lang="zh-CN" altLang="en-US" sz="2400" dirty="0">
                <a:solidFill>
                  <a:schemeClr val="accent3"/>
                </a:solidFill>
                <a:latin typeface="微软雅黑" panose="020B0503020204020204" pitchFamily="34" charset="-122"/>
                <a:ea typeface="微软雅黑" panose="020B0503020204020204" pitchFamily="34" charset="-122"/>
              </a:rPr>
              <a:t>年</a:t>
            </a:r>
          </a:p>
        </p:txBody>
      </p:sp>
      <p:sp>
        <p:nvSpPr>
          <p:cNvPr id="15" name="文本框 14"/>
          <p:cNvSpPr txBox="1"/>
          <p:nvPr/>
        </p:nvSpPr>
        <p:spPr>
          <a:xfrm>
            <a:off x="9959134" y="1803088"/>
            <a:ext cx="1217001" cy="461665"/>
          </a:xfrm>
          <a:prstGeom prst="rect">
            <a:avLst/>
          </a:prstGeom>
          <a:noFill/>
        </p:spPr>
        <p:txBody>
          <a:bodyPr wrap="none" rtlCol="0">
            <a:spAutoFit/>
          </a:bodyPr>
          <a:lstStyle/>
          <a:p>
            <a:pPr algn="ctr"/>
            <a:r>
              <a:rPr lang="en-US" altLang="zh-CN" sz="2400" dirty="0">
                <a:solidFill>
                  <a:schemeClr val="accent4"/>
                </a:solidFill>
                <a:latin typeface="微软雅黑" panose="020B0503020204020204" pitchFamily="34" charset="-122"/>
                <a:ea typeface="微软雅黑" panose="020B0503020204020204" pitchFamily="34" charset="-122"/>
              </a:rPr>
              <a:t>2010</a:t>
            </a:r>
            <a:r>
              <a:rPr lang="zh-CN" altLang="en-US" sz="2400" dirty="0">
                <a:solidFill>
                  <a:schemeClr val="accent4"/>
                </a:solidFill>
                <a:latin typeface="微软雅黑" panose="020B0503020204020204" pitchFamily="34" charset="-122"/>
                <a:ea typeface="微软雅黑" panose="020B0503020204020204" pitchFamily="34" charset="-122"/>
              </a:rPr>
              <a:t>年</a:t>
            </a:r>
          </a:p>
        </p:txBody>
      </p:sp>
      <p:cxnSp>
        <p:nvCxnSpPr>
          <p:cNvPr id="24" name="直接箭头连接符 23"/>
          <p:cNvCxnSpPr/>
          <p:nvPr/>
        </p:nvCxnSpPr>
        <p:spPr>
          <a:xfrm flipH="1">
            <a:off x="1623417" y="2247129"/>
            <a:ext cx="2" cy="68400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a:off x="4604191" y="2247129"/>
            <a:ext cx="0" cy="68400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7" name="矩形 36"/>
          <p:cNvSpPr/>
          <p:nvPr/>
        </p:nvSpPr>
        <p:spPr>
          <a:xfrm>
            <a:off x="395605" y="4916677"/>
            <a:ext cx="2448000" cy="707886"/>
          </a:xfrm>
          <a:prstGeom prst="rect">
            <a:avLst/>
          </a:prstGeom>
        </p:spPr>
        <p:txBody>
          <a:bodyPr wrap="square">
            <a:spAutoFit/>
          </a:bodyPr>
          <a:lstStyle/>
          <a:p>
            <a:pPr algn="just">
              <a:spcAft>
                <a:spcPts val="600"/>
              </a:spcAft>
            </a:pPr>
            <a:r>
              <a:rPr lang="en-US" altLang="zh-CN" sz="2000" kern="1400" dirty="0">
                <a:solidFill>
                  <a:srgbClr val="000000"/>
                </a:solidFill>
                <a:latin typeface="+mn-ea"/>
              </a:rPr>
              <a:t>7</a:t>
            </a:r>
            <a:r>
              <a:rPr lang="zh-CN" altLang="en-US" sz="2000" kern="1400" dirty="0">
                <a:solidFill>
                  <a:srgbClr val="000000"/>
                </a:solidFill>
                <a:latin typeface="+mn-ea"/>
              </a:rPr>
              <a:t>月，上海雅本及研发中心成立。</a:t>
            </a:r>
          </a:p>
        </p:txBody>
      </p:sp>
      <p:pic>
        <p:nvPicPr>
          <p:cNvPr id="32" name="图片 31"/>
          <p:cNvPicPr>
            <a:picLocks noChangeAspect="1"/>
          </p:cNvPicPr>
          <p:nvPr/>
        </p:nvPicPr>
        <p:blipFill>
          <a:blip r:embed="rId2"/>
          <a:stretch>
            <a:fillRect/>
          </a:stretch>
        </p:blipFill>
        <p:spPr>
          <a:xfrm>
            <a:off x="390085" y="3068796"/>
            <a:ext cx="2466667" cy="1638095"/>
          </a:xfrm>
          <a:prstGeom prst="rect">
            <a:avLst/>
          </a:prstGeom>
        </p:spPr>
      </p:pic>
      <p:pic>
        <p:nvPicPr>
          <p:cNvPr id="1026" name="Picture 2" descr="his_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69910" y="3067899"/>
            <a:ext cx="2468563" cy="1639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1027" name="Picture 3" descr="200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51631" y="3067899"/>
            <a:ext cx="2468563" cy="1639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1029" name="Picture 5" descr="201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333353" y="3067899"/>
            <a:ext cx="2468563" cy="1639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
        <p:nvSpPr>
          <p:cNvPr id="39" name="矩形 38"/>
          <p:cNvSpPr/>
          <p:nvPr/>
        </p:nvSpPr>
        <p:spPr>
          <a:xfrm>
            <a:off x="3401728" y="4916677"/>
            <a:ext cx="2448000" cy="1160574"/>
          </a:xfrm>
          <a:prstGeom prst="rect">
            <a:avLst/>
          </a:prstGeom>
        </p:spPr>
        <p:txBody>
          <a:bodyPr>
            <a:spAutoFit/>
          </a:bodyPr>
          <a:lstStyle/>
          <a:p>
            <a:pPr algn="just">
              <a:lnSpc>
                <a:spcPct val="119000"/>
              </a:lnSpc>
              <a:spcAft>
                <a:spcPts val="600"/>
              </a:spcAft>
            </a:pPr>
            <a:r>
              <a:rPr lang="zh-CN" altLang="en-US" sz="2000" kern="1400" dirty="0">
                <a:solidFill>
                  <a:srgbClr val="000000"/>
                </a:solidFill>
                <a:latin typeface="+mn-ea"/>
              </a:rPr>
              <a:t>公司研发项目获得上海市高新技术成果转化项目。</a:t>
            </a:r>
          </a:p>
        </p:txBody>
      </p:sp>
      <p:sp>
        <p:nvSpPr>
          <p:cNvPr id="40" name="矩形 39"/>
          <p:cNvSpPr/>
          <p:nvPr/>
        </p:nvSpPr>
        <p:spPr>
          <a:xfrm>
            <a:off x="6377371" y="4916677"/>
            <a:ext cx="2448000" cy="1526828"/>
          </a:xfrm>
          <a:prstGeom prst="rect">
            <a:avLst/>
          </a:prstGeom>
        </p:spPr>
        <p:txBody>
          <a:bodyPr>
            <a:spAutoFit/>
          </a:bodyPr>
          <a:lstStyle/>
          <a:p>
            <a:pPr>
              <a:lnSpc>
                <a:spcPct val="119000"/>
              </a:lnSpc>
              <a:spcAft>
                <a:spcPts val="600"/>
              </a:spcAft>
            </a:pPr>
            <a:r>
              <a:rPr lang="en-US" altLang="zh-CN" sz="2000" kern="1400" dirty="0">
                <a:solidFill>
                  <a:srgbClr val="000000"/>
                </a:solidFill>
                <a:latin typeface="+mn-ea"/>
              </a:rPr>
              <a:t>1</a:t>
            </a:r>
            <a:r>
              <a:rPr lang="zh-CN" altLang="en-US" sz="2000" kern="1400" dirty="0">
                <a:solidFill>
                  <a:srgbClr val="000000"/>
                </a:solidFill>
                <a:latin typeface="+mn-ea"/>
              </a:rPr>
              <a:t>月，成立苏州雅本化学有限公司，太仓生产基地正式开始投入运营。</a:t>
            </a:r>
          </a:p>
        </p:txBody>
      </p:sp>
      <p:sp>
        <p:nvSpPr>
          <p:cNvPr id="41" name="矩形 40"/>
          <p:cNvSpPr/>
          <p:nvPr/>
        </p:nvSpPr>
        <p:spPr>
          <a:xfrm>
            <a:off x="9353014" y="4916677"/>
            <a:ext cx="2448000" cy="1520737"/>
          </a:xfrm>
          <a:prstGeom prst="rect">
            <a:avLst/>
          </a:prstGeom>
        </p:spPr>
        <p:txBody>
          <a:bodyPr>
            <a:spAutoFit/>
          </a:bodyPr>
          <a:lstStyle/>
          <a:p>
            <a:pPr>
              <a:lnSpc>
                <a:spcPct val="119000"/>
              </a:lnSpc>
              <a:spcAft>
                <a:spcPts val="600"/>
              </a:spcAft>
            </a:pPr>
            <a:r>
              <a:rPr lang="en-US" altLang="zh-CN" sz="2000" kern="1400" dirty="0">
                <a:solidFill>
                  <a:srgbClr val="000000"/>
                </a:solidFill>
                <a:latin typeface="+mn-ea"/>
              </a:rPr>
              <a:t>1</a:t>
            </a:r>
            <a:r>
              <a:rPr lang="zh-CN" altLang="en-US" sz="2000" kern="1400" dirty="0">
                <a:solidFill>
                  <a:srgbClr val="000000"/>
                </a:solidFill>
                <a:latin typeface="+mn-ea"/>
              </a:rPr>
              <a:t>月，公司变更为苏州雅本化学股份有限公司，完成股份制改制。</a:t>
            </a:r>
          </a:p>
        </p:txBody>
      </p:sp>
      <p:cxnSp>
        <p:nvCxnSpPr>
          <p:cNvPr id="47" name="直接箭头连接符 46"/>
          <p:cNvCxnSpPr/>
          <p:nvPr/>
        </p:nvCxnSpPr>
        <p:spPr>
          <a:xfrm>
            <a:off x="7575991" y="2247129"/>
            <a:ext cx="0" cy="684000"/>
          </a:xfrm>
          <a:prstGeom prst="straightConnector1">
            <a:avLst/>
          </a:prstGeom>
          <a:ln w="28575">
            <a:solidFill>
              <a:srgbClr val="A5A5A5"/>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接箭头连接符 47"/>
          <p:cNvCxnSpPr/>
          <p:nvPr/>
        </p:nvCxnSpPr>
        <p:spPr>
          <a:xfrm>
            <a:off x="10567634" y="2247129"/>
            <a:ext cx="0" cy="68400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49" name="矩形 48"/>
          <p:cNvSpPr/>
          <p:nvPr/>
        </p:nvSpPr>
        <p:spPr>
          <a:xfrm>
            <a:off x="0" y="363537"/>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t>1.2</a:t>
            </a:r>
            <a:endParaRPr lang="zh-CN" altLang="en-US" sz="4400" b="1" dirty="0"/>
          </a:p>
        </p:txBody>
      </p:sp>
      <p:sp>
        <p:nvSpPr>
          <p:cNvPr id="54" name="文本占位符 1"/>
          <p:cNvSpPr>
            <a:spLocks noGrp="1"/>
          </p:cNvSpPr>
          <p:nvPr>
            <p:ph type="body" sz="quarter" idx="10"/>
          </p:nvPr>
        </p:nvSpPr>
        <p:spPr/>
        <p:txBody>
          <a:bodyPr anchor="ctr"/>
          <a:lstStyle/>
          <a:p>
            <a:r>
              <a:rPr lang="zh-CN" altLang="en-US" dirty="0">
                <a:latin typeface="微软雅黑" panose="020B0503020204020204" pitchFamily="34" charset="-122"/>
                <a:ea typeface="微软雅黑" panose="020B0503020204020204" pitchFamily="34" charset="-122"/>
              </a:rPr>
              <a:t>公司历程</a:t>
            </a:r>
          </a:p>
        </p:txBody>
      </p:sp>
    </p:spTree>
    <p:extLst>
      <p:ext uri="{BB962C8B-B14F-4D97-AF65-F5344CB8AC3E}">
        <p14:creationId xmlns:p14="http://schemas.microsoft.com/office/powerpoint/2010/main" val="2882056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燕尾形 7"/>
          <p:cNvSpPr/>
          <p:nvPr/>
        </p:nvSpPr>
        <p:spPr>
          <a:xfrm>
            <a:off x="359605" y="2387415"/>
            <a:ext cx="2520000" cy="216024"/>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燕尾形 8"/>
          <p:cNvSpPr/>
          <p:nvPr/>
        </p:nvSpPr>
        <p:spPr>
          <a:xfrm>
            <a:off x="3338331" y="2382993"/>
            <a:ext cx="2520000" cy="216024"/>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6304812" y="2382993"/>
            <a:ext cx="2520000" cy="216024"/>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9286534" y="2382993"/>
            <a:ext cx="2520000" cy="216024"/>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文本框 11"/>
          <p:cNvSpPr txBox="1"/>
          <p:nvPr/>
        </p:nvSpPr>
        <p:spPr>
          <a:xfrm>
            <a:off x="1014919" y="1785464"/>
            <a:ext cx="1217000" cy="461665"/>
          </a:xfrm>
          <a:prstGeom prst="rect">
            <a:avLst/>
          </a:prstGeom>
          <a:noFill/>
        </p:spPr>
        <p:txBody>
          <a:bodyPr wrap="none" rtlCol="0">
            <a:spAutoFit/>
          </a:bodyPr>
          <a:lstStyle/>
          <a:p>
            <a:pPr algn="ctr"/>
            <a:r>
              <a:rPr lang="en-US" altLang="zh-CN" sz="2400" dirty="0">
                <a:solidFill>
                  <a:schemeClr val="accent1"/>
                </a:solidFill>
                <a:latin typeface="微软雅黑" panose="020B0503020204020204" pitchFamily="34" charset="-122"/>
                <a:ea typeface="微软雅黑" panose="020B0503020204020204" pitchFamily="34" charset="-122"/>
              </a:rPr>
              <a:t>2011</a:t>
            </a:r>
            <a:r>
              <a:rPr lang="zh-CN" altLang="en-US" sz="2400" dirty="0">
                <a:solidFill>
                  <a:schemeClr val="accent1"/>
                </a:solidFill>
                <a:latin typeface="微软雅黑" panose="020B0503020204020204" pitchFamily="34" charset="-122"/>
                <a:ea typeface="微软雅黑" panose="020B0503020204020204" pitchFamily="34" charset="-122"/>
              </a:rPr>
              <a:t>年</a:t>
            </a:r>
          </a:p>
        </p:txBody>
      </p:sp>
      <p:sp>
        <p:nvSpPr>
          <p:cNvPr id="13" name="文本框 12"/>
          <p:cNvSpPr txBox="1"/>
          <p:nvPr/>
        </p:nvSpPr>
        <p:spPr>
          <a:xfrm>
            <a:off x="3995692" y="1785464"/>
            <a:ext cx="1217001" cy="461665"/>
          </a:xfrm>
          <a:prstGeom prst="rect">
            <a:avLst/>
          </a:prstGeom>
          <a:noFill/>
        </p:spPr>
        <p:txBody>
          <a:bodyPr wrap="none" rtlCol="0">
            <a:spAutoFit/>
          </a:bodyPr>
          <a:lstStyle/>
          <a:p>
            <a:pPr algn="ctr"/>
            <a:r>
              <a:rPr lang="en-US" altLang="zh-CN" sz="2400" dirty="0">
                <a:solidFill>
                  <a:schemeClr val="accent2"/>
                </a:solidFill>
                <a:latin typeface="微软雅黑" panose="020B0503020204020204" pitchFamily="34" charset="-122"/>
                <a:ea typeface="微软雅黑" panose="020B0503020204020204" pitchFamily="34" charset="-122"/>
              </a:rPr>
              <a:t>2011</a:t>
            </a:r>
            <a:r>
              <a:rPr lang="zh-CN" altLang="en-US" sz="2400" dirty="0">
                <a:solidFill>
                  <a:schemeClr val="accent2"/>
                </a:solidFill>
                <a:latin typeface="微软雅黑" panose="020B0503020204020204" pitchFamily="34" charset="-122"/>
                <a:ea typeface="微软雅黑" panose="020B0503020204020204" pitchFamily="34" charset="-122"/>
              </a:rPr>
              <a:t>年</a:t>
            </a:r>
          </a:p>
        </p:txBody>
      </p:sp>
      <p:sp>
        <p:nvSpPr>
          <p:cNvPr id="14" name="文本框 13"/>
          <p:cNvSpPr txBox="1"/>
          <p:nvPr/>
        </p:nvSpPr>
        <p:spPr>
          <a:xfrm>
            <a:off x="6977412" y="1813278"/>
            <a:ext cx="1217001" cy="461665"/>
          </a:xfrm>
          <a:prstGeom prst="rect">
            <a:avLst/>
          </a:prstGeom>
          <a:noFill/>
        </p:spPr>
        <p:txBody>
          <a:bodyPr wrap="none" rtlCol="0">
            <a:spAutoFit/>
          </a:bodyPr>
          <a:lstStyle/>
          <a:p>
            <a:pPr algn="ctr"/>
            <a:r>
              <a:rPr lang="en-US" altLang="zh-CN" sz="2400" dirty="0">
                <a:solidFill>
                  <a:schemeClr val="accent3"/>
                </a:solidFill>
                <a:latin typeface="微软雅黑" panose="020B0503020204020204" pitchFamily="34" charset="-122"/>
                <a:ea typeface="微软雅黑" panose="020B0503020204020204" pitchFamily="34" charset="-122"/>
              </a:rPr>
              <a:t>2012</a:t>
            </a:r>
            <a:r>
              <a:rPr lang="zh-CN" altLang="en-US" sz="2400" dirty="0">
                <a:solidFill>
                  <a:schemeClr val="accent3"/>
                </a:solidFill>
                <a:latin typeface="微软雅黑" panose="020B0503020204020204" pitchFamily="34" charset="-122"/>
                <a:ea typeface="微软雅黑" panose="020B0503020204020204" pitchFamily="34" charset="-122"/>
              </a:rPr>
              <a:t>年</a:t>
            </a:r>
          </a:p>
        </p:txBody>
      </p:sp>
      <p:sp>
        <p:nvSpPr>
          <p:cNvPr id="15" name="文本框 14"/>
          <p:cNvSpPr txBox="1"/>
          <p:nvPr/>
        </p:nvSpPr>
        <p:spPr>
          <a:xfrm>
            <a:off x="9959134" y="1803088"/>
            <a:ext cx="1217001" cy="461665"/>
          </a:xfrm>
          <a:prstGeom prst="rect">
            <a:avLst/>
          </a:prstGeom>
          <a:noFill/>
        </p:spPr>
        <p:txBody>
          <a:bodyPr wrap="none" rtlCol="0">
            <a:spAutoFit/>
          </a:bodyPr>
          <a:lstStyle/>
          <a:p>
            <a:pPr algn="ctr"/>
            <a:r>
              <a:rPr lang="en-US" altLang="zh-CN" sz="2400" dirty="0">
                <a:solidFill>
                  <a:schemeClr val="accent4"/>
                </a:solidFill>
                <a:latin typeface="微软雅黑" panose="020B0503020204020204" pitchFamily="34" charset="-122"/>
                <a:ea typeface="微软雅黑" panose="020B0503020204020204" pitchFamily="34" charset="-122"/>
              </a:rPr>
              <a:t>2012</a:t>
            </a:r>
            <a:r>
              <a:rPr lang="zh-CN" altLang="en-US" sz="2400" dirty="0">
                <a:solidFill>
                  <a:schemeClr val="accent4"/>
                </a:solidFill>
                <a:latin typeface="微软雅黑" panose="020B0503020204020204" pitchFamily="34" charset="-122"/>
                <a:ea typeface="微软雅黑" panose="020B0503020204020204" pitchFamily="34" charset="-122"/>
              </a:rPr>
              <a:t>年</a:t>
            </a:r>
          </a:p>
        </p:txBody>
      </p:sp>
      <p:cxnSp>
        <p:nvCxnSpPr>
          <p:cNvPr id="24" name="直接箭头连接符 23"/>
          <p:cNvCxnSpPr/>
          <p:nvPr/>
        </p:nvCxnSpPr>
        <p:spPr>
          <a:xfrm flipH="1">
            <a:off x="1623417" y="2247129"/>
            <a:ext cx="2" cy="68400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a:off x="4604191" y="2247129"/>
            <a:ext cx="0" cy="68400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7" name="矩形 36"/>
          <p:cNvSpPr/>
          <p:nvPr/>
        </p:nvSpPr>
        <p:spPr>
          <a:xfrm>
            <a:off x="395605" y="4916677"/>
            <a:ext cx="2448000" cy="1323439"/>
          </a:xfrm>
          <a:prstGeom prst="rect">
            <a:avLst/>
          </a:prstGeom>
        </p:spPr>
        <p:txBody>
          <a:bodyPr wrap="square">
            <a:spAutoFit/>
          </a:bodyPr>
          <a:lstStyle/>
          <a:p>
            <a:pPr algn="just">
              <a:spcAft>
                <a:spcPts val="600"/>
              </a:spcAft>
            </a:pPr>
            <a:r>
              <a:rPr lang="en-US" altLang="zh-CN" sz="2000" kern="1400" dirty="0">
                <a:solidFill>
                  <a:srgbClr val="000000"/>
                </a:solidFill>
                <a:latin typeface="+mn-ea"/>
              </a:rPr>
              <a:t>1</a:t>
            </a:r>
            <a:r>
              <a:rPr lang="zh-CN" altLang="en-US" sz="2000" kern="1400" dirty="0">
                <a:solidFill>
                  <a:srgbClr val="000000"/>
                </a:solidFill>
                <a:latin typeface="+mn-ea"/>
              </a:rPr>
              <a:t>月，公司研发中心搬迁至张江，研发人员及投入规模迅速扩张。</a:t>
            </a:r>
          </a:p>
        </p:txBody>
      </p:sp>
      <p:pic>
        <p:nvPicPr>
          <p:cNvPr id="32" name="图片 3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0085" y="3070280"/>
            <a:ext cx="2466667" cy="1635127"/>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3369910" y="3069651"/>
            <a:ext cx="2468563" cy="16363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6351631" y="3069651"/>
            <a:ext cx="2468563" cy="16363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9333353" y="3069651"/>
            <a:ext cx="2468563" cy="16363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
        <p:nvSpPr>
          <p:cNvPr id="39" name="矩形 38"/>
          <p:cNvSpPr/>
          <p:nvPr/>
        </p:nvSpPr>
        <p:spPr>
          <a:xfrm>
            <a:off x="3401728" y="4916677"/>
            <a:ext cx="2448000" cy="1557349"/>
          </a:xfrm>
          <a:prstGeom prst="rect">
            <a:avLst/>
          </a:prstGeom>
        </p:spPr>
        <p:txBody>
          <a:bodyPr>
            <a:spAutoFit/>
          </a:bodyPr>
          <a:lstStyle/>
          <a:p>
            <a:pPr algn="just">
              <a:lnSpc>
                <a:spcPct val="119000"/>
              </a:lnSpc>
              <a:spcAft>
                <a:spcPts val="600"/>
              </a:spcAft>
            </a:pPr>
            <a:r>
              <a:rPr lang="en-US" altLang="zh-CN" sz="2000" kern="1400" dirty="0">
                <a:solidFill>
                  <a:srgbClr val="000000"/>
                </a:solidFill>
                <a:latin typeface="+mn-ea"/>
              </a:rPr>
              <a:t>9</a:t>
            </a:r>
            <a:r>
              <a:rPr lang="zh-CN" altLang="en-US" sz="2000" kern="1400" dirty="0">
                <a:solidFill>
                  <a:srgbClr val="000000"/>
                </a:solidFill>
                <a:latin typeface="+mn-ea"/>
              </a:rPr>
              <a:t>月</a:t>
            </a:r>
            <a:r>
              <a:rPr lang="en-US" altLang="zh-CN" sz="2000" kern="1400" dirty="0">
                <a:solidFill>
                  <a:srgbClr val="000000"/>
                </a:solidFill>
                <a:latin typeface="+mn-ea"/>
              </a:rPr>
              <a:t>6</a:t>
            </a:r>
            <a:r>
              <a:rPr lang="zh-CN" altLang="en-US" sz="2000" kern="1400" dirty="0">
                <a:solidFill>
                  <a:srgbClr val="000000"/>
                </a:solidFill>
                <a:latin typeface="+mn-ea"/>
              </a:rPr>
              <a:t>日，公司成功登陆资本市场，在深证证券交易所挂牌上市。</a:t>
            </a:r>
          </a:p>
        </p:txBody>
      </p:sp>
      <p:sp>
        <p:nvSpPr>
          <p:cNvPr id="40" name="矩形 39"/>
          <p:cNvSpPr/>
          <p:nvPr/>
        </p:nvSpPr>
        <p:spPr>
          <a:xfrm>
            <a:off x="6377371" y="4916677"/>
            <a:ext cx="2448000" cy="1923604"/>
          </a:xfrm>
          <a:prstGeom prst="rect">
            <a:avLst/>
          </a:prstGeom>
        </p:spPr>
        <p:txBody>
          <a:bodyPr>
            <a:spAutoFit/>
          </a:bodyPr>
          <a:lstStyle/>
          <a:p>
            <a:pPr>
              <a:lnSpc>
                <a:spcPct val="119000"/>
              </a:lnSpc>
              <a:spcAft>
                <a:spcPts val="600"/>
              </a:spcAft>
            </a:pPr>
            <a:r>
              <a:rPr lang="en-US" altLang="zh-CN" sz="2000" kern="1400" dirty="0">
                <a:solidFill>
                  <a:srgbClr val="000000"/>
                </a:solidFill>
                <a:latin typeface="+mn-ea"/>
              </a:rPr>
              <a:t>1</a:t>
            </a:r>
            <a:r>
              <a:rPr lang="zh-CN" altLang="en-US" sz="2000" kern="1400" dirty="0">
                <a:solidFill>
                  <a:srgbClr val="000000"/>
                </a:solidFill>
                <a:latin typeface="+mn-ea"/>
              </a:rPr>
              <a:t>月，公司收购南通朝霞化工有限公司，并更名为“南通雅本化学有限公司”，开始筹建南通基地。 </a:t>
            </a:r>
          </a:p>
        </p:txBody>
      </p:sp>
      <p:sp>
        <p:nvSpPr>
          <p:cNvPr id="41" name="矩形 40"/>
          <p:cNvSpPr/>
          <p:nvPr/>
        </p:nvSpPr>
        <p:spPr>
          <a:xfrm>
            <a:off x="9353014" y="4916677"/>
            <a:ext cx="2448000" cy="1557349"/>
          </a:xfrm>
          <a:prstGeom prst="rect">
            <a:avLst/>
          </a:prstGeom>
        </p:spPr>
        <p:txBody>
          <a:bodyPr>
            <a:spAutoFit/>
          </a:bodyPr>
          <a:lstStyle/>
          <a:p>
            <a:pPr>
              <a:lnSpc>
                <a:spcPct val="119000"/>
              </a:lnSpc>
              <a:spcAft>
                <a:spcPts val="600"/>
              </a:spcAft>
            </a:pPr>
            <a:r>
              <a:rPr lang="en-US" altLang="zh-CN" sz="2000" kern="1400" dirty="0">
                <a:solidFill>
                  <a:srgbClr val="000000"/>
                </a:solidFill>
                <a:latin typeface="+mn-ea"/>
              </a:rPr>
              <a:t>6</a:t>
            </a:r>
            <a:r>
              <a:rPr lang="zh-CN" altLang="en-US" sz="2000" kern="1400" dirty="0">
                <a:solidFill>
                  <a:srgbClr val="000000"/>
                </a:solidFill>
                <a:latin typeface="+mn-ea"/>
              </a:rPr>
              <a:t>月，公司投资“江苏建农植物保护有限公司”，布局滨海农药生产基地。</a:t>
            </a:r>
          </a:p>
        </p:txBody>
      </p:sp>
      <p:cxnSp>
        <p:nvCxnSpPr>
          <p:cNvPr id="47" name="直接箭头连接符 46"/>
          <p:cNvCxnSpPr/>
          <p:nvPr/>
        </p:nvCxnSpPr>
        <p:spPr>
          <a:xfrm>
            <a:off x="7575991" y="2247129"/>
            <a:ext cx="0" cy="684000"/>
          </a:xfrm>
          <a:prstGeom prst="straightConnector1">
            <a:avLst/>
          </a:prstGeom>
          <a:ln w="28575">
            <a:solidFill>
              <a:srgbClr val="A5A5A5"/>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接箭头连接符 47"/>
          <p:cNvCxnSpPr/>
          <p:nvPr/>
        </p:nvCxnSpPr>
        <p:spPr>
          <a:xfrm>
            <a:off x="10567634" y="2247129"/>
            <a:ext cx="0" cy="68400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0" y="363537"/>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t>1.2</a:t>
            </a:r>
            <a:endParaRPr lang="zh-CN" altLang="en-US" sz="4400" b="1" dirty="0"/>
          </a:p>
        </p:txBody>
      </p:sp>
      <p:sp>
        <p:nvSpPr>
          <p:cNvPr id="27" name="文本占位符 1"/>
          <p:cNvSpPr>
            <a:spLocks noGrp="1"/>
          </p:cNvSpPr>
          <p:nvPr>
            <p:ph type="body" sz="quarter" idx="10"/>
          </p:nvPr>
        </p:nvSpPr>
        <p:spPr/>
        <p:txBody>
          <a:bodyPr anchor="ctr"/>
          <a:lstStyle/>
          <a:p>
            <a:r>
              <a:rPr lang="zh-CN" altLang="en-US" dirty="0">
                <a:latin typeface="微软雅黑" panose="020B0503020204020204" pitchFamily="34" charset="-122"/>
                <a:ea typeface="微软雅黑" panose="020B0503020204020204" pitchFamily="34" charset="-122"/>
              </a:rPr>
              <a:t>公司历程</a:t>
            </a:r>
          </a:p>
        </p:txBody>
      </p:sp>
    </p:spTree>
    <p:extLst>
      <p:ext uri="{BB962C8B-B14F-4D97-AF65-F5344CB8AC3E}">
        <p14:creationId xmlns:p14="http://schemas.microsoft.com/office/powerpoint/2010/main" val="3661274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燕尾形 7"/>
          <p:cNvSpPr/>
          <p:nvPr/>
        </p:nvSpPr>
        <p:spPr>
          <a:xfrm>
            <a:off x="359605" y="2387415"/>
            <a:ext cx="2520000" cy="216024"/>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燕尾形 8"/>
          <p:cNvSpPr/>
          <p:nvPr/>
        </p:nvSpPr>
        <p:spPr>
          <a:xfrm>
            <a:off x="3338331" y="2382993"/>
            <a:ext cx="2520000" cy="216024"/>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6304812" y="2382993"/>
            <a:ext cx="2520000" cy="216024"/>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9286534" y="2382993"/>
            <a:ext cx="2520000" cy="216024"/>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文本框 11"/>
          <p:cNvSpPr txBox="1"/>
          <p:nvPr/>
        </p:nvSpPr>
        <p:spPr>
          <a:xfrm>
            <a:off x="1014917" y="1785464"/>
            <a:ext cx="1217001" cy="461665"/>
          </a:xfrm>
          <a:prstGeom prst="rect">
            <a:avLst/>
          </a:prstGeom>
          <a:noFill/>
        </p:spPr>
        <p:txBody>
          <a:bodyPr wrap="none" rtlCol="0">
            <a:spAutoFit/>
          </a:bodyPr>
          <a:lstStyle/>
          <a:p>
            <a:pPr algn="ctr"/>
            <a:r>
              <a:rPr lang="en-US" altLang="zh-CN" sz="2400" dirty="0">
                <a:solidFill>
                  <a:schemeClr val="accent1"/>
                </a:solidFill>
                <a:latin typeface="微软雅黑" panose="020B0503020204020204" pitchFamily="34" charset="-122"/>
                <a:ea typeface="微软雅黑" panose="020B0503020204020204" pitchFamily="34" charset="-122"/>
              </a:rPr>
              <a:t>2012</a:t>
            </a:r>
            <a:r>
              <a:rPr lang="zh-CN" altLang="en-US" sz="2400" dirty="0">
                <a:solidFill>
                  <a:schemeClr val="accent1"/>
                </a:solidFill>
                <a:latin typeface="微软雅黑" panose="020B0503020204020204" pitchFamily="34" charset="-122"/>
                <a:ea typeface="微软雅黑" panose="020B0503020204020204" pitchFamily="34" charset="-122"/>
              </a:rPr>
              <a:t>年</a:t>
            </a:r>
          </a:p>
        </p:txBody>
      </p:sp>
      <p:sp>
        <p:nvSpPr>
          <p:cNvPr id="13" name="文本框 12"/>
          <p:cNvSpPr txBox="1"/>
          <p:nvPr/>
        </p:nvSpPr>
        <p:spPr>
          <a:xfrm>
            <a:off x="3995692" y="1785464"/>
            <a:ext cx="1217001" cy="461665"/>
          </a:xfrm>
          <a:prstGeom prst="rect">
            <a:avLst/>
          </a:prstGeom>
          <a:noFill/>
        </p:spPr>
        <p:txBody>
          <a:bodyPr wrap="none" rtlCol="0">
            <a:spAutoFit/>
          </a:bodyPr>
          <a:lstStyle/>
          <a:p>
            <a:pPr algn="ctr"/>
            <a:r>
              <a:rPr lang="en-US" altLang="zh-CN" sz="2400" dirty="0">
                <a:solidFill>
                  <a:schemeClr val="accent2"/>
                </a:solidFill>
                <a:latin typeface="微软雅黑" panose="020B0503020204020204" pitchFamily="34" charset="-122"/>
                <a:ea typeface="微软雅黑" panose="020B0503020204020204" pitchFamily="34" charset="-122"/>
              </a:rPr>
              <a:t>2014</a:t>
            </a:r>
            <a:r>
              <a:rPr lang="zh-CN" altLang="en-US" sz="2400" dirty="0">
                <a:solidFill>
                  <a:schemeClr val="accent2"/>
                </a:solidFill>
                <a:latin typeface="微软雅黑" panose="020B0503020204020204" pitchFamily="34" charset="-122"/>
                <a:ea typeface="微软雅黑" panose="020B0503020204020204" pitchFamily="34" charset="-122"/>
              </a:rPr>
              <a:t>年</a:t>
            </a:r>
          </a:p>
        </p:txBody>
      </p:sp>
      <p:sp>
        <p:nvSpPr>
          <p:cNvPr id="14" name="文本框 13"/>
          <p:cNvSpPr txBox="1"/>
          <p:nvPr/>
        </p:nvSpPr>
        <p:spPr>
          <a:xfrm>
            <a:off x="6977412" y="1813278"/>
            <a:ext cx="1217001" cy="461665"/>
          </a:xfrm>
          <a:prstGeom prst="rect">
            <a:avLst/>
          </a:prstGeom>
          <a:noFill/>
        </p:spPr>
        <p:txBody>
          <a:bodyPr wrap="none" rtlCol="0">
            <a:spAutoFit/>
          </a:bodyPr>
          <a:lstStyle/>
          <a:p>
            <a:pPr algn="ctr"/>
            <a:r>
              <a:rPr lang="en-US" altLang="zh-CN" sz="2400" dirty="0">
                <a:solidFill>
                  <a:schemeClr val="accent3"/>
                </a:solidFill>
                <a:latin typeface="微软雅黑" panose="020B0503020204020204" pitchFamily="34" charset="-122"/>
                <a:ea typeface="微软雅黑" panose="020B0503020204020204" pitchFamily="34" charset="-122"/>
              </a:rPr>
              <a:t>2014</a:t>
            </a:r>
            <a:r>
              <a:rPr lang="zh-CN" altLang="en-US" sz="2400" dirty="0">
                <a:solidFill>
                  <a:schemeClr val="accent3"/>
                </a:solidFill>
                <a:latin typeface="微软雅黑" panose="020B0503020204020204" pitchFamily="34" charset="-122"/>
                <a:ea typeface="微软雅黑" panose="020B0503020204020204" pitchFamily="34" charset="-122"/>
              </a:rPr>
              <a:t>年</a:t>
            </a:r>
          </a:p>
        </p:txBody>
      </p:sp>
      <p:sp>
        <p:nvSpPr>
          <p:cNvPr id="15" name="文本框 14"/>
          <p:cNvSpPr txBox="1"/>
          <p:nvPr/>
        </p:nvSpPr>
        <p:spPr>
          <a:xfrm>
            <a:off x="9959134" y="1803088"/>
            <a:ext cx="1217001" cy="461665"/>
          </a:xfrm>
          <a:prstGeom prst="rect">
            <a:avLst/>
          </a:prstGeom>
          <a:noFill/>
        </p:spPr>
        <p:txBody>
          <a:bodyPr wrap="none" rtlCol="0">
            <a:spAutoFit/>
          </a:bodyPr>
          <a:lstStyle/>
          <a:p>
            <a:pPr algn="ctr"/>
            <a:r>
              <a:rPr lang="en-US" altLang="zh-CN" sz="2400" dirty="0">
                <a:solidFill>
                  <a:schemeClr val="accent4"/>
                </a:solidFill>
                <a:latin typeface="微软雅黑" panose="020B0503020204020204" pitchFamily="34" charset="-122"/>
                <a:ea typeface="微软雅黑" panose="020B0503020204020204" pitchFamily="34" charset="-122"/>
              </a:rPr>
              <a:t>2016</a:t>
            </a:r>
            <a:r>
              <a:rPr lang="zh-CN" altLang="en-US" sz="2400" dirty="0">
                <a:solidFill>
                  <a:schemeClr val="accent4"/>
                </a:solidFill>
                <a:latin typeface="微软雅黑" panose="020B0503020204020204" pitchFamily="34" charset="-122"/>
                <a:ea typeface="微软雅黑" panose="020B0503020204020204" pitchFamily="34" charset="-122"/>
              </a:rPr>
              <a:t>年</a:t>
            </a:r>
          </a:p>
        </p:txBody>
      </p:sp>
      <p:cxnSp>
        <p:nvCxnSpPr>
          <p:cNvPr id="24" name="直接箭头连接符 23"/>
          <p:cNvCxnSpPr/>
          <p:nvPr/>
        </p:nvCxnSpPr>
        <p:spPr>
          <a:xfrm flipH="1">
            <a:off x="1623417" y="2247129"/>
            <a:ext cx="2" cy="68400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a:off x="4604191" y="2247129"/>
            <a:ext cx="0" cy="68400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7" name="矩形 36"/>
          <p:cNvSpPr/>
          <p:nvPr/>
        </p:nvSpPr>
        <p:spPr>
          <a:xfrm>
            <a:off x="395605" y="4916677"/>
            <a:ext cx="2448000" cy="1631216"/>
          </a:xfrm>
          <a:prstGeom prst="rect">
            <a:avLst/>
          </a:prstGeom>
        </p:spPr>
        <p:txBody>
          <a:bodyPr wrap="square">
            <a:spAutoFit/>
          </a:bodyPr>
          <a:lstStyle/>
          <a:p>
            <a:r>
              <a:rPr lang="en-US" altLang="zh-CN" sz="2000" dirty="0"/>
              <a:t>9</a:t>
            </a:r>
            <a:r>
              <a:rPr lang="zh-CN" altLang="en-US" sz="2000" dirty="0"/>
              <a:t>月，公司购买李冰路研发大楼，成立创新中心。 同时更名为“雅本化学股份有限公司”。</a:t>
            </a:r>
          </a:p>
        </p:txBody>
      </p:sp>
      <p:pic>
        <p:nvPicPr>
          <p:cNvPr id="32" name="图片 3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2428" y="3070280"/>
            <a:ext cx="2461980" cy="1635127"/>
          </a:xfrm>
          <a:prstGeom prst="rect">
            <a:avLst/>
          </a:prstGeom>
        </p:spPr>
      </p:pic>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3372255" y="3069651"/>
            <a:ext cx="2463873" cy="16363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6356526" y="3069023"/>
            <a:ext cx="2463873" cy="16363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
        <p:nvSpPr>
          <p:cNvPr id="39" name="矩形 38"/>
          <p:cNvSpPr/>
          <p:nvPr/>
        </p:nvSpPr>
        <p:spPr>
          <a:xfrm>
            <a:off x="3401727" y="4916677"/>
            <a:ext cx="2514479" cy="1923604"/>
          </a:xfrm>
          <a:prstGeom prst="rect">
            <a:avLst/>
          </a:prstGeom>
        </p:spPr>
        <p:txBody>
          <a:bodyPr wrap="square">
            <a:spAutoFit/>
          </a:bodyPr>
          <a:lstStyle/>
          <a:p>
            <a:pPr>
              <a:lnSpc>
                <a:spcPct val="119000"/>
              </a:lnSpc>
              <a:spcAft>
                <a:spcPts val="600"/>
              </a:spcAft>
            </a:pPr>
            <a:r>
              <a:rPr lang="en-US" altLang="zh-CN" sz="2000" kern="1400" dirty="0">
                <a:solidFill>
                  <a:srgbClr val="000000"/>
                </a:solidFill>
                <a:latin typeface="+mn-ea"/>
              </a:rPr>
              <a:t>1</a:t>
            </a:r>
            <a:r>
              <a:rPr lang="zh-CN" altLang="en-US" sz="2000" kern="1400" dirty="0">
                <a:solidFill>
                  <a:srgbClr val="000000"/>
                </a:solidFill>
                <a:latin typeface="+mn-ea"/>
              </a:rPr>
              <a:t>月，公司完成了江苏建农植物保护有限公司的收购和增资，首次实现了下游产业链的拓展 。</a:t>
            </a:r>
          </a:p>
        </p:txBody>
      </p:sp>
      <p:sp>
        <p:nvSpPr>
          <p:cNvPr id="40" name="矩形 39"/>
          <p:cNvSpPr/>
          <p:nvPr/>
        </p:nvSpPr>
        <p:spPr>
          <a:xfrm>
            <a:off x="6377371" y="4916677"/>
            <a:ext cx="2443028" cy="1557349"/>
          </a:xfrm>
          <a:prstGeom prst="rect">
            <a:avLst/>
          </a:prstGeom>
        </p:spPr>
        <p:txBody>
          <a:bodyPr wrap="square">
            <a:spAutoFit/>
          </a:bodyPr>
          <a:lstStyle/>
          <a:p>
            <a:pPr>
              <a:lnSpc>
                <a:spcPct val="119000"/>
              </a:lnSpc>
              <a:spcAft>
                <a:spcPts val="600"/>
              </a:spcAft>
            </a:pPr>
            <a:r>
              <a:rPr lang="zh-CN" altLang="en-US" sz="2000" kern="1400" dirty="0">
                <a:solidFill>
                  <a:srgbClr val="000000"/>
                </a:solidFill>
                <a:latin typeface="+mn-ea"/>
              </a:rPr>
              <a:t>南通旗舰基地投入生产，打造出业内首屈一指的智能化生产线。</a:t>
            </a:r>
          </a:p>
        </p:txBody>
      </p:sp>
      <p:cxnSp>
        <p:nvCxnSpPr>
          <p:cNvPr id="47" name="直接箭头连接符 46"/>
          <p:cNvCxnSpPr/>
          <p:nvPr/>
        </p:nvCxnSpPr>
        <p:spPr>
          <a:xfrm>
            <a:off x="7575991" y="2247129"/>
            <a:ext cx="0" cy="684000"/>
          </a:xfrm>
          <a:prstGeom prst="straightConnector1">
            <a:avLst/>
          </a:prstGeom>
          <a:ln w="28575">
            <a:solidFill>
              <a:srgbClr val="A5A5A5"/>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接箭头连接符 47"/>
          <p:cNvCxnSpPr/>
          <p:nvPr/>
        </p:nvCxnSpPr>
        <p:spPr>
          <a:xfrm>
            <a:off x="10567634" y="2247129"/>
            <a:ext cx="0" cy="68400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0" y="363537"/>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t>1.2</a:t>
            </a:r>
            <a:endParaRPr lang="zh-CN" altLang="en-US" sz="4400" b="1" dirty="0"/>
          </a:p>
        </p:txBody>
      </p:sp>
      <p:sp>
        <p:nvSpPr>
          <p:cNvPr id="27" name="文本占位符 1"/>
          <p:cNvSpPr>
            <a:spLocks noGrp="1"/>
          </p:cNvSpPr>
          <p:nvPr>
            <p:ph type="body" sz="quarter" idx="10"/>
          </p:nvPr>
        </p:nvSpPr>
        <p:spPr/>
        <p:txBody>
          <a:bodyPr anchor="ctr"/>
          <a:lstStyle/>
          <a:p>
            <a:r>
              <a:rPr lang="zh-CN" altLang="en-US" dirty="0">
                <a:latin typeface="微软雅黑" panose="020B0503020204020204" pitchFamily="34" charset="-122"/>
                <a:ea typeface="微软雅黑" panose="020B0503020204020204" pitchFamily="34" charset="-122"/>
              </a:rPr>
              <a:t>公司历程</a:t>
            </a:r>
          </a:p>
        </p:txBody>
      </p:sp>
      <p:pic>
        <p:nvPicPr>
          <p:cNvPr id="28" name="Picture 2"/>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9350445" y="3070280"/>
            <a:ext cx="2463873" cy="16363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
        <p:nvSpPr>
          <p:cNvPr id="2" name="矩形 1"/>
          <p:cNvSpPr/>
          <p:nvPr/>
        </p:nvSpPr>
        <p:spPr>
          <a:xfrm>
            <a:off x="9350444" y="4935890"/>
            <a:ext cx="2456089" cy="923330"/>
          </a:xfrm>
          <a:prstGeom prst="rect">
            <a:avLst/>
          </a:prstGeom>
        </p:spPr>
        <p:txBody>
          <a:bodyPr wrap="square">
            <a:spAutoFit/>
          </a:bodyPr>
          <a:lstStyle/>
          <a:p>
            <a:r>
              <a:rPr lang="zh-CN" altLang="en-US" dirty="0"/>
              <a:t>雅本收购朴颐化学有限公司、湖州颐辉生物科技有限公司。</a:t>
            </a:r>
          </a:p>
        </p:txBody>
      </p:sp>
    </p:spTree>
    <p:extLst>
      <p:ext uri="{BB962C8B-B14F-4D97-AF65-F5344CB8AC3E}">
        <p14:creationId xmlns:p14="http://schemas.microsoft.com/office/powerpoint/2010/main" val="2701813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燕尾形 7"/>
          <p:cNvSpPr/>
          <p:nvPr/>
        </p:nvSpPr>
        <p:spPr>
          <a:xfrm>
            <a:off x="359605" y="2387415"/>
            <a:ext cx="2520000" cy="216024"/>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燕尾形 8"/>
          <p:cNvSpPr/>
          <p:nvPr/>
        </p:nvSpPr>
        <p:spPr>
          <a:xfrm>
            <a:off x="3338331" y="2382993"/>
            <a:ext cx="2520000" cy="216024"/>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燕尾形 9"/>
          <p:cNvSpPr/>
          <p:nvPr/>
        </p:nvSpPr>
        <p:spPr>
          <a:xfrm>
            <a:off x="6304812" y="2382993"/>
            <a:ext cx="2520000" cy="216024"/>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燕尾形 10"/>
          <p:cNvSpPr/>
          <p:nvPr/>
        </p:nvSpPr>
        <p:spPr>
          <a:xfrm>
            <a:off x="9286534" y="2382993"/>
            <a:ext cx="2520000" cy="216024"/>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文本框 11"/>
          <p:cNvSpPr txBox="1"/>
          <p:nvPr/>
        </p:nvSpPr>
        <p:spPr>
          <a:xfrm>
            <a:off x="1014917" y="1785464"/>
            <a:ext cx="1217001" cy="461665"/>
          </a:xfrm>
          <a:prstGeom prst="rect">
            <a:avLst/>
          </a:prstGeom>
          <a:noFill/>
        </p:spPr>
        <p:txBody>
          <a:bodyPr wrap="none" rtlCol="0">
            <a:spAutoFit/>
          </a:bodyPr>
          <a:lstStyle/>
          <a:p>
            <a:pPr algn="ctr"/>
            <a:r>
              <a:rPr lang="en-US" altLang="zh-CN" sz="2400" dirty="0">
                <a:solidFill>
                  <a:schemeClr val="accent1"/>
                </a:solidFill>
                <a:latin typeface="微软雅黑" panose="020B0503020204020204" pitchFamily="34" charset="-122"/>
                <a:ea typeface="微软雅黑" panose="020B0503020204020204" pitchFamily="34" charset="-122"/>
              </a:rPr>
              <a:t>2016</a:t>
            </a:r>
            <a:r>
              <a:rPr lang="zh-CN" altLang="en-US" sz="2400" dirty="0">
                <a:solidFill>
                  <a:schemeClr val="accent1"/>
                </a:solidFill>
                <a:latin typeface="微软雅黑" panose="020B0503020204020204" pitchFamily="34" charset="-122"/>
                <a:ea typeface="微软雅黑" panose="020B0503020204020204" pitchFamily="34" charset="-122"/>
              </a:rPr>
              <a:t>年</a:t>
            </a:r>
          </a:p>
        </p:txBody>
      </p:sp>
      <p:sp>
        <p:nvSpPr>
          <p:cNvPr id="13" name="文本框 12"/>
          <p:cNvSpPr txBox="1"/>
          <p:nvPr/>
        </p:nvSpPr>
        <p:spPr>
          <a:xfrm>
            <a:off x="3995692" y="1785464"/>
            <a:ext cx="1217001" cy="461665"/>
          </a:xfrm>
          <a:prstGeom prst="rect">
            <a:avLst/>
          </a:prstGeom>
          <a:noFill/>
        </p:spPr>
        <p:txBody>
          <a:bodyPr wrap="none" rtlCol="0">
            <a:spAutoFit/>
          </a:bodyPr>
          <a:lstStyle/>
          <a:p>
            <a:pPr algn="ctr"/>
            <a:r>
              <a:rPr lang="en-US" altLang="zh-CN" sz="2400" dirty="0">
                <a:solidFill>
                  <a:schemeClr val="accent2"/>
                </a:solidFill>
                <a:latin typeface="微软雅黑" panose="020B0503020204020204" pitchFamily="34" charset="-122"/>
                <a:ea typeface="微软雅黑" panose="020B0503020204020204" pitchFamily="34" charset="-122"/>
              </a:rPr>
              <a:t>2017</a:t>
            </a:r>
            <a:r>
              <a:rPr lang="zh-CN" altLang="en-US" sz="2400" dirty="0">
                <a:solidFill>
                  <a:schemeClr val="accent2"/>
                </a:solidFill>
                <a:latin typeface="微软雅黑" panose="020B0503020204020204" pitchFamily="34" charset="-122"/>
                <a:ea typeface="微软雅黑" panose="020B0503020204020204" pitchFamily="34" charset="-122"/>
              </a:rPr>
              <a:t>年</a:t>
            </a:r>
          </a:p>
        </p:txBody>
      </p:sp>
      <p:sp>
        <p:nvSpPr>
          <p:cNvPr id="14" name="文本框 13"/>
          <p:cNvSpPr txBox="1"/>
          <p:nvPr/>
        </p:nvSpPr>
        <p:spPr>
          <a:xfrm>
            <a:off x="6977412" y="1813278"/>
            <a:ext cx="1217001" cy="461665"/>
          </a:xfrm>
          <a:prstGeom prst="rect">
            <a:avLst/>
          </a:prstGeom>
          <a:noFill/>
        </p:spPr>
        <p:txBody>
          <a:bodyPr wrap="none" rtlCol="0">
            <a:spAutoFit/>
          </a:bodyPr>
          <a:lstStyle/>
          <a:p>
            <a:pPr algn="ctr"/>
            <a:r>
              <a:rPr lang="en-US" altLang="zh-CN" sz="2400" dirty="0">
                <a:solidFill>
                  <a:schemeClr val="accent3"/>
                </a:solidFill>
                <a:latin typeface="微软雅黑" panose="020B0503020204020204" pitchFamily="34" charset="-122"/>
                <a:ea typeface="微软雅黑" panose="020B0503020204020204" pitchFamily="34" charset="-122"/>
              </a:rPr>
              <a:t>2017</a:t>
            </a:r>
            <a:r>
              <a:rPr lang="zh-CN" altLang="en-US" sz="2400" dirty="0">
                <a:solidFill>
                  <a:schemeClr val="accent3"/>
                </a:solidFill>
                <a:latin typeface="微软雅黑" panose="020B0503020204020204" pitchFamily="34" charset="-122"/>
                <a:ea typeface="微软雅黑" panose="020B0503020204020204" pitchFamily="34" charset="-122"/>
              </a:rPr>
              <a:t>年</a:t>
            </a:r>
          </a:p>
        </p:txBody>
      </p:sp>
      <p:sp>
        <p:nvSpPr>
          <p:cNvPr id="15" name="文本框 14"/>
          <p:cNvSpPr txBox="1"/>
          <p:nvPr/>
        </p:nvSpPr>
        <p:spPr>
          <a:xfrm>
            <a:off x="9959134" y="1803088"/>
            <a:ext cx="1217001" cy="461665"/>
          </a:xfrm>
          <a:prstGeom prst="rect">
            <a:avLst/>
          </a:prstGeom>
          <a:noFill/>
        </p:spPr>
        <p:txBody>
          <a:bodyPr wrap="none" rtlCol="0">
            <a:spAutoFit/>
          </a:bodyPr>
          <a:lstStyle/>
          <a:p>
            <a:pPr algn="ctr"/>
            <a:r>
              <a:rPr lang="en-US" altLang="zh-CN" sz="2400" dirty="0">
                <a:solidFill>
                  <a:schemeClr val="accent4"/>
                </a:solidFill>
                <a:latin typeface="微软雅黑" panose="020B0503020204020204" pitchFamily="34" charset="-122"/>
                <a:ea typeface="微软雅黑" panose="020B0503020204020204" pitchFamily="34" charset="-122"/>
              </a:rPr>
              <a:t>2018</a:t>
            </a:r>
            <a:r>
              <a:rPr lang="zh-CN" altLang="en-US" sz="2400" dirty="0">
                <a:solidFill>
                  <a:schemeClr val="accent4"/>
                </a:solidFill>
                <a:latin typeface="微软雅黑" panose="020B0503020204020204" pitchFamily="34" charset="-122"/>
                <a:ea typeface="微软雅黑" panose="020B0503020204020204" pitchFamily="34" charset="-122"/>
              </a:rPr>
              <a:t>年</a:t>
            </a:r>
          </a:p>
        </p:txBody>
      </p:sp>
      <p:cxnSp>
        <p:nvCxnSpPr>
          <p:cNvPr id="24" name="直接箭头连接符 23"/>
          <p:cNvCxnSpPr/>
          <p:nvPr/>
        </p:nvCxnSpPr>
        <p:spPr>
          <a:xfrm flipH="1">
            <a:off x="1623417" y="2247129"/>
            <a:ext cx="2" cy="68400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a:off x="4604191" y="2247129"/>
            <a:ext cx="0" cy="68400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7" name="矩形 36"/>
          <p:cNvSpPr/>
          <p:nvPr/>
        </p:nvSpPr>
        <p:spPr>
          <a:xfrm>
            <a:off x="395605" y="4916677"/>
            <a:ext cx="2448000" cy="1323439"/>
          </a:xfrm>
          <a:prstGeom prst="rect">
            <a:avLst/>
          </a:prstGeom>
        </p:spPr>
        <p:txBody>
          <a:bodyPr wrap="square">
            <a:spAutoFit/>
          </a:bodyPr>
          <a:lstStyle/>
          <a:p>
            <a:r>
              <a:rPr lang="zh-CN" altLang="en-US" sz="2000" dirty="0"/>
              <a:t>设立上海雅本环境技术有限公司 ，积极开拓环境保护领域。</a:t>
            </a:r>
          </a:p>
        </p:txBody>
      </p:sp>
      <p:sp>
        <p:nvSpPr>
          <p:cNvPr id="39" name="矩形 38"/>
          <p:cNvSpPr/>
          <p:nvPr/>
        </p:nvSpPr>
        <p:spPr>
          <a:xfrm>
            <a:off x="3401727" y="4916677"/>
            <a:ext cx="2514479" cy="1191095"/>
          </a:xfrm>
          <a:prstGeom prst="rect">
            <a:avLst/>
          </a:prstGeom>
        </p:spPr>
        <p:txBody>
          <a:bodyPr wrap="square">
            <a:spAutoFit/>
          </a:bodyPr>
          <a:lstStyle/>
          <a:p>
            <a:pPr>
              <a:lnSpc>
                <a:spcPct val="119000"/>
              </a:lnSpc>
              <a:spcAft>
                <a:spcPts val="600"/>
              </a:spcAft>
            </a:pPr>
            <a:r>
              <a:rPr lang="zh-CN" altLang="en-US" sz="2000" kern="1400" dirty="0">
                <a:solidFill>
                  <a:srgbClr val="000000"/>
                </a:solidFill>
                <a:latin typeface="+mn-ea"/>
              </a:rPr>
              <a:t>成功并购马耳他的 </a:t>
            </a:r>
            <a:r>
              <a:rPr lang="en-US" altLang="zh-CN" sz="2000" kern="1400" dirty="0">
                <a:solidFill>
                  <a:srgbClr val="000000"/>
                </a:solidFill>
                <a:latin typeface="+mn-ea"/>
              </a:rPr>
              <a:t>ACL</a:t>
            </a:r>
            <a:r>
              <a:rPr lang="zh-CN" altLang="en-US" sz="2000" kern="1400" dirty="0">
                <a:solidFill>
                  <a:srgbClr val="000000"/>
                </a:solidFill>
                <a:latin typeface="+mn-ea"/>
              </a:rPr>
              <a:t>公司，开启了国际化的步伐。 </a:t>
            </a:r>
          </a:p>
        </p:txBody>
      </p:sp>
      <p:sp>
        <p:nvSpPr>
          <p:cNvPr id="40" name="矩形 39"/>
          <p:cNvSpPr/>
          <p:nvPr/>
        </p:nvSpPr>
        <p:spPr>
          <a:xfrm>
            <a:off x="6377371" y="4916677"/>
            <a:ext cx="2443028" cy="1015663"/>
          </a:xfrm>
          <a:prstGeom prst="rect">
            <a:avLst/>
          </a:prstGeom>
        </p:spPr>
        <p:txBody>
          <a:bodyPr wrap="square">
            <a:spAutoFit/>
          </a:bodyPr>
          <a:lstStyle/>
          <a:p>
            <a:r>
              <a:rPr lang="zh-CN" altLang="en-US" sz="2000" dirty="0"/>
              <a:t>雅本收购安阳艾尔旺新能源环境有限公司 。</a:t>
            </a:r>
          </a:p>
        </p:txBody>
      </p:sp>
      <p:cxnSp>
        <p:nvCxnSpPr>
          <p:cNvPr id="47" name="直接箭头连接符 46"/>
          <p:cNvCxnSpPr/>
          <p:nvPr/>
        </p:nvCxnSpPr>
        <p:spPr>
          <a:xfrm>
            <a:off x="7575991" y="2247129"/>
            <a:ext cx="0" cy="684000"/>
          </a:xfrm>
          <a:prstGeom prst="straightConnector1">
            <a:avLst/>
          </a:prstGeom>
          <a:ln w="28575">
            <a:solidFill>
              <a:srgbClr val="A5A5A5"/>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接箭头连接符 47"/>
          <p:cNvCxnSpPr/>
          <p:nvPr/>
        </p:nvCxnSpPr>
        <p:spPr>
          <a:xfrm>
            <a:off x="10567634" y="2247129"/>
            <a:ext cx="0" cy="68400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0" y="363537"/>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t>1.2</a:t>
            </a:r>
            <a:endParaRPr lang="zh-CN" altLang="en-US" sz="4400" b="1" dirty="0"/>
          </a:p>
        </p:txBody>
      </p:sp>
      <p:sp>
        <p:nvSpPr>
          <p:cNvPr id="27" name="文本占位符 1"/>
          <p:cNvSpPr>
            <a:spLocks noGrp="1"/>
          </p:cNvSpPr>
          <p:nvPr>
            <p:ph type="body" sz="quarter" idx="10"/>
          </p:nvPr>
        </p:nvSpPr>
        <p:spPr/>
        <p:txBody>
          <a:bodyPr anchor="ctr"/>
          <a:lstStyle/>
          <a:p>
            <a:r>
              <a:rPr lang="zh-CN" altLang="en-US" dirty="0">
                <a:latin typeface="微软雅黑" panose="020B0503020204020204" pitchFamily="34" charset="-122"/>
                <a:ea typeface="微软雅黑" panose="020B0503020204020204" pitchFamily="34" charset="-122"/>
              </a:rPr>
              <a:t>公司历程</a:t>
            </a:r>
          </a:p>
        </p:txBody>
      </p:sp>
      <p:sp>
        <p:nvSpPr>
          <p:cNvPr id="2" name="矩形 1"/>
          <p:cNvSpPr/>
          <p:nvPr/>
        </p:nvSpPr>
        <p:spPr>
          <a:xfrm>
            <a:off x="9350444" y="4935890"/>
            <a:ext cx="2456089" cy="1631216"/>
          </a:xfrm>
          <a:prstGeom prst="rect">
            <a:avLst/>
          </a:prstGeom>
        </p:spPr>
        <p:txBody>
          <a:bodyPr wrap="square">
            <a:spAutoFit/>
          </a:bodyPr>
          <a:lstStyle/>
          <a:p>
            <a:r>
              <a:rPr lang="zh-CN" altLang="en-US" sz="2000" dirty="0">
                <a:latin typeface="+mn-ea"/>
              </a:rPr>
              <a:t>销售额达到</a:t>
            </a:r>
            <a:r>
              <a:rPr lang="en-US" altLang="zh-CN" sz="2000" dirty="0">
                <a:latin typeface="+mn-ea"/>
              </a:rPr>
              <a:t>18</a:t>
            </a:r>
            <a:r>
              <a:rPr lang="zh-CN" altLang="en-US" sz="2000" dirty="0">
                <a:latin typeface="+mn-ea"/>
              </a:rPr>
              <a:t>亿元，利润实现翻番。与</a:t>
            </a:r>
            <a:r>
              <a:rPr lang="en-US" altLang="zh-CN" sz="2000" dirty="0">
                <a:latin typeface="+mn-ea"/>
              </a:rPr>
              <a:t>FMC</a:t>
            </a:r>
            <a:r>
              <a:rPr lang="zh-CN" altLang="en-US" sz="2000" dirty="0">
                <a:latin typeface="+mn-ea"/>
              </a:rPr>
              <a:t>签订长期定制生产服务协议，订单额</a:t>
            </a:r>
            <a:r>
              <a:rPr lang="en-US" altLang="zh-CN" sz="2000" dirty="0">
                <a:latin typeface="+mn-ea"/>
              </a:rPr>
              <a:t>35</a:t>
            </a:r>
            <a:r>
              <a:rPr lang="zh-CN" altLang="en-US" sz="2000" dirty="0">
                <a:latin typeface="+mn-ea"/>
              </a:rPr>
              <a:t>亿元。</a:t>
            </a:r>
          </a:p>
        </p:txBody>
      </p:sp>
      <p:pic>
        <p:nvPicPr>
          <p:cNvPr id="29" name="Picture 3"/>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392428" y="3069651"/>
            <a:ext cx="2463873" cy="16363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30" name="Picture 5"/>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3372255" y="3069651"/>
            <a:ext cx="2461816" cy="16363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31" name="Picture 5"/>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6356526" y="3072008"/>
            <a:ext cx="2461816" cy="16316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3" name="图片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57318" y="3068663"/>
            <a:ext cx="2457000" cy="1638000"/>
          </a:xfrm>
          <a:prstGeom prst="rect">
            <a:avLst/>
          </a:prstGeom>
        </p:spPr>
      </p:pic>
    </p:spTree>
    <p:extLst>
      <p:ext uri="{BB962C8B-B14F-4D97-AF65-F5344CB8AC3E}">
        <p14:creationId xmlns:p14="http://schemas.microsoft.com/office/powerpoint/2010/main" val="2804350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燕尾形 7"/>
          <p:cNvSpPr/>
          <p:nvPr/>
        </p:nvSpPr>
        <p:spPr>
          <a:xfrm>
            <a:off x="359605" y="2387415"/>
            <a:ext cx="2520000" cy="216024"/>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燕尾形 8"/>
          <p:cNvSpPr/>
          <p:nvPr/>
        </p:nvSpPr>
        <p:spPr>
          <a:xfrm>
            <a:off x="3338331" y="2382993"/>
            <a:ext cx="2520000" cy="216024"/>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文本框 11"/>
          <p:cNvSpPr txBox="1"/>
          <p:nvPr/>
        </p:nvSpPr>
        <p:spPr>
          <a:xfrm>
            <a:off x="1014917" y="1785464"/>
            <a:ext cx="1217001" cy="461665"/>
          </a:xfrm>
          <a:prstGeom prst="rect">
            <a:avLst/>
          </a:prstGeom>
          <a:noFill/>
        </p:spPr>
        <p:txBody>
          <a:bodyPr wrap="none" rtlCol="0">
            <a:spAutoFit/>
          </a:bodyPr>
          <a:lstStyle/>
          <a:p>
            <a:pPr algn="ctr"/>
            <a:r>
              <a:rPr lang="en-US" altLang="zh-CN" sz="2400" dirty="0">
                <a:solidFill>
                  <a:schemeClr val="accent1"/>
                </a:solidFill>
                <a:latin typeface="微软雅黑" panose="020B0503020204020204" pitchFamily="34" charset="-122"/>
                <a:ea typeface="微软雅黑" panose="020B0503020204020204" pitchFamily="34" charset="-122"/>
              </a:rPr>
              <a:t>2019</a:t>
            </a:r>
            <a:r>
              <a:rPr lang="zh-CN" altLang="en-US" sz="2400" dirty="0">
                <a:solidFill>
                  <a:schemeClr val="accent1"/>
                </a:solidFill>
                <a:latin typeface="微软雅黑" panose="020B0503020204020204" pitchFamily="34" charset="-122"/>
                <a:ea typeface="微软雅黑" panose="020B0503020204020204" pitchFamily="34" charset="-122"/>
              </a:rPr>
              <a:t>年</a:t>
            </a:r>
          </a:p>
        </p:txBody>
      </p:sp>
      <p:sp>
        <p:nvSpPr>
          <p:cNvPr id="13" name="文本框 12"/>
          <p:cNvSpPr txBox="1"/>
          <p:nvPr/>
        </p:nvSpPr>
        <p:spPr>
          <a:xfrm>
            <a:off x="3995692" y="1785464"/>
            <a:ext cx="1217001" cy="461665"/>
          </a:xfrm>
          <a:prstGeom prst="rect">
            <a:avLst/>
          </a:prstGeom>
          <a:noFill/>
        </p:spPr>
        <p:txBody>
          <a:bodyPr wrap="none" rtlCol="0">
            <a:spAutoFit/>
          </a:bodyPr>
          <a:lstStyle/>
          <a:p>
            <a:pPr algn="ctr"/>
            <a:r>
              <a:rPr lang="en-US" altLang="zh-CN" sz="2400" dirty="0">
                <a:solidFill>
                  <a:schemeClr val="accent2"/>
                </a:solidFill>
                <a:latin typeface="微软雅黑" panose="020B0503020204020204" pitchFamily="34" charset="-122"/>
                <a:ea typeface="微软雅黑" panose="020B0503020204020204" pitchFamily="34" charset="-122"/>
              </a:rPr>
              <a:t>2020</a:t>
            </a:r>
            <a:r>
              <a:rPr lang="zh-CN" altLang="en-US" sz="2400" dirty="0">
                <a:solidFill>
                  <a:schemeClr val="accent2"/>
                </a:solidFill>
                <a:latin typeface="微软雅黑" panose="020B0503020204020204" pitchFamily="34" charset="-122"/>
                <a:ea typeface="微软雅黑" panose="020B0503020204020204" pitchFamily="34" charset="-122"/>
              </a:rPr>
              <a:t>年</a:t>
            </a:r>
          </a:p>
        </p:txBody>
      </p:sp>
      <p:cxnSp>
        <p:nvCxnSpPr>
          <p:cNvPr id="24" name="直接箭头连接符 23"/>
          <p:cNvCxnSpPr/>
          <p:nvPr/>
        </p:nvCxnSpPr>
        <p:spPr>
          <a:xfrm flipH="1">
            <a:off x="1623417" y="2247129"/>
            <a:ext cx="2" cy="68400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a:off x="4604191" y="2247129"/>
            <a:ext cx="0" cy="68400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7" name="矩形 36"/>
          <p:cNvSpPr/>
          <p:nvPr/>
        </p:nvSpPr>
        <p:spPr>
          <a:xfrm>
            <a:off x="395605" y="4916677"/>
            <a:ext cx="2448000" cy="1631216"/>
          </a:xfrm>
          <a:prstGeom prst="rect">
            <a:avLst/>
          </a:prstGeom>
        </p:spPr>
        <p:txBody>
          <a:bodyPr wrap="square">
            <a:spAutoFit/>
          </a:bodyPr>
          <a:lstStyle/>
          <a:p>
            <a:r>
              <a:rPr lang="zh-CN" altLang="en-US" sz="2000" dirty="0"/>
              <a:t>襄阳市裕昌精细化工有限公司举行揭牌仪式，标志着裕昌精化正式加入雅本化学大家庭。</a:t>
            </a:r>
          </a:p>
        </p:txBody>
      </p:sp>
      <p:sp>
        <p:nvSpPr>
          <p:cNvPr id="39" name="矩形 38"/>
          <p:cNvSpPr/>
          <p:nvPr/>
        </p:nvSpPr>
        <p:spPr>
          <a:xfrm>
            <a:off x="3401727" y="4916677"/>
            <a:ext cx="2514479" cy="1923604"/>
          </a:xfrm>
          <a:prstGeom prst="rect">
            <a:avLst/>
          </a:prstGeom>
        </p:spPr>
        <p:txBody>
          <a:bodyPr wrap="square">
            <a:spAutoFit/>
          </a:bodyPr>
          <a:lstStyle/>
          <a:p>
            <a:pPr>
              <a:lnSpc>
                <a:spcPct val="119000"/>
              </a:lnSpc>
              <a:spcAft>
                <a:spcPts val="600"/>
              </a:spcAft>
            </a:pPr>
            <a:r>
              <a:rPr lang="zh-CN" altLang="en-US" sz="2000" kern="1400" dirty="0">
                <a:solidFill>
                  <a:schemeClr val="tx1">
                    <a:lumMod val="75000"/>
                    <a:lumOff val="25000"/>
                  </a:schemeClr>
                </a:solidFill>
                <a:latin typeface="+mn-ea"/>
              </a:rPr>
              <a:t>在上虞经济技术开发区</a:t>
            </a:r>
            <a:r>
              <a:rPr lang="zh-CN" altLang="en-US" sz="2000" dirty="0">
                <a:solidFill>
                  <a:schemeClr val="tx1">
                    <a:lumMod val="75000"/>
                    <a:lumOff val="25000"/>
                  </a:schemeClr>
                </a:solidFill>
              </a:rPr>
              <a:t>成立</a:t>
            </a:r>
            <a:r>
              <a:rPr lang="zh-CN" altLang="zh-CN" sz="2000" dirty="0">
                <a:solidFill>
                  <a:schemeClr val="tx1">
                    <a:lumMod val="75000"/>
                    <a:lumOff val="25000"/>
                  </a:schemeClr>
                </a:solidFill>
              </a:rPr>
              <a:t>雅本（绍兴）药业有限公司</a:t>
            </a:r>
            <a:r>
              <a:rPr lang="zh-CN" altLang="en-US" sz="2000" dirty="0">
                <a:solidFill>
                  <a:schemeClr val="tx1">
                    <a:lumMod val="75000"/>
                    <a:lumOff val="25000"/>
                  </a:schemeClr>
                </a:solidFill>
              </a:rPr>
              <a:t>，打造酶制剂</a:t>
            </a:r>
            <a:r>
              <a:rPr lang="en-US" altLang="zh-CN" sz="2000" dirty="0">
                <a:solidFill>
                  <a:schemeClr val="tx1">
                    <a:lumMod val="75000"/>
                    <a:lumOff val="25000"/>
                  </a:schemeClr>
                </a:solidFill>
              </a:rPr>
              <a:t>&amp;</a:t>
            </a:r>
            <a:r>
              <a:rPr lang="zh-CN" altLang="en-US" sz="2000" dirty="0">
                <a:solidFill>
                  <a:schemeClr val="tx1">
                    <a:lumMod val="75000"/>
                    <a:lumOff val="25000"/>
                  </a:schemeClr>
                </a:solidFill>
              </a:rPr>
              <a:t>绿色化学研究院及原料药项目。</a:t>
            </a:r>
          </a:p>
        </p:txBody>
      </p:sp>
      <p:sp>
        <p:nvSpPr>
          <p:cNvPr id="26" name="矩形 25"/>
          <p:cNvSpPr/>
          <p:nvPr/>
        </p:nvSpPr>
        <p:spPr>
          <a:xfrm>
            <a:off x="0" y="363537"/>
            <a:ext cx="1000125" cy="1000125"/>
          </a:xfrm>
          <a:prstGeom prst="rect">
            <a:avLst/>
          </a:prstGeom>
          <a:solidFill>
            <a:srgbClr val="028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t>1.2</a:t>
            </a:r>
            <a:endParaRPr lang="zh-CN" altLang="en-US" sz="4400" b="1" dirty="0"/>
          </a:p>
        </p:txBody>
      </p:sp>
      <p:sp>
        <p:nvSpPr>
          <p:cNvPr id="27" name="文本占位符 1"/>
          <p:cNvSpPr>
            <a:spLocks noGrp="1"/>
          </p:cNvSpPr>
          <p:nvPr>
            <p:ph type="body" sz="quarter" idx="10"/>
          </p:nvPr>
        </p:nvSpPr>
        <p:spPr/>
        <p:txBody>
          <a:bodyPr anchor="ctr"/>
          <a:lstStyle/>
          <a:p>
            <a:r>
              <a:rPr lang="zh-CN" altLang="en-US" dirty="0">
                <a:latin typeface="微软雅黑" panose="020B0503020204020204" pitchFamily="34" charset="-122"/>
                <a:ea typeface="微软雅黑" panose="020B0503020204020204" pitchFamily="34" charset="-122"/>
              </a:rPr>
              <a:t>公司历程</a:t>
            </a:r>
          </a:p>
        </p:txBody>
      </p:sp>
      <p:pic>
        <p:nvPicPr>
          <p:cNvPr id="29" name="Picture 3"/>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397077" y="3069651"/>
            <a:ext cx="2454574" cy="16363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30" name="Picture 5"/>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3372255" y="3070277"/>
            <a:ext cx="2461816" cy="1635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
        <p:nvSpPr>
          <p:cNvPr id="15" name="燕尾形 9">
            <a:extLst>
              <a:ext uri="{FF2B5EF4-FFF2-40B4-BE49-F238E27FC236}">
                <a16:creationId xmlns:a16="http://schemas.microsoft.com/office/drawing/2014/main" xmlns="" id="{7E197B49-6775-436B-B8F2-2056299B102F}"/>
              </a:ext>
            </a:extLst>
          </p:cNvPr>
          <p:cNvSpPr/>
          <p:nvPr/>
        </p:nvSpPr>
        <p:spPr>
          <a:xfrm>
            <a:off x="6304812" y="2362365"/>
            <a:ext cx="2520000" cy="216024"/>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文本框 15">
            <a:extLst>
              <a:ext uri="{FF2B5EF4-FFF2-40B4-BE49-F238E27FC236}">
                <a16:creationId xmlns:a16="http://schemas.microsoft.com/office/drawing/2014/main" xmlns="" id="{A15DF893-11B1-43C7-8967-1E69709E4F7C}"/>
              </a:ext>
            </a:extLst>
          </p:cNvPr>
          <p:cNvSpPr txBox="1"/>
          <p:nvPr/>
        </p:nvSpPr>
        <p:spPr>
          <a:xfrm>
            <a:off x="6977413" y="1792650"/>
            <a:ext cx="1217001" cy="461665"/>
          </a:xfrm>
          <a:prstGeom prst="rect">
            <a:avLst/>
          </a:prstGeom>
          <a:noFill/>
        </p:spPr>
        <p:txBody>
          <a:bodyPr wrap="none" rtlCol="0">
            <a:spAutoFit/>
          </a:bodyPr>
          <a:lstStyle/>
          <a:p>
            <a:pPr algn="ctr"/>
            <a:r>
              <a:rPr lang="en-US" altLang="zh-CN" sz="2400" dirty="0">
                <a:solidFill>
                  <a:schemeClr val="accent3"/>
                </a:solidFill>
                <a:latin typeface="微软雅黑" panose="020B0503020204020204" charset="-122"/>
                <a:ea typeface="微软雅黑" panose="020B0503020204020204" charset="-122"/>
              </a:rPr>
              <a:t>2021</a:t>
            </a:r>
            <a:r>
              <a:rPr lang="zh-CN" altLang="en-US" sz="2400" dirty="0">
                <a:solidFill>
                  <a:schemeClr val="accent3"/>
                </a:solidFill>
                <a:latin typeface="微软雅黑" panose="020B0503020204020204" charset="-122"/>
                <a:ea typeface="微软雅黑" panose="020B0503020204020204" charset="-122"/>
              </a:rPr>
              <a:t>年</a:t>
            </a:r>
          </a:p>
        </p:txBody>
      </p:sp>
      <p:sp>
        <p:nvSpPr>
          <p:cNvPr id="17" name="矩形 16">
            <a:extLst>
              <a:ext uri="{FF2B5EF4-FFF2-40B4-BE49-F238E27FC236}">
                <a16:creationId xmlns:a16="http://schemas.microsoft.com/office/drawing/2014/main" xmlns="" id="{D6EA0B0A-E491-4906-BFBE-EC5D807B07F7}"/>
              </a:ext>
            </a:extLst>
          </p:cNvPr>
          <p:cNvSpPr/>
          <p:nvPr/>
        </p:nvSpPr>
        <p:spPr>
          <a:xfrm>
            <a:off x="6377371" y="4896049"/>
            <a:ext cx="2443028" cy="1938992"/>
          </a:xfrm>
          <a:prstGeom prst="rect">
            <a:avLst/>
          </a:prstGeom>
        </p:spPr>
        <p:txBody>
          <a:bodyPr wrap="square">
            <a:spAutoFit/>
          </a:bodyPr>
          <a:lstStyle/>
          <a:p>
            <a:r>
              <a:rPr lang="zh-CN" altLang="en-US" sz="2000" dirty="0"/>
              <a:t>全面布局营养保健品市场，创建自主品牌</a:t>
            </a:r>
            <a:r>
              <a:rPr lang="en-US" altLang="zh-CN" sz="2000" dirty="0"/>
              <a:t>Wholly You®</a:t>
            </a:r>
            <a:r>
              <a:rPr lang="zh-CN" altLang="en-US" sz="2000" dirty="0"/>
              <a:t>，在天猫、京东及拼多多等平台设立旗舰店。</a:t>
            </a:r>
          </a:p>
        </p:txBody>
      </p:sp>
      <p:cxnSp>
        <p:nvCxnSpPr>
          <p:cNvPr id="18" name="直接箭头连接符 17">
            <a:extLst>
              <a:ext uri="{FF2B5EF4-FFF2-40B4-BE49-F238E27FC236}">
                <a16:creationId xmlns:a16="http://schemas.microsoft.com/office/drawing/2014/main" xmlns="" id="{1C31416A-ADD6-4CC1-B685-8A5BAAA3EA66}"/>
              </a:ext>
            </a:extLst>
          </p:cNvPr>
          <p:cNvCxnSpPr/>
          <p:nvPr/>
        </p:nvCxnSpPr>
        <p:spPr>
          <a:xfrm>
            <a:off x="7575991" y="2226501"/>
            <a:ext cx="0" cy="684000"/>
          </a:xfrm>
          <a:prstGeom prst="straightConnector1">
            <a:avLst/>
          </a:prstGeom>
          <a:ln w="28575">
            <a:solidFill>
              <a:srgbClr val="A5A5A5"/>
            </a:solidFill>
            <a:tailEnd type="triangle"/>
          </a:ln>
        </p:spPr>
        <p:style>
          <a:lnRef idx="1">
            <a:schemeClr val="accent1"/>
          </a:lnRef>
          <a:fillRef idx="0">
            <a:schemeClr val="accent1"/>
          </a:fillRef>
          <a:effectRef idx="0">
            <a:schemeClr val="accent1"/>
          </a:effectRef>
          <a:fontRef idx="minor">
            <a:schemeClr val="tx1"/>
          </a:fontRef>
        </p:style>
      </p:cxnSp>
      <p:pic>
        <p:nvPicPr>
          <p:cNvPr id="19" name="图片 18">
            <a:extLst>
              <a:ext uri="{FF2B5EF4-FFF2-40B4-BE49-F238E27FC236}">
                <a16:creationId xmlns:a16="http://schemas.microsoft.com/office/drawing/2014/main" xmlns="" id="{FE8E747C-972A-43D8-99E2-672A19774BA5}"/>
              </a:ext>
            </a:extLst>
          </p:cNvPr>
          <p:cNvPicPr>
            <a:picLocks noChangeAspect="1"/>
          </p:cNvPicPr>
          <p:nvPr/>
        </p:nvPicPr>
        <p:blipFill rotWithShape="1">
          <a:blip r:embed="rId4">
            <a:extLst>
              <a:ext uri="{28A0092B-C50C-407E-A947-70E740481C1C}">
                <a14:useLocalDpi xmlns:a14="http://schemas.microsoft.com/office/drawing/2010/main" val="0"/>
              </a:ext>
            </a:extLst>
          </a:blip>
          <a:srcRect l="5429" t="3521" r="19504" b="327"/>
          <a:stretch/>
        </p:blipFill>
        <p:spPr>
          <a:xfrm>
            <a:off x="6254412" y="3026037"/>
            <a:ext cx="2620800" cy="1638000"/>
          </a:xfrm>
          <a:prstGeom prst="rect">
            <a:avLst/>
          </a:prstGeom>
        </p:spPr>
      </p:pic>
    </p:spTree>
    <p:extLst>
      <p:ext uri="{BB962C8B-B14F-4D97-AF65-F5344CB8AC3E}">
        <p14:creationId xmlns:p14="http://schemas.microsoft.com/office/powerpoint/2010/main" val="3059871187"/>
      </p:ext>
    </p:extLst>
  </p:cSld>
  <p:clrMapOvr>
    <a:masterClrMapping/>
  </p:clrMapOvr>
</p:sld>
</file>

<file path=ppt/theme/theme1.xml><?xml version="1.0" encoding="utf-8"?>
<a:theme xmlns:a="http://schemas.openxmlformats.org/drawingml/2006/main" name="95129db74521414a1aab8b57a57de8e8c60f3281">
  <a:themeElements>
    <a:clrScheme name="自定义 19">
      <a:dk1>
        <a:sysClr val="windowText" lastClr="000000"/>
      </a:dk1>
      <a:lt1>
        <a:sysClr val="window" lastClr="FFFFFF"/>
      </a:lt1>
      <a:dk2>
        <a:srgbClr val="44546A"/>
      </a:dk2>
      <a:lt2>
        <a:srgbClr val="E7E6E6"/>
      </a:lt2>
      <a:accent1>
        <a:srgbClr val="059F59"/>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plus">
      <a:majorFont>
        <a:latin typeface="Calibri Light"/>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acfc675c8cb683aeee4acfe7d9f86b24e32b91b4">
  <a:themeElements>
    <a:clrScheme name="自定义 19">
      <a:dk1>
        <a:sysClr val="windowText" lastClr="000000"/>
      </a:dk1>
      <a:lt1>
        <a:sysClr val="window" lastClr="FFFFFF"/>
      </a:lt1>
      <a:dk2>
        <a:srgbClr val="44546A"/>
      </a:dk2>
      <a:lt2>
        <a:srgbClr val="E7E6E6"/>
      </a:lt2>
      <a:accent1>
        <a:srgbClr val="059F59"/>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plus">
      <a:majorFont>
        <a:latin typeface="Calibri Light"/>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eeb05490a3c0c66cec066228fc3f36f590c74698">
  <a:themeElements>
    <a:clrScheme name="自定义 19">
      <a:dk1>
        <a:sysClr val="windowText" lastClr="000000"/>
      </a:dk1>
      <a:lt1>
        <a:sysClr val="window" lastClr="FFFFFF"/>
      </a:lt1>
      <a:dk2>
        <a:srgbClr val="44546A"/>
      </a:dk2>
      <a:lt2>
        <a:srgbClr val="E7E6E6"/>
      </a:lt2>
      <a:accent1>
        <a:srgbClr val="059F59"/>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plus">
      <a:majorFont>
        <a:latin typeface="Calibri Light"/>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b8f37e138a128ff874f3a0fadf8bdaf3d3738334">
  <a:themeElements>
    <a:clrScheme name="自定义 19">
      <a:dk1>
        <a:sysClr val="windowText" lastClr="000000"/>
      </a:dk1>
      <a:lt1>
        <a:sysClr val="window" lastClr="FFFFFF"/>
      </a:lt1>
      <a:dk2>
        <a:srgbClr val="44546A"/>
      </a:dk2>
      <a:lt2>
        <a:srgbClr val="E7E6E6"/>
      </a:lt2>
      <a:accent1>
        <a:srgbClr val="059F59"/>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plus">
      <a:majorFont>
        <a:latin typeface="Calibri Light"/>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ff7f576e3fb3926c13607301aad5a1ca445b2a0a">
  <a:themeElements>
    <a:clrScheme name="自定义 19">
      <a:dk1>
        <a:sysClr val="windowText" lastClr="000000"/>
      </a:dk1>
      <a:lt1>
        <a:sysClr val="window" lastClr="FFFFFF"/>
      </a:lt1>
      <a:dk2>
        <a:srgbClr val="44546A"/>
      </a:dk2>
      <a:lt2>
        <a:srgbClr val="E7E6E6"/>
      </a:lt2>
      <a:accent1>
        <a:srgbClr val="059F59"/>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plus">
      <a:majorFont>
        <a:latin typeface="Calibri Light"/>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95129db74521414a1aab8b57a57de8e8c60f3281</Template>
  <TotalTime>1455</TotalTime>
  <Words>3286</Words>
  <Application>Microsoft Office PowerPoint</Application>
  <PresentationFormat>自定义</PresentationFormat>
  <Paragraphs>306</Paragraphs>
  <Slides>42</Slides>
  <Notes>6</Notes>
  <HiddenSlides>0</HiddenSlides>
  <MMClips>0</MMClips>
  <ScaleCrop>false</ScaleCrop>
  <HeadingPairs>
    <vt:vector size="4" baseType="variant">
      <vt:variant>
        <vt:lpstr>主题</vt:lpstr>
      </vt:variant>
      <vt:variant>
        <vt:i4>5</vt:i4>
      </vt:variant>
      <vt:variant>
        <vt:lpstr>幻灯片标题</vt:lpstr>
      </vt:variant>
      <vt:variant>
        <vt:i4>42</vt:i4>
      </vt:variant>
    </vt:vector>
  </HeadingPairs>
  <TitlesOfParts>
    <vt:vector size="47" baseType="lpstr">
      <vt:lpstr>95129db74521414a1aab8b57a57de8e8c60f3281</vt:lpstr>
      <vt:lpstr>acfc675c8cb683aeee4acfe7d9f86b24e32b91b4</vt:lpstr>
      <vt:lpstr>eeb05490a3c0c66cec066228fc3f36f590c74698</vt:lpstr>
      <vt:lpstr>b8f37e138a128ff874f3a0fadf8bdaf3d3738334</vt:lpstr>
      <vt:lpstr>ff7f576e3fb3926c13607301aad5a1ca445b2a0a</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rs03</dc:creator>
  <cp:lastModifiedBy>jn</cp:lastModifiedBy>
  <cp:revision>93</cp:revision>
  <dcterms:created xsi:type="dcterms:W3CDTF">2017-07-20T07:38:54Z</dcterms:created>
  <dcterms:modified xsi:type="dcterms:W3CDTF">2022-09-30T02:13:25Z</dcterms:modified>
</cp:coreProperties>
</file>