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58" r:id="rId4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858" y="-44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smtClean="0"/>
              <a:t>正泰集团未来“碳”索家计划</a:t>
            </a:r>
            <a:r>
              <a:rPr lang="en-US" altLang="zh-CN" smtClean="0"/>
              <a:t>— —</a:t>
            </a:r>
            <a:r>
              <a:rPr lang="zh-CN" altLang="en-US" smtClean="0"/>
              <a:t>正有所为，泰有未来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98BEC-9F4F-4E14-B595-185F8CD48C38}" type="datetime1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smtClean="0"/>
              <a:t>公司地址：浙江省乐清市北白象镇正泰工业园区正泰路</a:t>
            </a:r>
            <a:r>
              <a:rPr lang="en-US" altLang="zh-CN" smtClean="0"/>
              <a:t>1</a:t>
            </a:r>
            <a:r>
              <a:rPr lang="zh-CN" altLang="en-US" smtClean="0"/>
              <a:t>号  公司官网：</a:t>
            </a:r>
            <a:r>
              <a:rPr lang="en-US" altLang="zh-CN" smtClean="0"/>
              <a:t>www.chint.com  </a:t>
            </a:r>
            <a:r>
              <a:rPr lang="zh-CN" altLang="en-US" smtClean="0"/>
              <a:t>校招邮箱：</a:t>
            </a:r>
            <a:r>
              <a:rPr lang="en-US" altLang="zh-CN" smtClean="0"/>
              <a:t>chintxz@chint.com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6658-FA58-46DF-A03D-4D49B15E1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77064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smtClean="0"/>
              <a:t>正泰集团未来“碳”索家计划</a:t>
            </a:r>
            <a:r>
              <a:rPr lang="en-US" altLang="zh-CN" smtClean="0"/>
              <a:t>— —</a:t>
            </a:r>
            <a:r>
              <a:rPr lang="zh-CN" altLang="en-US" smtClean="0"/>
              <a:t>正有所为，泰有未来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E2F72-D767-4A2B-9E3B-45207E96BBB8}" type="datetime1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smtClean="0"/>
              <a:t>公司地址：浙江省乐清市北白象镇正泰工业园区正泰路</a:t>
            </a:r>
            <a:r>
              <a:rPr lang="en-US" altLang="zh-CN" smtClean="0"/>
              <a:t>1</a:t>
            </a:r>
            <a:r>
              <a:rPr lang="zh-CN" altLang="en-US" smtClean="0"/>
              <a:t>号  公司官网：</a:t>
            </a:r>
            <a:r>
              <a:rPr lang="en-US" altLang="zh-CN" smtClean="0"/>
              <a:t>www.chint.com  </a:t>
            </a:r>
            <a:r>
              <a:rPr lang="zh-CN" altLang="en-US" smtClean="0"/>
              <a:t>校招邮箱：</a:t>
            </a:r>
            <a:r>
              <a:rPr lang="en-US" altLang="zh-CN" smtClean="0"/>
              <a:t>chintxz@chint.com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6D679-B754-49E8-8D88-482004AF14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9937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71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36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4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47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36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83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13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36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79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0500" y="6306930"/>
            <a:ext cx="6521450" cy="52740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12682" y="9378595"/>
            <a:ext cx="347662" cy="527403"/>
          </a:xfrm>
          <a:prstGeom prst="rect">
            <a:avLst/>
          </a:prstGeom>
        </p:spPr>
        <p:txBody>
          <a:bodyPr/>
          <a:lstStyle/>
          <a:p>
            <a:fld id="{ADB7C018-4065-4A82-A1FE-2B090E48A0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37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5D97797-9483-DE29-7575-FC3518CC526C}"/>
              </a:ext>
            </a:extLst>
          </p:cNvPr>
          <p:cNvCxnSpPr/>
          <p:nvPr userDrawn="1"/>
        </p:nvCxnSpPr>
        <p:spPr>
          <a:xfrm>
            <a:off x="320675" y="9482838"/>
            <a:ext cx="62166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8AB4AE10-3262-3C3F-1787-34D16F0B23C9}"/>
              </a:ext>
            </a:extLst>
          </p:cNvPr>
          <p:cNvCxnSpPr/>
          <p:nvPr userDrawn="1"/>
        </p:nvCxnSpPr>
        <p:spPr>
          <a:xfrm>
            <a:off x="304800" y="698383"/>
            <a:ext cx="62166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图片 9">
            <a:extLst>
              <a:ext uri="{FF2B5EF4-FFF2-40B4-BE49-F238E27FC236}">
                <a16:creationId xmlns:a16="http://schemas.microsoft.com/office/drawing/2014/main" id="{E5304343-75CC-1A7C-73C4-086C6C88B99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0"/>
            <a:ext cx="946496" cy="692213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DD48CAB0-F866-CB56-B242-79129B4B657B}"/>
              </a:ext>
            </a:extLst>
          </p:cNvPr>
          <p:cNvSpPr txBox="1"/>
          <p:nvPr userDrawn="1"/>
        </p:nvSpPr>
        <p:spPr>
          <a:xfrm>
            <a:off x="507361" y="9502663"/>
            <a:ext cx="5844383" cy="31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集团地址： 浙江省杭州市滨江区滨安路 </a:t>
            </a:r>
            <a:r>
              <a:rPr lang="en-US" altLang="zh-CN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1335 </a:t>
            </a:r>
            <a:r>
              <a:rPr lang="zh-CN" altLang="en-US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号   集团官网： </a:t>
            </a:r>
            <a:r>
              <a:rPr lang="en-US" altLang="zh-CN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www.chint.com   </a:t>
            </a:r>
            <a:r>
              <a:rPr lang="zh-CN" altLang="en-US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集团邮箱： </a:t>
            </a:r>
            <a:r>
              <a:rPr lang="en-US" altLang="zh-CN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ztjtzp@chint.com   </a:t>
            </a:r>
            <a:r>
              <a:rPr lang="zh-CN" altLang="en-US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校招微信： </a:t>
            </a:r>
            <a:r>
              <a:rPr lang="en-US" altLang="zh-CN" sz="7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ChintGroup1984 </a:t>
            </a:r>
            <a:r>
              <a:rPr lang="zh-CN" altLang="en-US" sz="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zh-CN" altLang="en-US" sz="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endParaRPr lang="zh-CN" altLang="en-US" sz="7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D2E199E-3F0F-74C1-8812-01449249F916}"/>
              </a:ext>
            </a:extLst>
          </p:cNvPr>
          <p:cNvSpPr txBox="1"/>
          <p:nvPr userDrawn="1"/>
        </p:nvSpPr>
        <p:spPr>
          <a:xfrm>
            <a:off x="1066617" y="503653"/>
            <a:ext cx="58443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00" spc="6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正泰集团未来“碳索家”计划</a:t>
            </a:r>
            <a:r>
              <a:rPr lang="en-US" altLang="zh-CN" sz="700" spc="6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——</a:t>
            </a:r>
            <a:r>
              <a:rPr lang="zh-CN" altLang="en-US" sz="700" spc="600" dirty="0">
                <a:solidFill>
                  <a:srgbClr val="000008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正有所为，泰有未来</a:t>
            </a:r>
          </a:p>
        </p:txBody>
      </p:sp>
    </p:spTree>
    <p:extLst>
      <p:ext uri="{BB962C8B-B14F-4D97-AF65-F5344CB8AC3E}">
        <p14:creationId xmlns:p14="http://schemas.microsoft.com/office/powerpoint/2010/main" val="270891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ntxz@chint.com" TargetMode="External"/><Relationship Id="rId2" Type="http://schemas.openxmlformats.org/officeDocument/2006/relationships/hyperlink" Target="http://www.chin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nt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://www.chint.com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5100A7F2-9E40-A1BC-FF4C-2759E935CED3}"/>
              </a:ext>
            </a:extLst>
          </p:cNvPr>
          <p:cNvSpPr txBox="1"/>
          <p:nvPr/>
        </p:nvSpPr>
        <p:spPr>
          <a:xfrm>
            <a:off x="305903" y="1484134"/>
            <a:ext cx="6153082" cy="310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正泰集团股份有限公司（以下简称“正泰”）始创于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1984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年，是全球知名的智慧能源系统解决方案提供商。创立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年来，正泰始终聚精会神干实业、一门心思创品牌，聚焦绿色能源、智能电气、智慧低碳城市核心业务，培育科创孵化器，形成“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3+1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”产业体系。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持续深耕国际市场，业务遍及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多个国家和地区，拥有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大全球研发中心，建立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大国际营销区域，制造基地遍布超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个国家和地区，全球员工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万余名，年营业收入逾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亿元，连续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年上榜中国企业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强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。旗下正泰电器（股票代码：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601877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）为中国首家以低压电器为主营业务的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股上市公司，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位列亚洲上市公司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强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en-US" altLang="zh-CN" sz="11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泰抢抓数智化、双碳目标新发展机遇，不断深化“一云两网”战略，将“正泰云”作为智慧科技和数据应用载体，率先构建能源物联网、工业物联网平台，在绿色低碳发展新蓝海中争做探索者、倡导者、实践者。以“绿源、智网、降荷、新储”系统服务能力，打造平台型企业，构筑区域智慧能源产业生态圈，为公共机构、工商业及终端用户提供一揽子能源解决方案，实现节能降碳、加速能源转型。</a:t>
            </a:r>
            <a:endParaRPr lang="zh-CN" altLang="zh-CN" sz="11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EB461218-532F-A171-EC87-A8B56795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94450" y="9475115"/>
            <a:ext cx="252254" cy="240385"/>
          </a:xfrm>
        </p:spPr>
        <p:txBody>
          <a:bodyPr/>
          <a:lstStyle/>
          <a:p>
            <a:fld id="{ADB7C018-4065-4A82-A1FE-2B090E48A04B}" type="slidenum">
              <a:rPr lang="zh-CN" altLang="en-US" sz="1100" smtClean="0">
                <a:latin typeface="Arial Black" panose="020B0A04020102020204" pitchFamily="34" charset="0"/>
              </a:rPr>
              <a:t>1</a:t>
            </a:fld>
            <a:endParaRPr lang="zh-CN" altLang="en-US" sz="1100" dirty="0">
              <a:latin typeface="Arial Black" panose="020B0A040201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E501BA0-E9D8-96FD-739D-B69662E6E951}"/>
              </a:ext>
            </a:extLst>
          </p:cNvPr>
          <p:cNvSpPr txBox="1"/>
          <p:nvPr/>
        </p:nvSpPr>
        <p:spPr>
          <a:xfrm>
            <a:off x="1476212" y="830422"/>
            <a:ext cx="373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正泰集团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届校园招聘简章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61596CC-BBFB-BB11-4370-C358494B272B}"/>
              </a:ext>
            </a:extLst>
          </p:cNvPr>
          <p:cNvSpPr txBox="1"/>
          <p:nvPr/>
        </p:nvSpPr>
        <p:spPr>
          <a:xfrm>
            <a:off x="320156" y="1186075"/>
            <a:ext cx="161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一、集团简介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61596CC-BBFB-BB11-4370-C358494B272B}"/>
              </a:ext>
            </a:extLst>
          </p:cNvPr>
          <p:cNvSpPr txBox="1"/>
          <p:nvPr/>
        </p:nvSpPr>
        <p:spPr>
          <a:xfrm>
            <a:off x="320156" y="4626104"/>
            <a:ext cx="161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、招聘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安排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18B4917-1A82-1151-0457-6E75984B671B}"/>
              </a:ext>
            </a:extLst>
          </p:cNvPr>
          <p:cNvSpPr txBox="1"/>
          <p:nvPr/>
        </p:nvSpPr>
        <p:spPr>
          <a:xfrm>
            <a:off x="305903" y="4892507"/>
            <a:ext cx="6088547" cy="2377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100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流程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①简历收集  ②简历筛选  </a:t>
            </a:r>
            <a:r>
              <a:rPr lang="zh-CN" altLang="en-US" sz="1100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测评</a:t>
            </a:r>
            <a:r>
              <a:rPr lang="zh-CN" altLang="en-US" sz="1100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④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笔试</a:t>
            </a:r>
            <a:r>
              <a:rPr lang="zh-CN" altLang="en-US" sz="1100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⑤ 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</a:t>
            </a:r>
            <a:r>
              <a:rPr lang="zh-CN" altLang="en-US" sz="1100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⑥ </a:t>
            </a:r>
            <a:r>
              <a:rPr lang="zh-CN" altLang="en-US" sz="1100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签约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、 </a:t>
            </a:r>
            <a:r>
              <a:rPr lang="zh-CN" altLang="en-US" sz="1100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投递</a:t>
            </a:r>
            <a:endParaRPr lang="en-US" altLang="zh-CN" sz="1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b="0" i="0" dirty="0" smtClean="0">
                <a:solidFill>
                  <a:srgbClr val="00000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集团官网</a:t>
            </a:r>
            <a:r>
              <a:rPr lang="zh-CN" altLang="en-US" sz="1100" dirty="0" smtClean="0">
                <a:solidFill>
                  <a:srgbClr val="0000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100" dirty="0" smtClean="0">
                <a:solidFill>
                  <a:srgbClr val="000008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www.chint.com</a:t>
            </a:r>
            <a:endParaRPr lang="en-US" altLang="zh-CN" sz="1100" dirty="0">
              <a:solidFill>
                <a:srgbClr val="0000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b="0" i="0" dirty="0" smtClean="0">
                <a:solidFill>
                  <a:srgbClr val="00000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校招网申平台：</a:t>
            </a:r>
            <a:r>
              <a:rPr lang="en-US" altLang="zh-CN" sz="1100" dirty="0">
                <a:solidFill>
                  <a:srgbClr val="0000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https://app.mokahr.com/campus-recruitment/chint/40745</a:t>
            </a:r>
            <a:endParaRPr lang="en-US" altLang="zh-CN" sz="1100" b="0" i="0" dirty="0" smtClean="0">
              <a:solidFill>
                <a:srgbClr val="000008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b="0" i="0" dirty="0" smtClean="0">
                <a:solidFill>
                  <a:srgbClr val="00000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邮箱投递：</a:t>
            </a:r>
            <a:r>
              <a:rPr lang="en-US" altLang="zh-CN" sz="1100" b="0" i="0" dirty="0" smtClean="0">
                <a:solidFill>
                  <a:srgbClr val="00000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chintxz@chint.com</a:t>
            </a:r>
            <a:r>
              <a:rPr lang="zh-CN" altLang="en-US" sz="1100" b="0" i="0" dirty="0">
                <a:solidFill>
                  <a:srgbClr val="00000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100" b="0" i="0" dirty="0">
                <a:solidFill>
                  <a:srgbClr val="000008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100" dirty="0">
                <a:solidFill>
                  <a:srgbClr val="0000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内部推荐：校园大使</a:t>
            </a:r>
            <a:r>
              <a:rPr lang="en-US" altLang="zh-CN" sz="1100" dirty="0">
                <a:solidFill>
                  <a:srgbClr val="0000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100" dirty="0">
                <a:solidFill>
                  <a:srgbClr val="0000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就业老师获取内推码投递</a:t>
            </a:r>
            <a:r>
              <a:rPr lang="zh-CN" altLang="en-US" sz="1100" dirty="0" smtClean="0">
                <a:solidFill>
                  <a:srgbClr val="0000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简历</a:t>
            </a:r>
            <a:endParaRPr lang="en-US" altLang="zh-CN" sz="1100" dirty="0" smtClean="0">
              <a:solidFill>
                <a:srgbClr val="0000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、校招动态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关注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“正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泰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电器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招聘“微信公众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号、视频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号，查看正泰校招动态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61596CC-BBFB-BB11-4370-C358494B272B}"/>
              </a:ext>
            </a:extLst>
          </p:cNvPr>
          <p:cNvSpPr txBox="1"/>
          <p:nvPr/>
        </p:nvSpPr>
        <p:spPr>
          <a:xfrm>
            <a:off x="305903" y="7334331"/>
            <a:ext cx="128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、招聘计划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FBAB629-8F72-D548-B45C-FB59382A2923}"/>
              </a:ext>
            </a:extLst>
          </p:cNvPr>
          <p:cNvSpPr txBox="1"/>
          <p:nvPr/>
        </p:nvSpPr>
        <p:spPr>
          <a:xfrm>
            <a:off x="305903" y="7642044"/>
            <a:ext cx="610235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、招聘对象：</a:t>
            </a: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正泰电器计划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招聘全国及海外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2023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届本科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硕士应届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毕业生共计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189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，具体需求详见下表（正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泰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届校招需求岗位分布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、工作地点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40+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城市开放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投递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工作地点主要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集中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温州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 杭州、 上海等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具体岗位工作地址通过网申二维码方可查询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37201" y="508000"/>
            <a:ext cx="4289428" cy="159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645501" y="432585"/>
            <a:ext cx="46829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正泰集团未来“碳”索家计划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正有所为，泰有未来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5086" y="9547685"/>
            <a:ext cx="5733371" cy="240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42907" y="9510503"/>
            <a:ext cx="55882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公司地址：浙江省乐清市北白象镇正泰工业园区正泰路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  集团官网：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www.chint.com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校招邮箱：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chintxz@chint.com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76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018-4065-4A82-A1FE-2B090E48A04B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0586378-2758-E264-FEE8-4E6C7752AF06}"/>
              </a:ext>
            </a:extLst>
          </p:cNvPr>
          <p:cNvSpPr txBox="1"/>
          <p:nvPr/>
        </p:nvSpPr>
        <p:spPr>
          <a:xfrm>
            <a:off x="296975" y="983898"/>
            <a:ext cx="2788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泰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电器</a:t>
            </a:r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届校招需求岗位分布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533775"/>
              </p:ext>
            </p:extLst>
          </p:nvPr>
        </p:nvGraphicFramePr>
        <p:xfrm>
          <a:off x="441506" y="1441198"/>
          <a:ext cx="5872437" cy="7415838"/>
        </p:xfrm>
        <a:graphic>
          <a:graphicData uri="http://schemas.openxmlformats.org/drawingml/2006/table">
            <a:tbl>
              <a:tblPr/>
              <a:tblGrid>
                <a:gridCol w="555717">
                  <a:extLst>
                    <a:ext uri="{9D8B030D-6E8A-4147-A177-3AD203B41FA5}">
                      <a16:colId xmlns:a16="http://schemas.microsoft.com/office/drawing/2014/main" val="2165205701"/>
                    </a:ext>
                  </a:extLst>
                </a:gridCol>
                <a:gridCol w="1812435">
                  <a:extLst>
                    <a:ext uri="{9D8B030D-6E8A-4147-A177-3AD203B41FA5}">
                      <a16:colId xmlns:a16="http://schemas.microsoft.com/office/drawing/2014/main" val="2588386327"/>
                    </a:ext>
                  </a:extLst>
                </a:gridCol>
                <a:gridCol w="2160355">
                  <a:extLst>
                    <a:ext uri="{9D8B030D-6E8A-4147-A177-3AD203B41FA5}">
                      <a16:colId xmlns:a16="http://schemas.microsoft.com/office/drawing/2014/main" val="4097592551"/>
                    </a:ext>
                  </a:extLst>
                </a:gridCol>
                <a:gridCol w="449069">
                  <a:extLst>
                    <a:ext uri="{9D8B030D-6E8A-4147-A177-3AD203B41FA5}">
                      <a16:colId xmlns:a16="http://schemas.microsoft.com/office/drawing/2014/main" val="1517384931"/>
                    </a:ext>
                  </a:extLst>
                </a:gridCol>
                <a:gridCol w="442514">
                  <a:extLst>
                    <a:ext uri="{9D8B030D-6E8A-4147-A177-3AD203B41FA5}">
                      <a16:colId xmlns:a16="http://schemas.microsoft.com/office/drawing/2014/main" val="2373685274"/>
                    </a:ext>
                  </a:extLst>
                </a:gridCol>
                <a:gridCol w="452347">
                  <a:extLst>
                    <a:ext uri="{9D8B030D-6E8A-4147-A177-3AD203B41FA5}">
                      <a16:colId xmlns:a16="http://schemas.microsoft.com/office/drawing/2014/main" val="3489733993"/>
                    </a:ext>
                  </a:extLst>
                </a:gridCol>
              </a:tblGrid>
              <a:tr h="4000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硕士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70144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SMT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/ITBP/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测试工程师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工艺员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工艺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员（冲压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注塑）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电气工程及其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自动化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机械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设计制造及其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自动化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机电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一体化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计算机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电子信息技术等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专业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61007"/>
                  </a:ext>
                </a:extLst>
              </a:tr>
              <a:tr h="14349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采购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供应商开发岗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价格核算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系统实施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精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益生产管理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设备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制造岗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设备管理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管理员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/EHS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工业工程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供应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链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机械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设计制造及其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自动化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工程及其自动化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数学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统计学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计算机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自动化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模具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安全工程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等相关专业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779114"/>
                  </a:ext>
                </a:extLst>
              </a:tr>
              <a:tr h="115387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市场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销售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渠道管理员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渠道提升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专员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销售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代表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盘柜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渠道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业务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拓展员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机械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市场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营销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工商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管理等相关专业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66944"/>
                  </a:ext>
                </a:extLst>
              </a:tr>
              <a:tr h="14201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质量类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测试工程师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产品质量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可靠性试验工程师零部件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质量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师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程质量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质量工程师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机电一体化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电气工程及其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自动化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电力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电器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自动化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质量管理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等相关专业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03380"/>
                  </a:ext>
                </a:extLst>
              </a:tr>
              <a:tr h="168643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职能类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财务分析员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银行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出纳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技术服务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流程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分析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在线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企业管理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员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安装工程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设计管理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土建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造价工程师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财务管理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人力资源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工商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物流管理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供应链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企业管理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信息化管理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法律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心理学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审计学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行政管理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统计学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计算机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工程造价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土木工程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建筑学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等相关专业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959747"/>
                  </a:ext>
                </a:extLst>
              </a:tr>
              <a:tr h="396459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57610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944914" y="493486"/>
            <a:ext cx="4412343" cy="1741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630987" y="432585"/>
            <a:ext cx="46829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正泰集团未来“碳”索家计划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正有所为，泰有未来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0571" y="9535886"/>
            <a:ext cx="5632111" cy="20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42907" y="9510503"/>
            <a:ext cx="55882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公司地址：浙江省乐清市北白象镇正泰工业园区正泰路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  集团官网：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www.chint.com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校招邮箱：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chintxz@chint.com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23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7">
            <a:extLst>
              <a:ext uri="{FF2B5EF4-FFF2-40B4-BE49-F238E27FC236}">
                <a16:creationId xmlns:a16="http://schemas.microsoft.com/office/drawing/2014/main" id="{0F0648BB-86E3-BD4E-D350-BEA4B537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94450" y="9475115"/>
            <a:ext cx="252254" cy="240385"/>
          </a:xfrm>
        </p:spPr>
        <p:txBody>
          <a:bodyPr/>
          <a:lstStyle/>
          <a:p>
            <a:fld id="{ADB7C018-4065-4A82-A1FE-2B090E48A04B}" type="slidenum">
              <a:rPr lang="zh-CN" altLang="en-US" sz="1100" smtClean="0">
                <a:latin typeface="Arial Black" panose="020B0A04020102020204" pitchFamily="34" charset="0"/>
              </a:rPr>
              <a:t>3</a:t>
            </a:fld>
            <a:endParaRPr lang="zh-CN" altLang="en-US" sz="1100" dirty="0">
              <a:latin typeface="Arial Black" panose="020B0A040201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C609D6E-E5E4-E0E0-9CD1-743EF6738318}"/>
              </a:ext>
            </a:extLst>
          </p:cNvPr>
          <p:cNvSpPr txBox="1"/>
          <p:nvPr/>
        </p:nvSpPr>
        <p:spPr>
          <a:xfrm>
            <a:off x="280872" y="970140"/>
            <a:ext cx="2219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薪酬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福利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B4DD3C4-F81A-7F8A-7709-855F8C9A31F2}"/>
              </a:ext>
            </a:extLst>
          </p:cNvPr>
          <p:cNvSpPr txBox="1"/>
          <p:nvPr/>
        </p:nvSpPr>
        <p:spPr>
          <a:xfrm>
            <a:off x="280872" y="6938495"/>
            <a:ext cx="2219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简历投递及联系方式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AEB86C2-7914-2DA1-D3EE-52AC46CF14A7}"/>
              </a:ext>
            </a:extLst>
          </p:cNvPr>
          <p:cNvSpPr txBox="1"/>
          <p:nvPr/>
        </p:nvSpPr>
        <p:spPr>
          <a:xfrm>
            <a:off x="2789280" y="8903368"/>
            <a:ext cx="1241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泰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电器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招聘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EBD31CF-2506-3C52-D786-8C0A09130FD2}"/>
              </a:ext>
            </a:extLst>
          </p:cNvPr>
          <p:cNvSpPr txBox="1"/>
          <p:nvPr/>
        </p:nvSpPr>
        <p:spPr>
          <a:xfrm>
            <a:off x="850569" y="8898748"/>
            <a:ext cx="1241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简历投递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2BFAF6A-E86E-B81C-27B1-1012D05D0BA9}"/>
              </a:ext>
            </a:extLst>
          </p:cNvPr>
          <p:cNvSpPr txBox="1"/>
          <p:nvPr/>
        </p:nvSpPr>
        <p:spPr>
          <a:xfrm>
            <a:off x="4690644" y="8903367"/>
            <a:ext cx="128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空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宣微信答疑群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696" y="7338136"/>
            <a:ext cx="1493070" cy="14930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80" y="7371186"/>
            <a:ext cx="1426969" cy="142696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0872" y="1946641"/>
            <a:ext cx="1006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员工</a:t>
            </a:r>
            <a:r>
              <a:rPr lang="zh-CN" altLang="en-US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福利</a:t>
            </a:r>
            <a:endParaRPr lang="en-US" altLang="zh-CN" sz="105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280872" y="4967158"/>
            <a:ext cx="56945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全方位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培养计划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：通过“ 继任者计划” 建立人才梯队，构建以专业技能为纵向， 以管理技能、知识提升等为横向的矩阵培养模式。</a:t>
            </a:r>
          </a:p>
          <a:p>
            <a:pPr>
              <a:lnSpc>
                <a:spcPct val="150000"/>
              </a:lnSpc>
            </a:pP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多元职业发通道：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正泰拥有管理、专业技术、营销、支持服务和一线业务等</a:t>
            </a:r>
            <a:r>
              <a:rPr lang="zh-CN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大职系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个职类的全面职业发展体系，</a:t>
            </a:r>
            <a:r>
              <a:rPr lang="zh-CN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只需努力便可实现职场梦想</a:t>
            </a:r>
            <a:r>
              <a:rPr lang="zh-CN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人性化关怀：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1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泰一直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以来着力培育“ 引得进</a:t>
            </a:r>
            <a:r>
              <a:rPr lang="en-US" altLang="zh-CN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留得住” 的人文环境， 持续改善员工的文化</a:t>
            </a:r>
            <a:r>
              <a:rPr lang="en-US" altLang="zh-CN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生活与娱乐环境， 建立了正泰职工之家， 通过培育五大社团</a:t>
            </a:r>
            <a:r>
              <a:rPr lang="en-US" altLang="zh-CN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搭建六大平台和打造七大活动品牌的“ 五六七” 计划， </a:t>
            </a:r>
            <a:r>
              <a:rPr lang="zh-CN" altLang="en-US" sz="1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不断</a:t>
            </a:r>
            <a:r>
              <a:rPr lang="zh-CN" altLang="en-US" sz="1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提高员工的生活与工作质量。</a:t>
            </a:r>
            <a:endParaRPr lang="en-US" altLang="zh-CN" sz="1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280872" y="3244423"/>
            <a:ext cx="1428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五、晋升通道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365381" y="2861533"/>
            <a:ext cx="4786036" cy="278282"/>
            <a:chOff x="685800" y="1947977"/>
            <a:chExt cx="4786036" cy="278282"/>
          </a:xfrm>
        </p:grpSpPr>
        <p:sp>
          <p:nvSpPr>
            <p:cNvPr id="88" name="文本框 87"/>
            <p:cNvSpPr txBox="1"/>
            <p:nvPr/>
          </p:nvSpPr>
          <p:spPr>
            <a:xfrm>
              <a:off x="729558" y="1950407"/>
              <a:ext cx="7535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 smtClean="0">
                  <a:latin typeface="微软雅黑" panose="020B0503020204020204" pitchFamily="34" charset="-122"/>
                  <a:ea typeface="方正兰亭纤黑_SC" panose="02000000000000000000"/>
                </a:rPr>
                <a:t>定期体检</a:t>
              </a:r>
              <a:endParaRPr lang="zh-CN" altLang="en-US" sz="1100" dirty="0">
                <a:latin typeface="微软雅黑" panose="020B0503020204020204" pitchFamily="34" charset="-122"/>
                <a:ea typeface="方正兰亭纤黑_SC" panose="02000000000000000000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1700674" y="1964649"/>
              <a:ext cx="9023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latin typeface="微软雅黑" panose="020B0503020204020204" pitchFamily="34" charset="-122"/>
                  <a:ea typeface="方正兰亭纤黑_SC" panose="02000000000000000000"/>
                </a:rPr>
                <a:t>住房</a:t>
              </a:r>
              <a:r>
                <a:rPr lang="zh-CN" altLang="en-US" sz="1100" dirty="0" smtClean="0">
                  <a:latin typeface="微软雅黑" panose="020B0503020204020204" pitchFamily="34" charset="-122"/>
                  <a:ea typeface="方正兰亭纤黑_SC" panose="02000000000000000000"/>
                </a:rPr>
                <a:t>公积金</a:t>
              </a:r>
              <a:endParaRPr lang="zh-CN" altLang="en-US" sz="1100" dirty="0">
                <a:latin typeface="微软雅黑" panose="020B0503020204020204" pitchFamily="34" charset="-122"/>
                <a:ea typeface="方正兰亭纤黑_SC" panose="02000000000000000000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2731477" y="1955816"/>
              <a:ext cx="757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 smtClean="0">
                  <a:latin typeface="微软雅黑" panose="020B0503020204020204" pitchFamily="34" charset="-122"/>
                  <a:ea typeface="方正兰亭纤黑_SC" panose="02000000000000000000"/>
                </a:rPr>
                <a:t>生日福利</a:t>
              </a:r>
              <a:endParaRPr lang="zh-CN" altLang="en-US" sz="1100" dirty="0">
                <a:latin typeface="微软雅黑" panose="020B0503020204020204" pitchFamily="34" charset="-122"/>
                <a:ea typeface="方正兰亭纤黑_SC" panose="02000000000000000000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675815" y="1955167"/>
              <a:ext cx="757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 smtClean="0">
                  <a:latin typeface="微软雅黑" panose="020B0503020204020204" pitchFamily="34" charset="-122"/>
                  <a:ea typeface="方正兰亭纤黑_SC" panose="02000000000000000000"/>
                </a:rPr>
                <a:t>定期</a:t>
              </a:r>
              <a:r>
                <a:rPr lang="zh-CN" altLang="en-US" sz="1100" dirty="0">
                  <a:latin typeface="微软雅黑" panose="020B0503020204020204" pitchFamily="34" charset="-122"/>
                  <a:ea typeface="方正兰亭纤黑_SC" panose="02000000000000000000"/>
                </a:rPr>
                <a:t>培训</a:t>
              </a:r>
            </a:p>
          </p:txBody>
        </p:sp>
        <p:sp>
          <p:nvSpPr>
            <p:cNvPr id="121" name="流程图: 接点 120"/>
            <p:cNvSpPr/>
            <p:nvPr/>
          </p:nvSpPr>
          <p:spPr>
            <a:xfrm>
              <a:off x="685800" y="2038351"/>
              <a:ext cx="77526" cy="85724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流程图: 接点 121"/>
            <p:cNvSpPr/>
            <p:nvPr/>
          </p:nvSpPr>
          <p:spPr>
            <a:xfrm>
              <a:off x="1668268" y="2038350"/>
              <a:ext cx="77526" cy="85724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流程图: 接点 122"/>
            <p:cNvSpPr/>
            <p:nvPr/>
          </p:nvSpPr>
          <p:spPr>
            <a:xfrm>
              <a:off x="2702240" y="2038349"/>
              <a:ext cx="77526" cy="85724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流程图: 接点 123"/>
            <p:cNvSpPr/>
            <p:nvPr/>
          </p:nvSpPr>
          <p:spPr>
            <a:xfrm>
              <a:off x="3632980" y="2035758"/>
              <a:ext cx="77526" cy="85724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4714287" y="1947977"/>
              <a:ext cx="757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 smtClean="0">
                  <a:latin typeface="微软雅黑" panose="020B0503020204020204" pitchFamily="34" charset="-122"/>
                  <a:ea typeface="方正兰亭纤黑_SC" panose="02000000000000000000"/>
                </a:rPr>
                <a:t>住房补贴</a:t>
              </a:r>
              <a:endParaRPr lang="zh-CN" altLang="en-US" sz="1100" dirty="0">
                <a:latin typeface="微软雅黑" panose="020B0503020204020204" pitchFamily="34" charset="-122"/>
                <a:ea typeface="方正兰亭纤黑_SC" panose="02000000000000000000"/>
              </a:endParaRPr>
            </a:p>
          </p:txBody>
        </p:sp>
        <p:sp>
          <p:nvSpPr>
            <p:cNvPr id="126" name="流程图: 接点 125"/>
            <p:cNvSpPr/>
            <p:nvPr/>
          </p:nvSpPr>
          <p:spPr>
            <a:xfrm>
              <a:off x="4654140" y="2035757"/>
              <a:ext cx="77526" cy="85724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80871" y="3554503"/>
            <a:ext cx="56945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完整的员工上升通道，“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MPS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”三通道纵横跨职系，优秀人才自主流动，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岗位内部竞聘，高潜质人才专项培养。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882246" y="4151086"/>
            <a:ext cx="634972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总裁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（专家）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831270" y="4138525"/>
            <a:ext cx="1000605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总经理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（资深级）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0872" y="4240125"/>
            <a:ext cx="883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专业储备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12580" y="4138525"/>
            <a:ext cx="891449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员级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（助理级）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79797" y="4138525"/>
            <a:ext cx="660369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主管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（中级）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10257" y="4138525"/>
            <a:ext cx="878639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经理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（高级）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1014077" y="4362555"/>
            <a:ext cx="377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1913273" y="4362555"/>
            <a:ext cx="377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2758399" y="4362555"/>
            <a:ext cx="377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3603485" y="4362555"/>
            <a:ext cx="377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4589799" y="4362555"/>
            <a:ext cx="377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280872" y="4666583"/>
            <a:ext cx="2152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六、加入正泰，您将获得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B2CF156D-4569-4775-D41D-842DE419C5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13" y="7351662"/>
            <a:ext cx="1434142" cy="1434142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282660" y="1329474"/>
            <a:ext cx="1006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薪</a:t>
            </a:r>
            <a:r>
              <a:rPr lang="zh-CN" altLang="en-US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酬结构</a:t>
            </a:r>
            <a:endParaRPr lang="en-US" altLang="zh-CN" sz="105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0872" y="1615327"/>
            <a:ext cx="10212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固定薪资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96635" y="1612538"/>
            <a:ext cx="12553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福利津贴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76016" y="1607976"/>
            <a:ext cx="1100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业绩奖金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22872" y="1615801"/>
            <a:ext cx="1150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中长期激励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80871" y="2205445"/>
            <a:ext cx="57011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+mn-ea"/>
              </a:rPr>
              <a:t>我们提供给员工除基础薪酬外，还包括五险一金、各类补贴、津贴、假期、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+mn-ea"/>
              </a:rPr>
              <a:t>员工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+mn-ea"/>
              </a:rPr>
              <a:t>团建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+mn-ea"/>
              </a:rPr>
              <a:t>及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+mn-ea"/>
              </a:rPr>
              <a:t>培训福利。</a:t>
            </a:r>
          </a:p>
        </p:txBody>
      </p:sp>
      <p:sp>
        <p:nvSpPr>
          <p:cNvPr id="59" name="Freeform 5"/>
          <p:cNvSpPr>
            <a:spLocks noEditPoints="1"/>
          </p:cNvSpPr>
          <p:nvPr/>
        </p:nvSpPr>
        <p:spPr bwMode="auto">
          <a:xfrm>
            <a:off x="1134758" y="1694324"/>
            <a:ext cx="131292" cy="116381"/>
          </a:xfrm>
          <a:custGeom>
            <a:avLst/>
            <a:gdLst>
              <a:gd name="T0" fmla="*/ 2353 w 2648"/>
              <a:gd name="T1" fmla="*/ 1029 h 2649"/>
              <a:gd name="T2" fmla="*/ 1619 w 2648"/>
              <a:gd name="T3" fmla="*/ 1029 h 2649"/>
              <a:gd name="T4" fmla="*/ 1619 w 2648"/>
              <a:gd name="T5" fmla="*/ 295 h 2649"/>
              <a:gd name="T6" fmla="*/ 1324 w 2648"/>
              <a:gd name="T7" fmla="*/ 0 h 2649"/>
              <a:gd name="T8" fmla="*/ 1029 w 2648"/>
              <a:gd name="T9" fmla="*/ 295 h 2649"/>
              <a:gd name="T10" fmla="*/ 1029 w 2648"/>
              <a:gd name="T11" fmla="*/ 1029 h 2649"/>
              <a:gd name="T12" fmla="*/ 295 w 2648"/>
              <a:gd name="T13" fmla="*/ 1029 h 2649"/>
              <a:gd name="T14" fmla="*/ 0 w 2648"/>
              <a:gd name="T15" fmla="*/ 1324 h 2649"/>
              <a:gd name="T16" fmla="*/ 295 w 2648"/>
              <a:gd name="T17" fmla="*/ 1619 h 2649"/>
              <a:gd name="T18" fmla="*/ 1029 w 2648"/>
              <a:gd name="T19" fmla="*/ 1619 h 2649"/>
              <a:gd name="T20" fmla="*/ 1029 w 2648"/>
              <a:gd name="T21" fmla="*/ 2353 h 2649"/>
              <a:gd name="T22" fmla="*/ 1324 w 2648"/>
              <a:gd name="T23" fmla="*/ 2649 h 2649"/>
              <a:gd name="T24" fmla="*/ 1619 w 2648"/>
              <a:gd name="T25" fmla="*/ 2353 h 2649"/>
              <a:gd name="T26" fmla="*/ 1619 w 2648"/>
              <a:gd name="T27" fmla="*/ 1619 h 2649"/>
              <a:gd name="T28" fmla="*/ 2353 w 2648"/>
              <a:gd name="T29" fmla="*/ 1619 h 2649"/>
              <a:gd name="T30" fmla="*/ 2648 w 2648"/>
              <a:gd name="T31" fmla="*/ 1324 h 2649"/>
              <a:gd name="T32" fmla="*/ 2353 w 2648"/>
              <a:gd name="T33" fmla="*/ 1029 h 2649"/>
              <a:gd name="T34" fmla="*/ 2353 w 2648"/>
              <a:gd name="T35" fmla="*/ 1029 h 2649"/>
              <a:gd name="T36" fmla="*/ 2353 w 2648"/>
              <a:gd name="T37" fmla="*/ 1029 h 2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48" h="2649">
                <a:moveTo>
                  <a:pt x="2353" y="1029"/>
                </a:moveTo>
                <a:cubicBezTo>
                  <a:pt x="1619" y="1029"/>
                  <a:pt x="1619" y="1029"/>
                  <a:pt x="1619" y="1029"/>
                </a:cubicBezTo>
                <a:cubicBezTo>
                  <a:pt x="1619" y="295"/>
                  <a:pt x="1619" y="295"/>
                  <a:pt x="1619" y="295"/>
                </a:cubicBezTo>
                <a:cubicBezTo>
                  <a:pt x="1619" y="132"/>
                  <a:pt x="1487" y="0"/>
                  <a:pt x="1324" y="0"/>
                </a:cubicBezTo>
                <a:cubicBezTo>
                  <a:pt x="1161" y="0"/>
                  <a:pt x="1029" y="132"/>
                  <a:pt x="1029" y="295"/>
                </a:cubicBezTo>
                <a:cubicBezTo>
                  <a:pt x="1029" y="1029"/>
                  <a:pt x="1029" y="1029"/>
                  <a:pt x="1029" y="1029"/>
                </a:cubicBezTo>
                <a:cubicBezTo>
                  <a:pt x="295" y="1029"/>
                  <a:pt x="295" y="1029"/>
                  <a:pt x="295" y="1029"/>
                </a:cubicBezTo>
                <a:cubicBezTo>
                  <a:pt x="132" y="1029"/>
                  <a:pt x="0" y="1161"/>
                  <a:pt x="0" y="1324"/>
                </a:cubicBezTo>
                <a:cubicBezTo>
                  <a:pt x="0" y="1487"/>
                  <a:pt x="132" y="1619"/>
                  <a:pt x="295" y="1619"/>
                </a:cubicBezTo>
                <a:cubicBezTo>
                  <a:pt x="1029" y="1619"/>
                  <a:pt x="1029" y="1619"/>
                  <a:pt x="1029" y="1619"/>
                </a:cubicBezTo>
                <a:cubicBezTo>
                  <a:pt x="1029" y="2353"/>
                  <a:pt x="1029" y="2353"/>
                  <a:pt x="1029" y="2353"/>
                </a:cubicBezTo>
                <a:cubicBezTo>
                  <a:pt x="1029" y="2516"/>
                  <a:pt x="1161" y="2649"/>
                  <a:pt x="1324" y="2649"/>
                </a:cubicBezTo>
                <a:cubicBezTo>
                  <a:pt x="1487" y="2649"/>
                  <a:pt x="1619" y="2516"/>
                  <a:pt x="1619" y="2353"/>
                </a:cubicBezTo>
                <a:cubicBezTo>
                  <a:pt x="1619" y="1619"/>
                  <a:pt x="1619" y="1619"/>
                  <a:pt x="1619" y="1619"/>
                </a:cubicBezTo>
                <a:cubicBezTo>
                  <a:pt x="2353" y="1619"/>
                  <a:pt x="2353" y="1619"/>
                  <a:pt x="2353" y="1619"/>
                </a:cubicBezTo>
                <a:cubicBezTo>
                  <a:pt x="2516" y="1619"/>
                  <a:pt x="2648" y="1487"/>
                  <a:pt x="2648" y="1324"/>
                </a:cubicBezTo>
                <a:cubicBezTo>
                  <a:pt x="2648" y="1161"/>
                  <a:pt x="2516" y="1029"/>
                  <a:pt x="2353" y="1029"/>
                </a:cubicBezTo>
                <a:close/>
                <a:moveTo>
                  <a:pt x="2353" y="1029"/>
                </a:moveTo>
                <a:cubicBezTo>
                  <a:pt x="2353" y="1029"/>
                  <a:pt x="2353" y="1029"/>
                  <a:pt x="2353" y="1029"/>
                </a:cubicBezTo>
              </a:path>
            </a:pathLst>
          </a:custGeom>
          <a:solidFill>
            <a:schemeClr val="tx1"/>
          </a:solidFill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Freeform 5"/>
          <p:cNvSpPr>
            <a:spLocks noEditPoints="1"/>
          </p:cNvSpPr>
          <p:nvPr/>
        </p:nvSpPr>
        <p:spPr bwMode="auto">
          <a:xfrm>
            <a:off x="2235051" y="1680590"/>
            <a:ext cx="131292" cy="116381"/>
          </a:xfrm>
          <a:custGeom>
            <a:avLst/>
            <a:gdLst>
              <a:gd name="T0" fmla="*/ 2353 w 2648"/>
              <a:gd name="T1" fmla="*/ 1029 h 2649"/>
              <a:gd name="T2" fmla="*/ 1619 w 2648"/>
              <a:gd name="T3" fmla="*/ 1029 h 2649"/>
              <a:gd name="T4" fmla="*/ 1619 w 2648"/>
              <a:gd name="T5" fmla="*/ 295 h 2649"/>
              <a:gd name="T6" fmla="*/ 1324 w 2648"/>
              <a:gd name="T7" fmla="*/ 0 h 2649"/>
              <a:gd name="T8" fmla="*/ 1029 w 2648"/>
              <a:gd name="T9" fmla="*/ 295 h 2649"/>
              <a:gd name="T10" fmla="*/ 1029 w 2648"/>
              <a:gd name="T11" fmla="*/ 1029 h 2649"/>
              <a:gd name="T12" fmla="*/ 295 w 2648"/>
              <a:gd name="T13" fmla="*/ 1029 h 2649"/>
              <a:gd name="T14" fmla="*/ 0 w 2648"/>
              <a:gd name="T15" fmla="*/ 1324 h 2649"/>
              <a:gd name="T16" fmla="*/ 295 w 2648"/>
              <a:gd name="T17" fmla="*/ 1619 h 2649"/>
              <a:gd name="T18" fmla="*/ 1029 w 2648"/>
              <a:gd name="T19" fmla="*/ 1619 h 2649"/>
              <a:gd name="T20" fmla="*/ 1029 w 2648"/>
              <a:gd name="T21" fmla="*/ 2353 h 2649"/>
              <a:gd name="T22" fmla="*/ 1324 w 2648"/>
              <a:gd name="T23" fmla="*/ 2649 h 2649"/>
              <a:gd name="T24" fmla="*/ 1619 w 2648"/>
              <a:gd name="T25" fmla="*/ 2353 h 2649"/>
              <a:gd name="T26" fmla="*/ 1619 w 2648"/>
              <a:gd name="T27" fmla="*/ 1619 h 2649"/>
              <a:gd name="T28" fmla="*/ 2353 w 2648"/>
              <a:gd name="T29" fmla="*/ 1619 h 2649"/>
              <a:gd name="T30" fmla="*/ 2648 w 2648"/>
              <a:gd name="T31" fmla="*/ 1324 h 2649"/>
              <a:gd name="T32" fmla="*/ 2353 w 2648"/>
              <a:gd name="T33" fmla="*/ 1029 h 2649"/>
              <a:gd name="T34" fmla="*/ 2353 w 2648"/>
              <a:gd name="T35" fmla="*/ 1029 h 2649"/>
              <a:gd name="T36" fmla="*/ 2353 w 2648"/>
              <a:gd name="T37" fmla="*/ 1029 h 2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48" h="2649">
                <a:moveTo>
                  <a:pt x="2353" y="1029"/>
                </a:moveTo>
                <a:cubicBezTo>
                  <a:pt x="1619" y="1029"/>
                  <a:pt x="1619" y="1029"/>
                  <a:pt x="1619" y="1029"/>
                </a:cubicBezTo>
                <a:cubicBezTo>
                  <a:pt x="1619" y="295"/>
                  <a:pt x="1619" y="295"/>
                  <a:pt x="1619" y="295"/>
                </a:cubicBezTo>
                <a:cubicBezTo>
                  <a:pt x="1619" y="132"/>
                  <a:pt x="1487" y="0"/>
                  <a:pt x="1324" y="0"/>
                </a:cubicBezTo>
                <a:cubicBezTo>
                  <a:pt x="1161" y="0"/>
                  <a:pt x="1029" y="132"/>
                  <a:pt x="1029" y="295"/>
                </a:cubicBezTo>
                <a:cubicBezTo>
                  <a:pt x="1029" y="1029"/>
                  <a:pt x="1029" y="1029"/>
                  <a:pt x="1029" y="1029"/>
                </a:cubicBezTo>
                <a:cubicBezTo>
                  <a:pt x="295" y="1029"/>
                  <a:pt x="295" y="1029"/>
                  <a:pt x="295" y="1029"/>
                </a:cubicBezTo>
                <a:cubicBezTo>
                  <a:pt x="132" y="1029"/>
                  <a:pt x="0" y="1161"/>
                  <a:pt x="0" y="1324"/>
                </a:cubicBezTo>
                <a:cubicBezTo>
                  <a:pt x="0" y="1487"/>
                  <a:pt x="132" y="1619"/>
                  <a:pt x="295" y="1619"/>
                </a:cubicBezTo>
                <a:cubicBezTo>
                  <a:pt x="1029" y="1619"/>
                  <a:pt x="1029" y="1619"/>
                  <a:pt x="1029" y="1619"/>
                </a:cubicBezTo>
                <a:cubicBezTo>
                  <a:pt x="1029" y="2353"/>
                  <a:pt x="1029" y="2353"/>
                  <a:pt x="1029" y="2353"/>
                </a:cubicBezTo>
                <a:cubicBezTo>
                  <a:pt x="1029" y="2516"/>
                  <a:pt x="1161" y="2649"/>
                  <a:pt x="1324" y="2649"/>
                </a:cubicBezTo>
                <a:cubicBezTo>
                  <a:pt x="1487" y="2649"/>
                  <a:pt x="1619" y="2516"/>
                  <a:pt x="1619" y="2353"/>
                </a:cubicBezTo>
                <a:cubicBezTo>
                  <a:pt x="1619" y="1619"/>
                  <a:pt x="1619" y="1619"/>
                  <a:pt x="1619" y="1619"/>
                </a:cubicBezTo>
                <a:cubicBezTo>
                  <a:pt x="2353" y="1619"/>
                  <a:pt x="2353" y="1619"/>
                  <a:pt x="2353" y="1619"/>
                </a:cubicBezTo>
                <a:cubicBezTo>
                  <a:pt x="2516" y="1619"/>
                  <a:pt x="2648" y="1487"/>
                  <a:pt x="2648" y="1324"/>
                </a:cubicBezTo>
                <a:cubicBezTo>
                  <a:pt x="2648" y="1161"/>
                  <a:pt x="2516" y="1029"/>
                  <a:pt x="2353" y="1029"/>
                </a:cubicBezTo>
                <a:close/>
                <a:moveTo>
                  <a:pt x="2353" y="1029"/>
                </a:moveTo>
                <a:cubicBezTo>
                  <a:pt x="2353" y="1029"/>
                  <a:pt x="2353" y="1029"/>
                  <a:pt x="2353" y="1029"/>
                </a:cubicBezTo>
              </a:path>
            </a:pathLst>
          </a:custGeom>
          <a:solidFill>
            <a:schemeClr val="tx1"/>
          </a:solidFill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Freeform 5"/>
          <p:cNvSpPr>
            <a:spLocks noEditPoints="1"/>
          </p:cNvSpPr>
          <p:nvPr/>
        </p:nvSpPr>
        <p:spPr bwMode="auto">
          <a:xfrm>
            <a:off x="3285678" y="1676626"/>
            <a:ext cx="131292" cy="116381"/>
          </a:xfrm>
          <a:custGeom>
            <a:avLst/>
            <a:gdLst>
              <a:gd name="T0" fmla="*/ 2353 w 2648"/>
              <a:gd name="T1" fmla="*/ 1029 h 2649"/>
              <a:gd name="T2" fmla="*/ 1619 w 2648"/>
              <a:gd name="T3" fmla="*/ 1029 h 2649"/>
              <a:gd name="T4" fmla="*/ 1619 w 2648"/>
              <a:gd name="T5" fmla="*/ 295 h 2649"/>
              <a:gd name="T6" fmla="*/ 1324 w 2648"/>
              <a:gd name="T7" fmla="*/ 0 h 2649"/>
              <a:gd name="T8" fmla="*/ 1029 w 2648"/>
              <a:gd name="T9" fmla="*/ 295 h 2649"/>
              <a:gd name="T10" fmla="*/ 1029 w 2648"/>
              <a:gd name="T11" fmla="*/ 1029 h 2649"/>
              <a:gd name="T12" fmla="*/ 295 w 2648"/>
              <a:gd name="T13" fmla="*/ 1029 h 2649"/>
              <a:gd name="T14" fmla="*/ 0 w 2648"/>
              <a:gd name="T15" fmla="*/ 1324 h 2649"/>
              <a:gd name="T16" fmla="*/ 295 w 2648"/>
              <a:gd name="T17" fmla="*/ 1619 h 2649"/>
              <a:gd name="T18" fmla="*/ 1029 w 2648"/>
              <a:gd name="T19" fmla="*/ 1619 h 2649"/>
              <a:gd name="T20" fmla="*/ 1029 w 2648"/>
              <a:gd name="T21" fmla="*/ 2353 h 2649"/>
              <a:gd name="T22" fmla="*/ 1324 w 2648"/>
              <a:gd name="T23" fmla="*/ 2649 h 2649"/>
              <a:gd name="T24" fmla="*/ 1619 w 2648"/>
              <a:gd name="T25" fmla="*/ 2353 h 2649"/>
              <a:gd name="T26" fmla="*/ 1619 w 2648"/>
              <a:gd name="T27" fmla="*/ 1619 h 2649"/>
              <a:gd name="T28" fmla="*/ 2353 w 2648"/>
              <a:gd name="T29" fmla="*/ 1619 h 2649"/>
              <a:gd name="T30" fmla="*/ 2648 w 2648"/>
              <a:gd name="T31" fmla="*/ 1324 h 2649"/>
              <a:gd name="T32" fmla="*/ 2353 w 2648"/>
              <a:gd name="T33" fmla="*/ 1029 h 2649"/>
              <a:gd name="T34" fmla="*/ 2353 w 2648"/>
              <a:gd name="T35" fmla="*/ 1029 h 2649"/>
              <a:gd name="T36" fmla="*/ 2353 w 2648"/>
              <a:gd name="T37" fmla="*/ 1029 h 2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48" h="2649">
                <a:moveTo>
                  <a:pt x="2353" y="1029"/>
                </a:moveTo>
                <a:cubicBezTo>
                  <a:pt x="1619" y="1029"/>
                  <a:pt x="1619" y="1029"/>
                  <a:pt x="1619" y="1029"/>
                </a:cubicBezTo>
                <a:cubicBezTo>
                  <a:pt x="1619" y="295"/>
                  <a:pt x="1619" y="295"/>
                  <a:pt x="1619" y="295"/>
                </a:cubicBezTo>
                <a:cubicBezTo>
                  <a:pt x="1619" y="132"/>
                  <a:pt x="1487" y="0"/>
                  <a:pt x="1324" y="0"/>
                </a:cubicBezTo>
                <a:cubicBezTo>
                  <a:pt x="1161" y="0"/>
                  <a:pt x="1029" y="132"/>
                  <a:pt x="1029" y="295"/>
                </a:cubicBezTo>
                <a:cubicBezTo>
                  <a:pt x="1029" y="1029"/>
                  <a:pt x="1029" y="1029"/>
                  <a:pt x="1029" y="1029"/>
                </a:cubicBezTo>
                <a:cubicBezTo>
                  <a:pt x="295" y="1029"/>
                  <a:pt x="295" y="1029"/>
                  <a:pt x="295" y="1029"/>
                </a:cubicBezTo>
                <a:cubicBezTo>
                  <a:pt x="132" y="1029"/>
                  <a:pt x="0" y="1161"/>
                  <a:pt x="0" y="1324"/>
                </a:cubicBezTo>
                <a:cubicBezTo>
                  <a:pt x="0" y="1487"/>
                  <a:pt x="132" y="1619"/>
                  <a:pt x="295" y="1619"/>
                </a:cubicBezTo>
                <a:cubicBezTo>
                  <a:pt x="1029" y="1619"/>
                  <a:pt x="1029" y="1619"/>
                  <a:pt x="1029" y="1619"/>
                </a:cubicBezTo>
                <a:cubicBezTo>
                  <a:pt x="1029" y="2353"/>
                  <a:pt x="1029" y="2353"/>
                  <a:pt x="1029" y="2353"/>
                </a:cubicBezTo>
                <a:cubicBezTo>
                  <a:pt x="1029" y="2516"/>
                  <a:pt x="1161" y="2649"/>
                  <a:pt x="1324" y="2649"/>
                </a:cubicBezTo>
                <a:cubicBezTo>
                  <a:pt x="1487" y="2649"/>
                  <a:pt x="1619" y="2516"/>
                  <a:pt x="1619" y="2353"/>
                </a:cubicBezTo>
                <a:cubicBezTo>
                  <a:pt x="1619" y="1619"/>
                  <a:pt x="1619" y="1619"/>
                  <a:pt x="1619" y="1619"/>
                </a:cubicBezTo>
                <a:cubicBezTo>
                  <a:pt x="2353" y="1619"/>
                  <a:pt x="2353" y="1619"/>
                  <a:pt x="2353" y="1619"/>
                </a:cubicBezTo>
                <a:cubicBezTo>
                  <a:pt x="2516" y="1619"/>
                  <a:pt x="2648" y="1487"/>
                  <a:pt x="2648" y="1324"/>
                </a:cubicBezTo>
                <a:cubicBezTo>
                  <a:pt x="2648" y="1161"/>
                  <a:pt x="2516" y="1029"/>
                  <a:pt x="2353" y="1029"/>
                </a:cubicBezTo>
                <a:close/>
                <a:moveTo>
                  <a:pt x="2353" y="1029"/>
                </a:moveTo>
                <a:cubicBezTo>
                  <a:pt x="2353" y="1029"/>
                  <a:pt x="2353" y="1029"/>
                  <a:pt x="2353" y="1029"/>
                </a:cubicBezTo>
              </a:path>
            </a:pathLst>
          </a:custGeom>
          <a:solidFill>
            <a:schemeClr val="tx1"/>
          </a:solidFill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13273" y="493486"/>
            <a:ext cx="4068699" cy="1741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1630987" y="432585"/>
            <a:ext cx="46829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正泰集团未来“碳”索家计划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正有所为，泰有未来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2907" y="9533171"/>
            <a:ext cx="5951543" cy="240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442907" y="9510503"/>
            <a:ext cx="55882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公司地址：浙江省乐清市北白象镇正泰工业园区正泰路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  集团官网：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www.chint.com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校招邮箱：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chintxz@chint.com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9" t="33465" r="11018" b="29211"/>
          <a:stretch/>
        </p:blipFill>
        <p:spPr>
          <a:xfrm>
            <a:off x="4662481" y="7430051"/>
            <a:ext cx="1312959" cy="13059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87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94584;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2801</TotalTime>
  <Words>1195</Words>
  <Application>Microsoft Office PowerPoint</Application>
  <PresentationFormat>A4 纸张(210x297 毫米)</PresentationFormat>
  <Paragraphs>103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等线</vt:lpstr>
      <vt:lpstr>等线 Light</vt:lpstr>
      <vt:lpstr>方正兰亭纤黑_SC</vt:lpstr>
      <vt:lpstr>微软雅黑</vt:lpstr>
      <vt:lpstr>微软雅黑 Light</vt:lpstr>
      <vt:lpstr>Arial</vt:lpstr>
      <vt:lpstr>Arial Black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郑炯炯</dc:creator>
  <cp:lastModifiedBy>沈乐琪</cp:lastModifiedBy>
  <cp:revision>92</cp:revision>
  <cp:lastPrinted>2022-08-30T07:23:41Z</cp:lastPrinted>
  <dcterms:created xsi:type="dcterms:W3CDTF">2022-08-30T02:22:58Z</dcterms:created>
  <dcterms:modified xsi:type="dcterms:W3CDTF">2022-11-07T07:38:30Z</dcterms:modified>
</cp:coreProperties>
</file>