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79" r:id="rId4"/>
  </p:sldMasterIdLst>
  <p:notesMasterIdLst>
    <p:notesMasterId r:id="rId6"/>
  </p:notesMasterIdLst>
  <p:sldIdLst>
    <p:sldId id="285" r:id="rId5"/>
    <p:sldId id="258" r:id="rId7"/>
    <p:sldId id="261" r:id="rId8"/>
    <p:sldId id="262" r:id="rId9"/>
    <p:sldId id="272" r:id="rId10"/>
    <p:sldId id="260" r:id="rId11"/>
    <p:sldId id="256" r:id="rId12"/>
    <p:sldId id="270" r:id="rId13"/>
    <p:sldId id="362" r:id="rId14"/>
    <p:sldId id="269" r:id="rId15"/>
    <p:sldId id="360" r:id="rId16"/>
    <p:sldId id="364" r:id="rId17"/>
    <p:sldId id="365" r:id="rId18"/>
    <p:sldId id="271" r:id="rId19"/>
    <p:sldId id="268" r:id="rId20"/>
    <p:sldId id="309" r:id="rId21"/>
    <p:sldId id="310" r:id="rId22"/>
    <p:sldId id="265" r:id="rId23"/>
    <p:sldId id="264" r:id="rId24"/>
    <p:sldId id="363" r:id="rId25"/>
    <p:sldId id="311" r:id="rId26"/>
    <p:sldId id="367" r:id="rId27"/>
    <p:sldId id="267" r:id="rId28"/>
    <p:sldId id="366" r:id="rId29"/>
    <p:sldId id="266" r:id="rId30"/>
    <p:sldId id="312" r:id="rId31"/>
    <p:sldId id="276" r:id="rId32"/>
    <p:sldId id="277" r:id="rId33"/>
    <p:sldId id="278" r:id="rId34"/>
    <p:sldId id="288" r:id="rId35"/>
    <p:sldId id="289" r:id="rId36"/>
    <p:sldId id="326" r:id="rId37"/>
    <p:sldId id="395" r:id="rId38"/>
    <p:sldId id="282" r:id="rId39"/>
    <p:sldId id="396" r:id="rId40"/>
    <p:sldId id="411" r:id="rId41"/>
    <p:sldId id="412" r:id="rId42"/>
    <p:sldId id="413" r:id="rId43"/>
    <p:sldId id="414" r:id="rId44"/>
    <p:sldId id="415" r:id="rId45"/>
    <p:sldId id="418" r:id="rId46"/>
    <p:sldId id="419" r:id="rId47"/>
    <p:sldId id="390" r:id="rId48"/>
    <p:sldId id="391" r:id="rId49"/>
    <p:sldId id="392" r:id="rId50"/>
    <p:sldId id="393" r:id="rId51"/>
    <p:sldId id="394" r:id="rId52"/>
    <p:sldId id="331" r:id="rId53"/>
    <p:sldId id="287" r:id="rId54"/>
    <p:sldId id="286" r:id="rId55"/>
  </p:sldIdLst>
  <p:sldSz cx="9144000" cy="51435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BAA"/>
    <a:srgbClr val="2D46FD"/>
    <a:srgbClr val="FC422E"/>
    <a:srgbClr val="F2F733"/>
    <a:srgbClr val="E9872B"/>
    <a:srgbClr val="E98723"/>
    <a:srgbClr val="2A7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895"/>
    <p:restoredTop sz="94660"/>
  </p:normalViewPr>
  <p:slideViewPr>
    <p:cSldViewPr showGuides="1">
      <p:cViewPr>
        <p:scale>
          <a:sx n="100" d="100"/>
          <a:sy n="100" d="100"/>
        </p:scale>
        <p:origin x="-1092" y="-390"/>
      </p:cViewPr>
      <p:guideLst>
        <p:guide orient="horz" pos="15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6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409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3011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440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450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rotWithShape="0">
          <a:gsLst>
            <a:gs pos="0">
              <a:srgbClr val="D7D9E1">
                <a:alpha val="100000"/>
              </a:srgbClr>
            </a:gs>
            <a:gs pos="25999">
              <a:srgbClr val="EBECF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6375"/>
            <a:ext cx="8229600" cy="438785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rotWithShape="0">
          <a:gsLst>
            <a:gs pos="0">
              <a:srgbClr val="D7D9E1">
                <a:alpha val="100000"/>
              </a:srgbClr>
            </a:gs>
            <a:gs pos="25999">
              <a:srgbClr val="EBECF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rotWithShape="0">
          <a:gsLst>
            <a:gs pos="0">
              <a:srgbClr val="D7D9E1">
                <a:alpha val="100000"/>
              </a:srgbClr>
            </a:gs>
            <a:gs pos="25999">
              <a:srgbClr val="EBECF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6375"/>
            <a:ext cx="8229600" cy="438785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://v.youku.com/v_show/id_XMTcwNzY1NzUzMg==.html?from=s1.8-1-1.2&amp;spm=a2h0k.8191407.0.0" TargetMode="External"/><Relationship Id="rId1" Type="http://schemas.openxmlformats.org/officeDocument/2006/relationships/hyperlink" Target="http://v.youku.com/v_show/id_XMTczNTQ3NzgzMg==.html?from=s1.8-1-1.2&amp;spm=a2h0k.8191407.0.0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2.jpe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microsoft.com/office/2007/relationships/hdphoto" Target="../media/image54.wdp"/><Relationship Id="rId2" Type="http://schemas.openxmlformats.org/officeDocument/2006/relationships/image" Target="../media/image53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49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1" Type="http://schemas.openxmlformats.org/officeDocument/2006/relationships/tags" Target="../tags/tag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.xml"/><Relationship Id="rId1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圆角矩形 27"/>
          <p:cNvSpPr/>
          <p:nvPr/>
        </p:nvSpPr>
        <p:spPr>
          <a:xfrm>
            <a:off x="5037138" y="898525"/>
            <a:ext cx="1203325" cy="938213"/>
          </a:xfrm>
          <a:prstGeom prst="round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037138" y="1960563"/>
            <a:ext cx="1203325" cy="938213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7667625" y="1970088"/>
            <a:ext cx="1203325" cy="938213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圆角矩形 73"/>
          <p:cNvSpPr/>
          <p:nvPr/>
        </p:nvSpPr>
        <p:spPr>
          <a:xfrm>
            <a:off x="5037138" y="898525"/>
            <a:ext cx="3824288" cy="3063875"/>
          </a:xfrm>
          <a:custGeom>
            <a:avLst/>
            <a:gdLst/>
            <a:ahLst/>
            <a:cxnLst/>
            <a:rect l="l" t="t" r="r" b="b"/>
            <a:pathLst>
              <a:path w="5098193" h="3581734">
                <a:moveTo>
                  <a:pt x="3676754" y="0"/>
                </a:moveTo>
                <a:lnTo>
                  <a:pt x="4915232" y="0"/>
                </a:lnTo>
                <a:cubicBezTo>
                  <a:pt x="5016279" y="0"/>
                  <a:pt x="5098193" y="81914"/>
                  <a:pt x="5098193" y="182961"/>
                </a:cubicBezTo>
                <a:lnTo>
                  <a:pt x="5098193" y="914781"/>
                </a:lnTo>
                <a:cubicBezTo>
                  <a:pt x="5098193" y="1015828"/>
                  <a:pt x="5016279" y="1097742"/>
                  <a:pt x="4915232" y="1097742"/>
                </a:cubicBezTo>
                <a:lnTo>
                  <a:pt x="3676754" y="1097742"/>
                </a:lnTo>
                <a:lnTo>
                  <a:pt x="3654113" y="1095460"/>
                </a:lnTo>
                <a:cubicBezTo>
                  <a:pt x="3586318" y="1119400"/>
                  <a:pt x="3534840" y="1151613"/>
                  <a:pt x="3478400" y="1198569"/>
                </a:cubicBezTo>
                <a:cubicBezTo>
                  <a:pt x="3425595" y="1242503"/>
                  <a:pt x="3384383" y="1321136"/>
                  <a:pt x="3349419" y="1397608"/>
                </a:cubicBezTo>
                <a:cubicBezTo>
                  <a:pt x="3351477" y="1406457"/>
                  <a:pt x="3352176" y="1415625"/>
                  <a:pt x="3352176" y="1424957"/>
                </a:cubicBezTo>
                <a:lnTo>
                  <a:pt x="3352176" y="2156777"/>
                </a:lnTo>
                <a:cubicBezTo>
                  <a:pt x="3352176" y="2257824"/>
                  <a:pt x="3270262" y="2339738"/>
                  <a:pt x="3169215" y="2339738"/>
                </a:cubicBezTo>
                <a:lnTo>
                  <a:pt x="1930737" y="2339738"/>
                </a:lnTo>
                <a:lnTo>
                  <a:pt x="1899312" y="2336570"/>
                </a:lnTo>
                <a:cubicBezTo>
                  <a:pt x="1826860" y="2360632"/>
                  <a:pt x="1773312" y="2393596"/>
                  <a:pt x="1714350" y="2442651"/>
                </a:cubicBezTo>
                <a:cubicBezTo>
                  <a:pt x="1666923" y="2482109"/>
                  <a:pt x="1628849" y="2549558"/>
                  <a:pt x="1597160" y="2618730"/>
                </a:cubicBezTo>
                <a:cubicBezTo>
                  <a:pt x="1602145" y="2633948"/>
                  <a:pt x="1604400" y="2650187"/>
                  <a:pt x="1604400" y="2666953"/>
                </a:cubicBezTo>
                <a:lnTo>
                  <a:pt x="1604400" y="3398773"/>
                </a:lnTo>
                <a:cubicBezTo>
                  <a:pt x="1604400" y="3499820"/>
                  <a:pt x="1522486" y="3581734"/>
                  <a:pt x="1421439" y="3581734"/>
                </a:cubicBezTo>
                <a:lnTo>
                  <a:pt x="182961" y="3581734"/>
                </a:lnTo>
                <a:cubicBezTo>
                  <a:pt x="81914" y="3581734"/>
                  <a:pt x="0" y="3499820"/>
                  <a:pt x="0" y="3398773"/>
                </a:cubicBezTo>
                <a:lnTo>
                  <a:pt x="0" y="2666953"/>
                </a:lnTo>
                <a:cubicBezTo>
                  <a:pt x="0" y="2565906"/>
                  <a:pt x="81914" y="2483992"/>
                  <a:pt x="182961" y="2483992"/>
                </a:cubicBezTo>
                <a:lnTo>
                  <a:pt x="1249252" y="2483992"/>
                </a:lnTo>
                <a:cubicBezTo>
                  <a:pt x="1363644" y="2465185"/>
                  <a:pt x="1485358" y="2416796"/>
                  <a:pt x="1561303" y="2355570"/>
                </a:cubicBezTo>
                <a:cubicBezTo>
                  <a:pt x="1652027" y="2282428"/>
                  <a:pt x="1714003" y="2206891"/>
                  <a:pt x="1747776" y="2064349"/>
                </a:cubicBezTo>
                <a:lnTo>
                  <a:pt x="1747776" y="1424957"/>
                </a:lnTo>
                <a:cubicBezTo>
                  <a:pt x="1747776" y="1323910"/>
                  <a:pt x="1829690" y="1241996"/>
                  <a:pt x="1930737" y="1241996"/>
                </a:cubicBezTo>
                <a:lnTo>
                  <a:pt x="3003874" y="1241996"/>
                </a:lnTo>
                <a:cubicBezTo>
                  <a:pt x="3120870" y="1223793"/>
                  <a:pt x="3247290" y="1174422"/>
                  <a:pt x="3325354" y="1111488"/>
                </a:cubicBezTo>
                <a:cubicBezTo>
                  <a:pt x="3402023" y="1049677"/>
                  <a:pt x="3458162" y="986156"/>
                  <a:pt x="3493793" y="881777"/>
                </a:cubicBezTo>
                <a:lnTo>
                  <a:pt x="3493793" y="182961"/>
                </a:lnTo>
                <a:cubicBezTo>
                  <a:pt x="3493793" y="81914"/>
                  <a:pt x="3575707" y="0"/>
                  <a:pt x="3676754" y="0"/>
                </a:cubicBez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348413" y="3022600"/>
            <a:ext cx="1203325" cy="939800"/>
          </a:xfrm>
          <a:prstGeom prst="round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346825" y="898525"/>
            <a:ext cx="1203325" cy="938213"/>
          </a:xfrm>
          <a:prstGeom prst="round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7658100" y="3013075"/>
            <a:ext cx="1203325" cy="938213"/>
          </a:xfrm>
          <a:prstGeom prst="round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" name="Picture 29" descr="000"/>
          <p:cNvPicPr>
            <a:picLocks noChangeAspect="1"/>
          </p:cNvPicPr>
          <p:nvPr/>
        </p:nvPicPr>
        <p:blipFill>
          <a:blip r:embed="rId8"/>
          <a:srcRect l="4880"/>
          <a:stretch>
            <a:fillRect/>
          </a:stretch>
        </p:blipFill>
        <p:spPr>
          <a:xfrm>
            <a:off x="7550150" y="560388"/>
            <a:ext cx="1576388" cy="127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矩形 34"/>
          <p:cNvSpPr/>
          <p:nvPr/>
        </p:nvSpPr>
        <p:spPr>
          <a:xfrm>
            <a:off x="-25400" y="838200"/>
            <a:ext cx="274638" cy="3298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5750" y="1357313"/>
            <a:ext cx="4500563" cy="1328737"/>
          </a:xfrm>
          <a:prstGeom prst="rect">
            <a:avLst/>
          </a:prstGeom>
          <a:noFill/>
          <a:ln w="9525">
            <a:noFill/>
          </a:ln>
        </p:spPr>
        <p:txBody>
          <a:bodyPr lIns="68571" tIns="34285" rIns="68571" bIns="34285">
            <a:spAutoFit/>
          </a:bodyPr>
          <a:p>
            <a:pPr algn="ctr" eaLnBrk="0" hangingPunct="0"/>
            <a:r>
              <a:rPr lang="zh-CN" altLang="en-US" sz="41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教你如何防范</a:t>
            </a:r>
            <a:endParaRPr lang="zh-CN" altLang="en-US" sz="4100" b="1" dirty="0">
              <a:solidFill>
                <a:srgbClr val="006C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41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电信网络诈骗</a:t>
            </a:r>
            <a:endParaRPr lang="zh-CN" altLang="en-US" sz="4100" b="1" dirty="0">
              <a:solidFill>
                <a:srgbClr val="006C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片 46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6788" y="-668337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" name="圆角矩形 47"/>
          <p:cNvSpPr/>
          <p:nvPr/>
        </p:nvSpPr>
        <p:spPr>
          <a:xfrm>
            <a:off x="529185" y="2862260"/>
            <a:ext cx="4312880" cy="512012"/>
          </a:xfrm>
          <a:prstGeom prst="roundRect">
            <a:avLst>
              <a:gd name="adj" fmla="val 4227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4675" y="2895600"/>
            <a:ext cx="4256088" cy="369888"/>
          </a:xfrm>
          <a:prstGeom prst="rect">
            <a:avLst/>
          </a:prstGeom>
          <a:noFill/>
          <a:ln w="9525">
            <a:noFill/>
          </a:ln>
        </p:spPr>
        <p:txBody>
          <a:bodyPr lIns="91426" tIns="45712" rIns="91426" bIns="45712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兰州市反电信网络诈骗中心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49"/>
          <p:cNvGrpSpPr/>
          <p:nvPr/>
        </p:nvGrpSpPr>
        <p:grpSpPr>
          <a:xfrm>
            <a:off x="368749" y="2841717"/>
            <a:ext cx="720079" cy="57461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圆角矩形 50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3" name="Picture 2" descr="C:\Users\Administrator\Desktop\手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25" y="2932113"/>
            <a:ext cx="2960688" cy="2876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54"/>
          <p:cNvGrpSpPr/>
          <p:nvPr/>
        </p:nvGrpSpPr>
        <p:grpSpPr>
          <a:xfrm>
            <a:off x="7021513" y="4622800"/>
            <a:ext cx="342900" cy="311150"/>
            <a:chOff x="4634991" y="2138335"/>
            <a:chExt cx="428348" cy="386204"/>
          </a:xfrm>
        </p:grpSpPr>
        <p:sp>
          <p:nvSpPr>
            <p:cNvPr id="56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KSO_Shape"/>
            <p:cNvSpPr/>
            <p:nvPr/>
          </p:nvSpPr>
          <p:spPr bwMode="auto">
            <a:xfrm>
              <a:off x="4710349" y="2236856"/>
              <a:ext cx="277633" cy="18916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" name="组合 57"/>
          <p:cNvGrpSpPr/>
          <p:nvPr/>
        </p:nvGrpSpPr>
        <p:grpSpPr>
          <a:xfrm>
            <a:off x="7380288" y="4622800"/>
            <a:ext cx="344487" cy="311150"/>
            <a:chOff x="5076056" y="2138335"/>
            <a:chExt cx="428348" cy="386204"/>
          </a:xfrm>
        </p:grpSpPr>
        <p:sp>
          <p:nvSpPr>
            <p:cNvPr id="59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5174754" y="2244738"/>
              <a:ext cx="230952" cy="195073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60"/>
          <p:cNvGrpSpPr/>
          <p:nvPr/>
        </p:nvGrpSpPr>
        <p:grpSpPr>
          <a:xfrm>
            <a:off x="7739063" y="4622800"/>
            <a:ext cx="344487" cy="311150"/>
            <a:chOff x="5557128" y="2138335"/>
            <a:chExt cx="428348" cy="386204"/>
          </a:xfrm>
        </p:grpSpPr>
        <p:sp>
          <p:nvSpPr>
            <p:cNvPr id="62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5651878" y="2209270"/>
              <a:ext cx="238848" cy="234482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3"/>
          <p:cNvGrpSpPr/>
          <p:nvPr/>
        </p:nvGrpSpPr>
        <p:grpSpPr>
          <a:xfrm>
            <a:off x="8099425" y="4622800"/>
            <a:ext cx="342900" cy="311150"/>
            <a:chOff x="6068610" y="2138335"/>
            <a:chExt cx="428348" cy="386204"/>
          </a:xfrm>
        </p:grpSpPr>
        <p:sp>
          <p:nvSpPr>
            <p:cNvPr id="65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KSO_Shape"/>
            <p:cNvSpPr/>
            <p:nvPr/>
          </p:nvSpPr>
          <p:spPr bwMode="auto">
            <a:xfrm>
              <a:off x="6173715" y="2215182"/>
              <a:ext cx="232021" cy="197043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" name="组合 66"/>
          <p:cNvGrpSpPr/>
          <p:nvPr/>
        </p:nvGrpSpPr>
        <p:grpSpPr>
          <a:xfrm>
            <a:off x="8458200" y="4622800"/>
            <a:ext cx="342900" cy="311150"/>
            <a:chOff x="6623914" y="2138335"/>
            <a:chExt cx="428348" cy="386204"/>
          </a:xfrm>
        </p:grpSpPr>
        <p:sp>
          <p:nvSpPr>
            <p:cNvPr id="68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KSO_Shape"/>
            <p:cNvSpPr/>
            <p:nvPr/>
          </p:nvSpPr>
          <p:spPr bwMode="auto">
            <a:xfrm>
              <a:off x="6715136" y="2193507"/>
              <a:ext cx="230039" cy="22068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-1100137" y="5784850"/>
            <a:ext cx="815975" cy="338138"/>
          </a:xfrm>
          <a:prstGeom prst="rect">
            <a:avLst/>
          </a:prstGeom>
          <a:noFill/>
          <a:ln w="9525">
            <a:noFill/>
          </a:ln>
        </p:spPr>
        <p:txBody>
          <a:bodyPr wrap="none" lIns="60801" tIns="30401" rIns="60801" bIns="30401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延迟符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49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49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699E-6 L 0.42617 -3.2369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2659E-7 L 0.41719 9.82659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49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849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349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849"/>
                            </p:stCondLst>
                            <p:childTnLst>
                              <p:par>
                                <p:cTn id="9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349"/>
                            </p:stCondLst>
                            <p:childTnLst>
                              <p:par>
                                <p:cTn id="10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849"/>
                            </p:stCondLst>
                            <p:childTnLst>
                              <p:par>
                                <p:cTn id="10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349"/>
                            </p:stCondLst>
                            <p:childTnLst>
                              <p:par>
                                <p:cTn id="1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849"/>
                            </p:stCondLst>
                            <p:childTnLst>
                              <p:par>
                                <p:cTn id="1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349"/>
                            </p:stCondLst>
                            <p:childTnLst>
                              <p:par>
                                <p:cTn id="1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849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5" grpId="0" animBg="1"/>
      <p:bldP spid="3" grpId="0"/>
      <p:bldP spid="49" grpId="0"/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4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435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6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8437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0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438" name="TextBox 5"/>
          <p:cNvSpPr txBox="1"/>
          <p:nvPr/>
        </p:nvSpPr>
        <p:spPr>
          <a:xfrm>
            <a:off x="1390650" y="1393825"/>
            <a:ext cx="3686175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冒充网购平台客服、快递客服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3016250" cy="97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“您拍下的货品缺货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出现质量问题，甲醛超标等，需要退款”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您的快递丢失，现需退款赔偿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03525" y="2733675"/>
            <a:ext cx="287338" cy="3603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41" name="矩形 46"/>
          <p:cNvSpPr/>
          <p:nvPr/>
        </p:nvSpPr>
        <p:spPr>
          <a:xfrm>
            <a:off x="596900" y="2992438"/>
            <a:ext cx="47005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要求你提供银行卡号及验证码等信息，或要求你扫描二维码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42" name="组合 3"/>
          <p:cNvGrpSpPr/>
          <p:nvPr/>
        </p:nvGrpSpPr>
        <p:grpSpPr>
          <a:xfrm>
            <a:off x="468313" y="3675063"/>
            <a:ext cx="5094287" cy="1423987"/>
            <a:chOff x="467544" y="3674870"/>
            <a:chExt cx="5094692" cy="1424080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258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90"/>
              <a:ext cx="4658095" cy="1022417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6" name="TextBox 5"/>
            <p:cNvSpPr txBox="1"/>
            <p:nvPr/>
          </p:nvSpPr>
          <p:spPr>
            <a:xfrm>
              <a:off x="993173" y="3826807"/>
              <a:ext cx="4032448" cy="12721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退款根本不需要银行卡，更别说验证码了，如需退款，一定要自行在正规购物</a:t>
              </a:r>
              <a:r>
                <a:rPr lang="en-US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</a:t>
              </a: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内直接与商家沟通，不要轻信</a:t>
              </a:r>
              <a:r>
                <a:rPr lang="en-US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、微信等人员身份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443" name="图片 1" descr="timg (8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963" y="1460500"/>
            <a:ext cx="3690937" cy="2908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834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16250" y="0"/>
            <a:ext cx="2839085" cy="51428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835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3160" y="0"/>
            <a:ext cx="2893060" cy="5143500"/>
          </a:xfrm>
          <a:prstGeom prst="rect">
            <a:avLst/>
          </a:prstGeom>
        </p:spPr>
      </p:pic>
      <p:pic>
        <p:nvPicPr>
          <p:cNvPr id="3" name="图片 2" descr="微信图片_20210309183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0"/>
            <a:ext cx="28924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83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9270" y="18415"/>
            <a:ext cx="2872740" cy="51066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458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459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0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9461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4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462" name="TextBox 5"/>
          <p:cNvSpPr txBox="1"/>
          <p:nvPr/>
        </p:nvSpPr>
        <p:spPr>
          <a:xfrm>
            <a:off x="1390650" y="1393825"/>
            <a:ext cx="36861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盗取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、微信冒充好友借钱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0650" y="1811338"/>
            <a:ext cx="4171950" cy="682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“我有急事（重病、被抓等），马上借我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“帮我充个话费，过两天还给你”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03525" y="2643188"/>
            <a:ext cx="287338" cy="3603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65" name="矩形 46"/>
          <p:cNvSpPr/>
          <p:nvPr/>
        </p:nvSpPr>
        <p:spPr>
          <a:xfrm>
            <a:off x="714375" y="2928938"/>
            <a:ext cx="4786313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给你</a:t>
            </a:r>
            <a:r>
              <a:rPr lang="en-US" altLang="zh-CN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一张转账截图，以延迟到账为由，要求你通过微信、支付宝等给对方转账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466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0" name="TextBox 5"/>
            <p:cNvSpPr txBox="1"/>
            <p:nvPr/>
          </p:nvSpPr>
          <p:spPr>
            <a:xfrm>
              <a:off x="680490" y="3826807"/>
              <a:ext cx="4657815" cy="9771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试探性的问他一些事情，比如家庭情况、个人经历等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拿不准的情况下，直接电话核实是最好的办法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467" name="图片 1" descr="timg (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0400" y="1460500"/>
            <a:ext cx="3327400" cy="3362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2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483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0485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98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486" name="TextBox 5"/>
          <p:cNvSpPr txBox="1"/>
          <p:nvPr/>
        </p:nvSpPr>
        <p:spPr>
          <a:xfrm>
            <a:off x="1390650" y="1393825"/>
            <a:ext cx="36861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冒充航空公司工作人员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4527550" cy="682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“您预订的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航班因故障取消，请办理退票或改签，客服电话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XXX-XXX-XXX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03525" y="2552700"/>
            <a:ext cx="287338" cy="358775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9" name="矩形 46"/>
          <p:cNvSpPr/>
          <p:nvPr/>
        </p:nvSpPr>
        <p:spPr>
          <a:xfrm>
            <a:off x="596900" y="2992438"/>
            <a:ext cx="47005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以赔偿延误金为由，让你通过支付宝、微信或</a:t>
            </a:r>
            <a:r>
              <a:rPr lang="en-US" altLang="zh-CN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ATM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机进行操作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490" name="组合 3"/>
          <p:cNvGrpSpPr/>
          <p:nvPr/>
        </p:nvGrpSpPr>
        <p:grpSpPr>
          <a:xfrm>
            <a:off x="250825" y="3579813"/>
            <a:ext cx="5329238" cy="14128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013" y="3800754"/>
              <a:ext cx="4657614" cy="1021376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94" name="TextBox 5"/>
            <p:cNvSpPr txBox="1"/>
            <p:nvPr/>
          </p:nvSpPr>
          <p:spPr>
            <a:xfrm>
              <a:off x="992645" y="3826563"/>
              <a:ext cx="4032349" cy="8729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一定要通过官方客服或官网了解航班最新情况，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而不是拨打短信里的电话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491" name="Picture 2" descr="C:\Users\wb-xiangyi\Desktop\机票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0788" y="1454150"/>
            <a:ext cx="2630487" cy="358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6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1507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8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1509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2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510" name="TextBox 5"/>
          <p:cNvSpPr txBox="1"/>
          <p:nvPr/>
        </p:nvSpPr>
        <p:spPr>
          <a:xfrm>
            <a:off x="1390650" y="1393825"/>
            <a:ext cx="4576763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利用伪基站冒充银行、运营商发送短信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4527550" cy="97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尊敬的用户：您的账户积分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9828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份今日到期，将于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小时内清零，请尽快登录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wap.ccbsvn.cc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兑换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492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元现金【建设银行】”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3084513" y="2770188"/>
            <a:ext cx="288925" cy="3857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13" name="矩形 46"/>
          <p:cNvSpPr/>
          <p:nvPr/>
        </p:nvSpPr>
        <p:spPr>
          <a:xfrm>
            <a:off x="368300" y="3155950"/>
            <a:ext cx="5372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伪基站设置银行客服号码或</a:t>
            </a:r>
            <a:r>
              <a:rPr lang="en-US" altLang="zh-CN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10086</a:t>
            </a: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，发送虚假短信，当受害人点击链接后，通过钓鱼网站进行转账</a:t>
            </a:r>
            <a:endParaRPr lang="zh-CN" altLang="en-US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514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18" name="TextBox 5"/>
            <p:cNvSpPr txBox="1"/>
            <p:nvPr/>
          </p:nvSpPr>
          <p:spPr>
            <a:xfrm>
              <a:off x="809836" y="3787262"/>
              <a:ext cx="4528545" cy="9759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收到银行或运营商发来的短信后，千万不要点击短信中的链接，可以打客服电话进行确认短信的真伪</a:t>
              </a:r>
              <a:endParaRPr lang="zh-CN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515" name="图片 1" descr="u=3131121601,4190726729&amp;fm=27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5963" y="1393825"/>
            <a:ext cx="3217862" cy="320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2530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531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2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2533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46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534" name="TextBox 5"/>
          <p:cNvSpPr txBox="1"/>
          <p:nvPr/>
        </p:nvSpPr>
        <p:spPr>
          <a:xfrm>
            <a:off x="1390650" y="1393825"/>
            <a:ext cx="4171950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网上申请信用卡、提升信用卡额度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936750"/>
            <a:ext cx="4527550" cy="387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以代办费、包装费、手续费为由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43213" y="2390775"/>
            <a:ext cx="288925" cy="3603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7" name="矩形 46"/>
          <p:cNvSpPr/>
          <p:nvPr/>
        </p:nvSpPr>
        <p:spPr>
          <a:xfrm>
            <a:off x="539750" y="2860675"/>
            <a:ext cx="4456113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通过微信、支付宝、网银转账或</a:t>
            </a:r>
            <a:r>
              <a:rPr lang="en-US" altLang="zh-CN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ATM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机现金转账等方式骗取你的钱财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38" name="组合 3"/>
          <p:cNvGrpSpPr/>
          <p:nvPr/>
        </p:nvGrpSpPr>
        <p:grpSpPr>
          <a:xfrm>
            <a:off x="468313" y="3675063"/>
            <a:ext cx="5094287" cy="1397000"/>
            <a:chOff x="467544" y="3674870"/>
            <a:chExt cx="5094692" cy="1396331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256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22"/>
              <a:ext cx="4658095" cy="1021860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42" name="TextBox 5"/>
            <p:cNvSpPr txBox="1"/>
            <p:nvPr/>
          </p:nvSpPr>
          <p:spPr>
            <a:xfrm>
              <a:off x="468179" y="3799962"/>
              <a:ext cx="5014994" cy="12712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办理信用卡请到银行或银行官方网站进行办理，</a:t>
              </a:r>
              <a:endParaRPr lang="zh-CN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提升信用卡额度通过银行客服电话进行咨询办理，</a:t>
              </a:r>
              <a:endParaRPr lang="zh-CN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切记通过陌生电话、短信、微信、</a:t>
              </a:r>
              <a:r>
                <a:rPr lang="en-US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等办理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539" name="图片 1" descr="timg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0" y="1793875"/>
            <a:ext cx="3570288" cy="3381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554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3555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3557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70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558" name="TextBox 5"/>
          <p:cNvSpPr txBox="1"/>
          <p:nvPr/>
        </p:nvSpPr>
        <p:spPr>
          <a:xfrm>
            <a:off x="1390650" y="1393825"/>
            <a:ext cx="25209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冒充亲属、朋友求救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4527550" cy="682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“喂！老朋友！我在外地发声车祸需要手术救人”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“妈！我放学被人绑架了需要交钱赎人”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3560" name="Picture 3" descr="C:\Users\wb-xiangyi\Desktop\冒充亲友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1988" y="1247775"/>
            <a:ext cx="3095625" cy="3910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下箭头 2"/>
          <p:cNvSpPr/>
          <p:nvPr/>
        </p:nvSpPr>
        <p:spPr>
          <a:xfrm>
            <a:off x="2806700" y="2568575"/>
            <a:ext cx="288925" cy="3603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62" name="矩形 46"/>
          <p:cNvSpPr/>
          <p:nvPr/>
        </p:nvSpPr>
        <p:spPr>
          <a:xfrm>
            <a:off x="1076325" y="3060700"/>
            <a:ext cx="3748088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通过微信、支付宝、银行转账方式骗取你的钱财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563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66" name="TextBox 5"/>
            <p:cNvSpPr txBox="1"/>
            <p:nvPr/>
          </p:nvSpPr>
          <p:spPr>
            <a:xfrm>
              <a:off x="1380784" y="3800131"/>
              <a:ext cx="3257226" cy="9771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可通过公安、医院等部门了解真实性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即使一时无法确认，也不要贸然汇款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8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4579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0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4581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94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582" name="TextBox 5"/>
          <p:cNvSpPr txBox="1"/>
          <p:nvPr/>
        </p:nvSpPr>
        <p:spPr>
          <a:xfrm>
            <a:off x="1390650" y="1393825"/>
            <a:ext cx="2520950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网上贷款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4527550" cy="97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以低门槛、零首付、零利息、免担保等诱惑</a:t>
            </a:r>
            <a:endParaRPr kumimoji="0" 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然后以缴纳手续费、保证金、办理保险、刷流水等借口让你转账</a:t>
            </a:r>
            <a:endParaRPr kumimoji="0" 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43213" y="2551113"/>
            <a:ext cx="288925" cy="3603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5" name="矩形 46"/>
          <p:cNvSpPr/>
          <p:nvPr/>
        </p:nvSpPr>
        <p:spPr>
          <a:xfrm>
            <a:off x="882650" y="2968625"/>
            <a:ext cx="4295775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当你发现被骗后，对方以合同条款来要挟你，不转账都不行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586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90" name="TextBox 5"/>
            <p:cNvSpPr txBox="1"/>
            <p:nvPr/>
          </p:nvSpPr>
          <p:spPr>
            <a:xfrm>
              <a:off x="1203258" y="3787498"/>
              <a:ext cx="3623264" cy="9759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提高警惕，找准组织，理性消费</a:t>
              </a:r>
              <a:endParaRPr lang="zh-CN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发现被骗后及时报警</a:t>
              </a:r>
              <a:endParaRPr lang="zh-CN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587" name="图片 1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0" y="1428750"/>
            <a:ext cx="3578225" cy="3336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266" name="组合 5"/>
          <p:cNvGrpSpPr/>
          <p:nvPr/>
        </p:nvGrpSpPr>
        <p:grpSpPr>
          <a:xfrm>
            <a:off x="-1981200" y="812800"/>
            <a:ext cx="4797425" cy="4330700"/>
            <a:chOff x="-1776034" y="835397"/>
            <a:chExt cx="4797424" cy="4330542"/>
          </a:xfrm>
        </p:grpSpPr>
        <p:sp>
          <p:nvSpPr>
            <p:cNvPr id="2" name="圆角矩形 1"/>
            <p:cNvSpPr/>
            <p:nvPr/>
          </p:nvSpPr>
          <p:spPr>
            <a:xfrm rot="2773654">
              <a:off x="-1426707" y="576558"/>
              <a:ext cx="4186085" cy="4710112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271" name="组合 4"/>
            <p:cNvGrpSpPr/>
            <p:nvPr/>
          </p:nvGrpSpPr>
          <p:grpSpPr>
            <a:xfrm>
              <a:off x="-1776034" y="835397"/>
              <a:ext cx="4736399" cy="4330542"/>
              <a:chOff x="-1776034" y="835397"/>
              <a:chExt cx="4736399" cy="4330542"/>
            </a:xfrm>
          </p:grpSpPr>
          <p:sp>
            <p:nvSpPr>
              <p:cNvPr id="3" name="圆角矩形 2"/>
              <p:cNvSpPr/>
              <p:nvPr/>
            </p:nvSpPr>
            <p:spPr>
              <a:xfrm rot="2026063">
                <a:off x="-1776034" y="849684"/>
                <a:ext cx="4737099" cy="4316255"/>
              </a:xfrm>
              <a:prstGeom prst="roundRect">
                <a:avLst>
                  <a:gd name="adj" fmla="val 8849"/>
                </a:avLst>
              </a:prstGeom>
              <a:solidFill>
                <a:srgbClr val="2147A8">
                  <a:alpha val="5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 rot="1390186">
                <a:off x="-1764922" y="835397"/>
                <a:ext cx="4711700" cy="4292443"/>
              </a:xfrm>
              <a:prstGeom prst="roundRect">
                <a:avLst/>
              </a:prstGeom>
              <a:solidFill>
                <a:srgbClr val="2147A8">
                  <a:alpha val="1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267" name="文本框 1"/>
          <p:cNvSpPr txBox="1"/>
          <p:nvPr/>
        </p:nvSpPr>
        <p:spPr>
          <a:xfrm>
            <a:off x="442913" y="1998663"/>
            <a:ext cx="2397125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电信诈骗？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51275" y="3148013"/>
            <a:ext cx="5019675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“电信网络诈骗”就是犯罪分子利用手机短信、电话、互联网等通讯工具，编造虚假信息，设置骗局，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9872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要求受害人打款或转账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，从而骗取他人财物的一种活动。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269" name="Picture 2" descr="C:\Users\wb-xiangyi\Desktop\参考-2\1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538" y="14288"/>
            <a:ext cx="4116387" cy="29321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834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0" y="0"/>
            <a:ext cx="28924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602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603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4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5605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18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606" name="TextBox 5"/>
          <p:cNvSpPr txBox="1"/>
          <p:nvPr/>
        </p:nvSpPr>
        <p:spPr>
          <a:xfrm>
            <a:off x="1390650" y="1393825"/>
            <a:ext cx="2928938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冒充领导、熟人、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诈骗公司财务人员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2228850"/>
            <a:ext cx="4527550" cy="360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，你明天到我办公室来一下”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41625" y="2471738"/>
            <a:ext cx="288925" cy="3603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9" name="矩形 46"/>
          <p:cNvSpPr/>
          <p:nvPr/>
        </p:nvSpPr>
        <p:spPr>
          <a:xfrm>
            <a:off x="474663" y="2911475"/>
            <a:ext cx="5080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等你心里惶恐的时候要求你转账或向你借钱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610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14" name="TextBox 5"/>
            <p:cNvSpPr txBox="1"/>
            <p:nvPr/>
          </p:nvSpPr>
          <p:spPr>
            <a:xfrm>
              <a:off x="626307" y="3787262"/>
              <a:ext cx="4200224" cy="9759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接到自称是“领导”</a:t>
              </a:r>
              <a:r>
                <a:rPr lang="en-US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熟人</a:t>
              </a:r>
              <a:r>
                <a:rPr lang="en-US" altLang="zh-CN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的来电，切勿轻信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涉及巨额款项一定要主动打电话确认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5611" name="Picture 4" descr="C:\Users\wb-xiangyi\Desktop\冒充领导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6163" y="1281113"/>
            <a:ext cx="2752725" cy="3468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909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020" y="0"/>
            <a:ext cx="2893060" cy="5144135"/>
          </a:xfrm>
          <a:prstGeom prst="rect">
            <a:avLst/>
          </a:prstGeom>
        </p:spPr>
      </p:pic>
      <p:pic>
        <p:nvPicPr>
          <p:cNvPr id="3" name="图片 2" descr="微信图片_202103091909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60" y="0"/>
            <a:ext cx="2888615" cy="51352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6626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627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8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6629" name="组合 1"/>
          <p:cNvGrpSpPr/>
          <p:nvPr/>
        </p:nvGrpSpPr>
        <p:grpSpPr>
          <a:xfrm>
            <a:off x="455613" y="1468438"/>
            <a:ext cx="846137" cy="720725"/>
            <a:chOff x="656045" y="1926816"/>
            <a:chExt cx="84631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7228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72" y="1926816"/>
              <a:ext cx="708174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9" y="1933165"/>
              <a:ext cx="679593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2" name="矩形 18"/>
            <p:cNvSpPr/>
            <p:nvPr/>
          </p:nvSpPr>
          <p:spPr>
            <a:xfrm>
              <a:off x="702392" y="2204888"/>
              <a:ext cx="799968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630" name="TextBox 5"/>
          <p:cNvSpPr txBox="1"/>
          <p:nvPr/>
        </p:nvSpPr>
        <p:spPr>
          <a:xfrm>
            <a:off x="1390650" y="1393825"/>
            <a:ext cx="5268913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冒充“公检法、通信管理局、税务、社保”等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5103813" cy="682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“你的账户涉嫌洗钱”“你有一张法院传票”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“你的包裹被查出毒品”“你购买的汽车有退税优惠”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974975" y="2555875"/>
            <a:ext cx="287338" cy="358775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33" name="矩形 46"/>
          <p:cNvSpPr/>
          <p:nvPr/>
        </p:nvSpPr>
        <p:spPr>
          <a:xfrm>
            <a:off x="830263" y="2992438"/>
            <a:ext cx="5054600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要求你将钱转到所谓“安全账户”或开通网银，将短信验证码告诉骗子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634" name="组合 3"/>
          <p:cNvGrpSpPr/>
          <p:nvPr/>
        </p:nvGrpSpPr>
        <p:grpSpPr>
          <a:xfrm>
            <a:off x="468313" y="3675063"/>
            <a:ext cx="5187950" cy="1397000"/>
            <a:chOff x="467544" y="3674870"/>
            <a:chExt cx="5188362" cy="1396331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256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22"/>
              <a:ext cx="4658095" cy="1021860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38" name="TextBox 5"/>
            <p:cNvSpPr txBox="1"/>
            <p:nvPr/>
          </p:nvSpPr>
          <p:spPr>
            <a:xfrm>
              <a:off x="467544" y="3799962"/>
              <a:ext cx="5188362" cy="12712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保持冷静，及时与家人、亲友、同学商量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公检法机构履行公务时，不会通过电话或短信联系你转账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短信验证码不能告诉任何人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6635" name="Picture 2" descr="C:\Users\wb-xiangyi\Desktop\公检法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4888" y="1793875"/>
            <a:ext cx="2874962" cy="334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835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2595" y="0"/>
            <a:ext cx="2896870" cy="51498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50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7651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2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7653" name="组合 1"/>
          <p:cNvGrpSpPr/>
          <p:nvPr/>
        </p:nvGrpSpPr>
        <p:grpSpPr>
          <a:xfrm>
            <a:off x="455613" y="1468438"/>
            <a:ext cx="808037" cy="723900"/>
            <a:chOff x="656045" y="1926816"/>
            <a:chExt cx="808221" cy="723116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17"/>
              <a:ext cx="727241" cy="669199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72" y="1926816"/>
              <a:ext cx="708186" cy="713601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717971" y="1936331"/>
              <a:ext cx="679605" cy="713601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666" name="矩形 18"/>
            <p:cNvSpPr/>
            <p:nvPr/>
          </p:nvSpPr>
          <p:spPr>
            <a:xfrm>
              <a:off x="714455" y="2171873"/>
              <a:ext cx="749811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endParaRPr lang="en-US" altLang="zh-CN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54" name="TextBox 5"/>
          <p:cNvSpPr txBox="1"/>
          <p:nvPr/>
        </p:nvSpPr>
        <p:spPr>
          <a:xfrm>
            <a:off x="1390650" y="1393825"/>
            <a:ext cx="2520950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冒充熟人买机票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4700588" cy="1271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受害者的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QQ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、微信或短信接到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朋友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直呼其名发来的信息：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（受害人称谓），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（领导或朋友）要从国外回来，让其给帮订若干张回某地的机票，并给受害人一个银行账户。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71788" y="2797175"/>
            <a:ext cx="287338" cy="358775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7" name="矩形 46"/>
          <p:cNvSpPr/>
          <p:nvPr/>
        </p:nvSpPr>
        <p:spPr>
          <a:xfrm>
            <a:off x="1036638" y="3155950"/>
            <a:ext cx="4970462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不方便</a:t>
            </a:r>
            <a:r>
              <a:rPr lang="en-US" altLang="zh-CN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帮忙预定</a:t>
            </a:r>
            <a:r>
              <a:rPr lang="en-US" altLang="zh-CN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航空机票的方式要求转账到指定银行账户</a:t>
            </a:r>
            <a:endParaRPr lang="zh-CN" altLang="en-US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58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5010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5010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99" y="3800279"/>
              <a:ext cx="4658386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662" name="TextBox 5"/>
            <p:cNvSpPr txBox="1"/>
            <p:nvPr/>
          </p:nvSpPr>
          <p:spPr>
            <a:xfrm>
              <a:off x="778084" y="3787262"/>
              <a:ext cx="4784470" cy="9759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凡是朋友以借钱、帮忙预订机票的，一定要通过电话等多方求证核实情况，预订机票选择官方预订网站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65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00" y="1660525"/>
            <a:ext cx="3097213" cy="3406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8674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675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6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28677" name="组合 1"/>
          <p:cNvGrpSpPr/>
          <p:nvPr/>
        </p:nvGrpSpPr>
        <p:grpSpPr>
          <a:xfrm>
            <a:off x="455613" y="1468438"/>
            <a:ext cx="808037" cy="723900"/>
            <a:chOff x="656045" y="1926816"/>
            <a:chExt cx="808221" cy="723116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17"/>
              <a:ext cx="727241" cy="669199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72" y="1926816"/>
              <a:ext cx="708186" cy="713601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717971" y="1936331"/>
              <a:ext cx="679605" cy="713601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90" name="矩形 18"/>
            <p:cNvSpPr/>
            <p:nvPr/>
          </p:nvSpPr>
          <p:spPr>
            <a:xfrm>
              <a:off x="714455" y="2171873"/>
              <a:ext cx="749811" cy="34727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endParaRPr lang="en-US" altLang="zh-CN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678" name="TextBox 5"/>
          <p:cNvSpPr txBox="1"/>
          <p:nvPr/>
        </p:nvSpPr>
        <p:spPr>
          <a:xfrm>
            <a:off x="1390650" y="1393825"/>
            <a:ext cx="25209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发送虚假中奖信息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8413" y="1793875"/>
            <a:ext cx="4527550" cy="682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“恭喜你获得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栏目组抽奖活动一等奖，请联系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XXX-XXX-XXX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领奖”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803525" y="2552700"/>
            <a:ext cx="287338" cy="358775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681" name="矩形 46"/>
          <p:cNvSpPr/>
          <p:nvPr/>
        </p:nvSpPr>
        <p:spPr>
          <a:xfrm>
            <a:off x="325438" y="2992438"/>
            <a:ext cx="568483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要求你缴纳“公证费、手续费、保证金”等费用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682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86" name="TextBox 5"/>
            <p:cNvSpPr txBox="1"/>
            <p:nvPr/>
          </p:nvSpPr>
          <p:spPr>
            <a:xfrm>
              <a:off x="1203258" y="3787498"/>
              <a:ext cx="3623264" cy="9771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正规机构组织抽奖活动，不会让中奖者“先交钱、后兑奖”，否则是诈骗</a:t>
              </a:r>
              <a:endParaRPr lang="zh-CN" altLang="en-US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683" name="Picture 2" descr="C:\Users\wb-xiangyi\Desktop\中奖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0788" y="1287463"/>
            <a:ext cx="2655887" cy="354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8" name="组合 1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3" name="圆角矩形 2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9699" name="矩形 5"/>
          <p:cNvSpPr/>
          <p:nvPr/>
        </p:nvSpPr>
        <p:spPr>
          <a:xfrm>
            <a:off x="1774825" y="555625"/>
            <a:ext cx="5329238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远离“钓鱼网站”诈骗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0" name="TextBox 6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9701" name="TextBox 5"/>
          <p:cNvSpPr txBox="1"/>
          <p:nvPr/>
        </p:nvSpPr>
        <p:spPr>
          <a:xfrm>
            <a:off x="3397250" y="1193800"/>
            <a:ext cx="283051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什么是钓鱼网站？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702" name="组合 10"/>
          <p:cNvGrpSpPr/>
          <p:nvPr/>
        </p:nvGrpSpPr>
        <p:grpSpPr>
          <a:xfrm>
            <a:off x="1909763" y="1419225"/>
            <a:ext cx="2789237" cy="2038350"/>
            <a:chOff x="2308541" y="1542143"/>
            <a:chExt cx="2789110" cy="2036014"/>
          </a:xfrm>
        </p:grpSpPr>
        <p:pic>
          <p:nvPicPr>
            <p:cNvPr id="29707" name="Picture 3" descr="C:\Users\wb-xiangyi\Desktop\图片3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876962" flipH="1">
              <a:off x="2308541" y="1542143"/>
              <a:ext cx="2789110" cy="20360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2784769" y="1965520"/>
              <a:ext cx="2098579" cy="11686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将钓鱼网址通过伪基站发送短信，欺骗民众填写银行账户信息、密码、验证码等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703" name="Picture 4" descr="C:\Users\wb-xiangyi\Desktop\参考\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425" y="2308225"/>
            <a:ext cx="3779838" cy="279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Picture 3" descr="C:\Users\wb-xiangyi\Desktop\图片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522">
            <a:off x="2533650" y="3340100"/>
            <a:ext cx="2840038" cy="1693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2700338" y="3784600"/>
            <a:ext cx="2314575" cy="900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模仿网购平台、银行等在线支付网页，骗取民众银行卡信息或支付账户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9706" name="图片 1" descr="伪基站-钓鱼链接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16038"/>
            <a:ext cx="2046288" cy="3638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22" name="组合 5"/>
          <p:cNvGrpSpPr/>
          <p:nvPr/>
        </p:nvGrpSpPr>
        <p:grpSpPr>
          <a:xfrm>
            <a:off x="-1809750" y="833438"/>
            <a:ext cx="4797425" cy="4330700"/>
            <a:chOff x="-1776034" y="835397"/>
            <a:chExt cx="4797424" cy="4330542"/>
          </a:xfrm>
        </p:grpSpPr>
        <p:sp>
          <p:nvSpPr>
            <p:cNvPr id="2" name="圆角矩形 1"/>
            <p:cNvSpPr/>
            <p:nvPr/>
          </p:nvSpPr>
          <p:spPr>
            <a:xfrm rot="2773654">
              <a:off x="-1426708" y="576558"/>
              <a:ext cx="4186084" cy="4710112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726" name="组合 4"/>
            <p:cNvGrpSpPr/>
            <p:nvPr/>
          </p:nvGrpSpPr>
          <p:grpSpPr>
            <a:xfrm>
              <a:off x="-1776034" y="835397"/>
              <a:ext cx="4736399" cy="4330542"/>
              <a:chOff x="-1776034" y="835397"/>
              <a:chExt cx="4736399" cy="4330542"/>
            </a:xfrm>
          </p:grpSpPr>
          <p:sp>
            <p:nvSpPr>
              <p:cNvPr id="3" name="圆角矩形 2"/>
              <p:cNvSpPr/>
              <p:nvPr/>
            </p:nvSpPr>
            <p:spPr>
              <a:xfrm rot="2026063">
                <a:off x="-1776034" y="849683"/>
                <a:ext cx="4737099" cy="4316256"/>
              </a:xfrm>
              <a:prstGeom prst="roundRect">
                <a:avLst>
                  <a:gd name="adj" fmla="val 8849"/>
                </a:avLst>
              </a:prstGeom>
              <a:solidFill>
                <a:srgbClr val="2147A8">
                  <a:alpha val="5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 rot="1390186">
                <a:off x="-1764922" y="835397"/>
                <a:ext cx="4711700" cy="4292443"/>
              </a:xfrm>
              <a:prstGeom prst="roundRect">
                <a:avLst/>
              </a:prstGeom>
              <a:solidFill>
                <a:srgbClr val="2147A8">
                  <a:alpha val="1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723" name="文本框 1"/>
          <p:cNvSpPr txBox="1"/>
          <p:nvPr/>
        </p:nvSpPr>
        <p:spPr>
          <a:xfrm>
            <a:off x="-7937" y="2139950"/>
            <a:ext cx="3398837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不让电信诈骗圈走你的钱！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4" name="矩形 22"/>
          <p:cNvSpPr/>
          <p:nvPr/>
        </p:nvSpPr>
        <p:spPr>
          <a:xfrm>
            <a:off x="3429000" y="714375"/>
            <a:ext cx="549592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457200">
              <a:lnSpc>
                <a:spcPct val="150000"/>
              </a:lnSpc>
            </a:pPr>
            <a:r>
              <a:rPr lang="zh-CN" altLang="en-US" sz="32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电信诈骗诡计多端</a:t>
            </a:r>
            <a:endParaRPr lang="en-US" altLang="zh-CN" sz="32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32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不听、不信、不汇款、不转账</a:t>
            </a:r>
            <a:endParaRPr lang="en-US" altLang="zh-CN" sz="32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32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坚决不扫不明</a:t>
            </a:r>
            <a:r>
              <a:rPr lang="zh-CN" altLang="en-US" sz="32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二维码</a:t>
            </a:r>
            <a:endParaRPr lang="en-US" altLang="zh-CN" sz="32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32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验证码</a:t>
            </a:r>
            <a:r>
              <a:rPr lang="zh-CN" altLang="en-US" sz="32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不能告诉任何人</a:t>
            </a:r>
            <a:endParaRPr lang="en-US" altLang="zh-CN" sz="32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32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捂住咱的钱</a:t>
            </a:r>
            <a:endParaRPr lang="zh-CN" altLang="en-US" sz="32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1746" name="组合 1"/>
          <p:cNvGrpSpPr/>
          <p:nvPr/>
        </p:nvGrpSpPr>
        <p:grpSpPr>
          <a:xfrm rot="-2874169">
            <a:off x="3454400" y="-774700"/>
            <a:ext cx="2219325" cy="2000250"/>
            <a:chOff x="7883724" y="4479735"/>
            <a:chExt cx="2217084" cy="2000495"/>
          </a:xfrm>
        </p:grpSpPr>
        <p:sp>
          <p:nvSpPr>
            <p:cNvPr id="3" name="圆角矩形 2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1747" name="矩形 5"/>
          <p:cNvSpPr/>
          <p:nvPr/>
        </p:nvSpPr>
        <p:spPr>
          <a:xfrm>
            <a:off x="1831975" y="639763"/>
            <a:ext cx="5719763" cy="3476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防范电信诈骗“三字经”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48" name="TextBox 6"/>
          <p:cNvSpPr txBox="1"/>
          <p:nvPr/>
        </p:nvSpPr>
        <p:spPr>
          <a:xfrm>
            <a:off x="1830388" y="985838"/>
            <a:ext cx="5802312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31749" name="组合 17"/>
          <p:cNvGrpSpPr/>
          <p:nvPr/>
        </p:nvGrpSpPr>
        <p:grpSpPr>
          <a:xfrm>
            <a:off x="1328738" y="1789113"/>
            <a:ext cx="727075" cy="720725"/>
            <a:chOff x="656045" y="1926816"/>
            <a:chExt cx="726955" cy="720577"/>
          </a:xfrm>
        </p:grpSpPr>
        <p:sp>
          <p:nvSpPr>
            <p:cNvPr id="19" name="圆角矩形 18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69" name="矩形 23"/>
            <p:cNvSpPr/>
            <p:nvPr/>
          </p:nvSpPr>
          <p:spPr>
            <a:xfrm>
              <a:off x="827735" y="2211710"/>
              <a:ext cx="373486" cy="3830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750" name="TextBox 5"/>
          <p:cNvSpPr txBox="1"/>
          <p:nvPr/>
        </p:nvSpPr>
        <p:spPr>
          <a:xfrm>
            <a:off x="1192213" y="2890838"/>
            <a:ext cx="982662" cy="4016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多分析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7063" y="3468688"/>
            <a:ext cx="2130425" cy="1271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涉及转账汇款的电话、短信、微信、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QQ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等，一定要仔细分析，辨别真假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752" name="组合 26"/>
          <p:cNvGrpSpPr/>
          <p:nvPr/>
        </p:nvGrpSpPr>
        <p:grpSpPr>
          <a:xfrm>
            <a:off x="4222750" y="1792288"/>
            <a:ext cx="727075" cy="720725"/>
            <a:chOff x="656045" y="1926816"/>
            <a:chExt cx="726955" cy="720577"/>
          </a:xfrm>
        </p:grpSpPr>
        <p:sp>
          <p:nvSpPr>
            <p:cNvPr id="28" name="圆角矩形 27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65" name="矩形 30"/>
            <p:cNvSpPr/>
            <p:nvPr/>
          </p:nvSpPr>
          <p:spPr>
            <a:xfrm>
              <a:off x="827735" y="2211710"/>
              <a:ext cx="373486" cy="3830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753" name="TextBox 5"/>
          <p:cNvSpPr txBox="1"/>
          <p:nvPr/>
        </p:nvSpPr>
        <p:spPr>
          <a:xfrm>
            <a:off x="4125913" y="2922588"/>
            <a:ext cx="9842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多询问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68700" y="3495675"/>
            <a:ext cx="2098675" cy="97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向家人、同学、朋友、同事咨询，中年人更应该向年轻人多询问核实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755" name="组合 33"/>
          <p:cNvGrpSpPr/>
          <p:nvPr/>
        </p:nvGrpSpPr>
        <p:grpSpPr>
          <a:xfrm>
            <a:off x="7088188" y="1784350"/>
            <a:ext cx="727075" cy="720725"/>
            <a:chOff x="656045" y="1926816"/>
            <a:chExt cx="726955" cy="720577"/>
          </a:xfrm>
        </p:grpSpPr>
        <p:sp>
          <p:nvSpPr>
            <p:cNvPr id="35" name="圆角矩形 34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61" name="矩形 37"/>
            <p:cNvSpPr/>
            <p:nvPr/>
          </p:nvSpPr>
          <p:spPr>
            <a:xfrm>
              <a:off x="827735" y="2211710"/>
              <a:ext cx="373486" cy="3830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756" name="TextBox 5"/>
          <p:cNvSpPr txBox="1"/>
          <p:nvPr/>
        </p:nvSpPr>
        <p:spPr>
          <a:xfrm>
            <a:off x="7000875" y="2928938"/>
            <a:ext cx="1071563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打热线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57" name="矩形 39"/>
          <p:cNvSpPr/>
          <p:nvPr/>
        </p:nvSpPr>
        <p:spPr>
          <a:xfrm>
            <a:off x="6402388" y="3328988"/>
            <a:ext cx="2098675" cy="155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ts val="2300"/>
              </a:lnSpc>
            </a:pPr>
            <a:r>
              <a:rPr lang="zh-CN" altLang="en-US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遇到询问后仍然搞不清的情况，可拨打报警电话咨询，如已经被骗，更要及时拨打</a:t>
            </a:r>
            <a:r>
              <a:rPr lang="en-US" altLang="zh-CN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96110</a:t>
            </a:r>
            <a:r>
              <a:rPr lang="zh-CN" altLang="en-US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报警</a:t>
            </a:r>
            <a:endParaRPr lang="zh-CN" altLang="en-US" sz="15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0" name="组合 10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12" name="圆角矩形 11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2291" name="矩形 14"/>
          <p:cNvSpPr/>
          <p:nvPr/>
        </p:nvSpPr>
        <p:spPr>
          <a:xfrm>
            <a:off x="2719388" y="555625"/>
            <a:ext cx="3816350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不光谋财还害命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3378200" y="1203325"/>
            <a:ext cx="23177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电信诈骗的危害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93" name="TextBox 8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2294" name="组合 36"/>
          <p:cNvGrpSpPr/>
          <p:nvPr/>
        </p:nvGrpSpPr>
        <p:grpSpPr>
          <a:xfrm>
            <a:off x="387350" y="1947863"/>
            <a:ext cx="1531938" cy="1511300"/>
            <a:chOff x="302715" y="2067693"/>
            <a:chExt cx="1532981" cy="1512168"/>
          </a:xfrm>
        </p:grpSpPr>
        <p:grpSp>
          <p:nvGrpSpPr>
            <p:cNvPr id="12320" name="组合 33"/>
            <p:cNvGrpSpPr/>
            <p:nvPr/>
          </p:nvGrpSpPr>
          <p:grpSpPr>
            <a:xfrm>
              <a:off x="302715" y="2067693"/>
              <a:ext cx="1532981" cy="1512168"/>
              <a:chOff x="1378683" y="2211710"/>
              <a:chExt cx="1332199" cy="1354741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378683" y="2211710"/>
                <a:ext cx="1332199" cy="1354741"/>
              </a:xfrm>
              <a:prstGeom prst="ellipse">
                <a:avLst/>
              </a:prstGeom>
              <a:solidFill>
                <a:srgbClr val="E9872B">
                  <a:alpha val="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493266" y="2339784"/>
                <a:ext cx="1103032" cy="1098592"/>
              </a:xfrm>
              <a:prstGeom prst="ellipse">
                <a:avLst/>
              </a:prstGeom>
              <a:solidFill>
                <a:srgbClr val="E9872B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607849" y="2457897"/>
                <a:ext cx="873867" cy="862367"/>
              </a:xfrm>
              <a:prstGeom prst="ellipse">
                <a:avLst/>
              </a:prstGeom>
              <a:solidFill>
                <a:srgbClr val="2147A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321" name="TextBox 5"/>
            <p:cNvSpPr txBox="1"/>
            <p:nvPr/>
          </p:nvSpPr>
          <p:spPr>
            <a:xfrm>
              <a:off x="535777" y="2639111"/>
              <a:ext cx="1066854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-93662" y="3452813"/>
            <a:ext cx="2609850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/>
              </a:rPr>
              <a:t>18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/>
              </a:rPr>
              <a:t>岁大学新生徐玉玉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1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/>
              </a:rPr>
              <a:t>被骗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/>
              </a:rPr>
              <a:t>9900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/>
              </a:rPr>
              <a:t>元致心脏骤停离世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296" name="组合 37"/>
          <p:cNvGrpSpPr/>
          <p:nvPr/>
        </p:nvGrpSpPr>
        <p:grpSpPr>
          <a:xfrm>
            <a:off x="2498725" y="2865438"/>
            <a:ext cx="1533525" cy="1512887"/>
            <a:chOff x="302715" y="2067693"/>
            <a:chExt cx="1532981" cy="1512168"/>
          </a:xfrm>
        </p:grpSpPr>
        <p:grpSp>
          <p:nvGrpSpPr>
            <p:cNvPr id="12315" name="组合 38"/>
            <p:cNvGrpSpPr/>
            <p:nvPr/>
          </p:nvGrpSpPr>
          <p:grpSpPr>
            <a:xfrm>
              <a:off x="302715" y="2067693"/>
              <a:ext cx="1532981" cy="1512168"/>
              <a:chOff x="1378683" y="2211710"/>
              <a:chExt cx="1332199" cy="1354741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1378683" y="2211710"/>
                <a:ext cx="1332199" cy="1354741"/>
              </a:xfrm>
              <a:prstGeom prst="ellipse">
                <a:avLst/>
              </a:prstGeom>
              <a:solidFill>
                <a:srgbClr val="E9872B">
                  <a:alpha val="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493148" y="2339650"/>
                <a:ext cx="1103270" cy="1098861"/>
              </a:xfrm>
              <a:prstGeom prst="ellipse">
                <a:avLst/>
              </a:prstGeom>
              <a:solidFill>
                <a:srgbClr val="E9872B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1607612" y="2457638"/>
                <a:ext cx="874342" cy="862884"/>
              </a:xfrm>
              <a:prstGeom prst="ellipse">
                <a:avLst/>
              </a:prstGeom>
              <a:solidFill>
                <a:srgbClr val="2147A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316" name="TextBox 5"/>
            <p:cNvSpPr txBox="1"/>
            <p:nvPr/>
          </p:nvSpPr>
          <p:spPr>
            <a:xfrm>
              <a:off x="535777" y="2639111"/>
              <a:ext cx="1066854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1728788" y="4394200"/>
            <a:ext cx="3074988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山东理工大二学生宋某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因电信诈骗损失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1996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元导致猝死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298" name="组合 44"/>
          <p:cNvGrpSpPr/>
          <p:nvPr/>
        </p:nvGrpSpPr>
        <p:grpSpPr>
          <a:xfrm>
            <a:off x="4756150" y="1900238"/>
            <a:ext cx="1533525" cy="1512887"/>
            <a:chOff x="302715" y="2067693"/>
            <a:chExt cx="1532981" cy="1512168"/>
          </a:xfrm>
        </p:grpSpPr>
        <p:grpSp>
          <p:nvGrpSpPr>
            <p:cNvPr id="12310" name="组合 45"/>
            <p:cNvGrpSpPr/>
            <p:nvPr/>
          </p:nvGrpSpPr>
          <p:grpSpPr>
            <a:xfrm>
              <a:off x="302715" y="2067693"/>
              <a:ext cx="1532981" cy="1512168"/>
              <a:chOff x="1378683" y="2211710"/>
              <a:chExt cx="1332199" cy="1354741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1378683" y="2211710"/>
                <a:ext cx="1332199" cy="1354741"/>
              </a:xfrm>
              <a:prstGeom prst="ellipse">
                <a:avLst/>
              </a:prstGeom>
              <a:solidFill>
                <a:srgbClr val="E9872B">
                  <a:alpha val="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1493148" y="2339650"/>
                <a:ext cx="1103270" cy="1098861"/>
              </a:xfrm>
              <a:prstGeom prst="ellipse">
                <a:avLst/>
              </a:prstGeom>
              <a:solidFill>
                <a:srgbClr val="E9872B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607612" y="2457638"/>
                <a:ext cx="874342" cy="862884"/>
              </a:xfrm>
              <a:prstGeom prst="ellipse">
                <a:avLst/>
              </a:prstGeom>
              <a:solidFill>
                <a:srgbClr val="2147A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311" name="TextBox 5"/>
            <p:cNvSpPr txBox="1"/>
            <p:nvPr/>
          </p:nvSpPr>
          <p:spPr>
            <a:xfrm>
              <a:off x="535777" y="2639111"/>
              <a:ext cx="1066854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29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251325" y="3452813"/>
            <a:ext cx="2544763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/>
              </a:rPr>
              <a:t>清华大学某教授遭电信诈骗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2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/>
              </a:rPr>
              <a:t>涉案金额高达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/>
              </a:rPr>
              <a:t>1760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/>
              </a:rPr>
              <a:t>万元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300" name="组合 51"/>
          <p:cNvGrpSpPr/>
          <p:nvPr/>
        </p:nvGrpSpPr>
        <p:grpSpPr>
          <a:xfrm>
            <a:off x="7019925" y="2892425"/>
            <a:ext cx="1533525" cy="1511300"/>
            <a:chOff x="302715" y="2067693"/>
            <a:chExt cx="1532981" cy="1512168"/>
          </a:xfrm>
        </p:grpSpPr>
        <p:grpSp>
          <p:nvGrpSpPr>
            <p:cNvPr id="12305" name="组合 52"/>
            <p:cNvGrpSpPr/>
            <p:nvPr/>
          </p:nvGrpSpPr>
          <p:grpSpPr>
            <a:xfrm>
              <a:off x="302715" y="2067693"/>
              <a:ext cx="1532981" cy="1512168"/>
              <a:chOff x="1378683" y="2211710"/>
              <a:chExt cx="1332199" cy="1354741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1378683" y="2211710"/>
                <a:ext cx="1332199" cy="1354741"/>
              </a:xfrm>
              <a:prstGeom prst="ellipse">
                <a:avLst/>
              </a:prstGeom>
              <a:solidFill>
                <a:srgbClr val="E9872B">
                  <a:alpha val="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493148" y="2339784"/>
                <a:ext cx="1103270" cy="1098592"/>
              </a:xfrm>
              <a:prstGeom prst="ellipse">
                <a:avLst/>
              </a:prstGeom>
              <a:solidFill>
                <a:srgbClr val="E9872B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607612" y="2457898"/>
                <a:ext cx="874342" cy="862367"/>
              </a:xfrm>
              <a:prstGeom prst="ellipse">
                <a:avLst/>
              </a:prstGeom>
              <a:solidFill>
                <a:srgbClr val="2147A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306" name="TextBox 5"/>
            <p:cNvSpPr txBox="1"/>
            <p:nvPr/>
          </p:nvSpPr>
          <p:spPr>
            <a:xfrm>
              <a:off x="535777" y="2639111"/>
              <a:ext cx="1066854" cy="3685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29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6346825" y="4403725"/>
            <a:ext cx="2879725" cy="603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广东一女生被短信诈骗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万多元学费和生活费投海自尽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74" name="直接连接符 73"/>
          <p:cNvCxnSpPr>
            <a:stCxn id="30" idx="6"/>
            <a:endCxn id="41" idx="1"/>
          </p:cNvCxnSpPr>
          <p:nvPr/>
        </p:nvCxnSpPr>
        <p:spPr>
          <a:xfrm>
            <a:off x="1919288" y="2703513"/>
            <a:ext cx="804863" cy="384175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41" idx="7"/>
            <a:endCxn id="48" idx="2"/>
          </p:cNvCxnSpPr>
          <p:nvPr/>
        </p:nvCxnSpPr>
        <p:spPr>
          <a:xfrm flipV="1">
            <a:off x="3808413" y="2655888"/>
            <a:ext cx="947738" cy="431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stCxn id="48" idx="6"/>
            <a:endCxn id="55" idx="1"/>
          </p:cNvCxnSpPr>
          <p:nvPr/>
        </p:nvCxnSpPr>
        <p:spPr>
          <a:xfrm>
            <a:off x="6289675" y="2655888"/>
            <a:ext cx="955675" cy="4572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770" name="组合 1"/>
          <p:cNvGrpSpPr/>
          <p:nvPr/>
        </p:nvGrpSpPr>
        <p:grpSpPr>
          <a:xfrm rot="-2874169">
            <a:off x="3454400" y="-774700"/>
            <a:ext cx="2219325" cy="2000250"/>
            <a:chOff x="7883724" y="4479735"/>
            <a:chExt cx="2217084" cy="2000495"/>
          </a:xfrm>
        </p:grpSpPr>
        <p:sp>
          <p:nvSpPr>
            <p:cNvPr id="3" name="圆角矩形 2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771" name="矩形 5"/>
          <p:cNvSpPr/>
          <p:nvPr/>
        </p:nvSpPr>
        <p:spPr>
          <a:xfrm>
            <a:off x="1908175" y="571500"/>
            <a:ext cx="5976938" cy="406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防范电信诈骗“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个一律”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2" name="TextBox 5"/>
          <p:cNvSpPr txBox="1"/>
          <p:nvPr/>
        </p:nvSpPr>
        <p:spPr>
          <a:xfrm>
            <a:off x="714375" y="1071563"/>
            <a:ext cx="7572375" cy="3786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457200">
              <a:lnSpc>
                <a:spcPct val="150000"/>
              </a:lnSpc>
            </a:pP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接到陌生电话，谈到银行卡，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一律挂掉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接到中奖电话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短信，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一律挂掉</a:t>
            </a:r>
            <a:r>
              <a:rPr lang="en-US" altLang="zh-CN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删掉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谈到“电话转接公检法”，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一律挂掉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收到短信，要求点开链接，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一律删掉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微信、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陌生人发来链接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二维码，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一律删掉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谈到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资金审查”</a:t>
            </a: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“安全账户”的，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一律是诈骗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en-US" altLang="zh-CN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170/171</a:t>
            </a:r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开头的电话，</a:t>
            </a:r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一律不接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794" name="组合 1"/>
          <p:cNvGrpSpPr/>
          <p:nvPr/>
        </p:nvGrpSpPr>
        <p:grpSpPr>
          <a:xfrm rot="-2874169">
            <a:off x="3454400" y="-774700"/>
            <a:ext cx="2219325" cy="2000250"/>
            <a:chOff x="7883724" y="4479735"/>
            <a:chExt cx="2217084" cy="2000495"/>
          </a:xfrm>
        </p:grpSpPr>
        <p:sp>
          <p:nvSpPr>
            <p:cNvPr id="3" name="圆角矩形 2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795" name="矩形 5"/>
          <p:cNvSpPr/>
          <p:nvPr/>
        </p:nvSpPr>
        <p:spPr>
          <a:xfrm>
            <a:off x="1908175" y="571500"/>
            <a:ext cx="5976938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防范电信诈骗“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个凡是”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6" name="TextBox 5"/>
          <p:cNvSpPr txBox="1"/>
          <p:nvPr/>
        </p:nvSpPr>
        <p:spPr>
          <a:xfrm>
            <a:off x="714375" y="928688"/>
            <a:ext cx="7572375" cy="3968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自称公检法要求汇款的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让你汇款到“安全账户”的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通知中奖、领奖要你先交钱的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通知“家属”出事要先汇款的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在电话中索要银行卡信息及验证码的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让你开通网银接受检查的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自称领导要求汇款的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</a:t>
            </a:r>
            <a:r>
              <a:rPr lang="zh-CN" altLang="en-US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陌生网站要登记银行卡信息的</a:t>
            </a:r>
            <a:endParaRPr lang="en-US" altLang="zh-CN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4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一概不要相信</a:t>
            </a:r>
            <a:endParaRPr lang="en-US" altLang="zh-CN" sz="24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818" name="组合 10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12" name="圆角矩形 11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819" name="矩形 14"/>
          <p:cNvSpPr/>
          <p:nvPr/>
        </p:nvSpPr>
        <p:spPr>
          <a:xfrm>
            <a:off x="765175" y="1028700"/>
            <a:ext cx="78486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457200">
              <a:lnSpc>
                <a:spcPts val="2000"/>
              </a:lnSpc>
            </a:pPr>
            <a:r>
              <a:rPr lang="zh-CN" altLang="en-US" sz="4000" b="1" i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感觉被骗怎么办？？？</a:t>
            </a:r>
            <a:endParaRPr lang="zh-CN" altLang="en-US" sz="4000" b="1" i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0" name="TextBox 5"/>
          <p:cNvSpPr txBox="1"/>
          <p:nvPr/>
        </p:nvSpPr>
        <p:spPr>
          <a:xfrm>
            <a:off x="1346200" y="2479675"/>
            <a:ext cx="6013450" cy="1198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一、咨询身边的同学、朋友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/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二、立即拨打：</a:t>
            </a:r>
            <a:r>
              <a:rPr lang="en-US" altLang="zh-CN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96110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进行咨询报警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1" name="TextBox 8"/>
          <p:cNvSpPr txBox="1"/>
          <p:nvPr/>
        </p:nvSpPr>
        <p:spPr>
          <a:xfrm>
            <a:off x="1690688" y="1376363"/>
            <a:ext cx="5802312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9193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842" name="组合 10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12" name="圆角矩形 11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5843" name="矩形 14"/>
          <p:cNvSpPr/>
          <p:nvPr/>
        </p:nvSpPr>
        <p:spPr>
          <a:xfrm>
            <a:off x="755650" y="555625"/>
            <a:ext cx="7848600" cy="34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兰州市反电诈中心功能介绍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4" name="TextBox 5"/>
          <p:cNvSpPr txBox="1"/>
          <p:nvPr/>
        </p:nvSpPr>
        <p:spPr>
          <a:xfrm>
            <a:off x="2214563" y="1214438"/>
            <a:ext cx="55895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反电诈咨询报警热线：</a:t>
            </a:r>
            <a:r>
              <a:rPr lang="en-US" altLang="zh-CN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96110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5" name="TextBox 8"/>
          <p:cNvSpPr txBox="1"/>
          <p:nvPr/>
        </p:nvSpPr>
        <p:spPr>
          <a:xfrm>
            <a:off x="1670050" y="901700"/>
            <a:ext cx="580231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35846" name="组合 58"/>
          <p:cNvGrpSpPr/>
          <p:nvPr/>
        </p:nvGrpSpPr>
        <p:grpSpPr>
          <a:xfrm>
            <a:off x="468313" y="1962150"/>
            <a:ext cx="2447925" cy="574675"/>
            <a:chOff x="1121490" y="4151320"/>
            <a:chExt cx="2448272" cy="575147"/>
          </a:xfrm>
        </p:grpSpPr>
        <p:sp>
          <p:nvSpPr>
            <p:cNvPr id="60" name="圆角矩形 59"/>
            <p:cNvSpPr/>
            <p:nvPr/>
          </p:nvSpPr>
          <p:spPr>
            <a:xfrm rot="5400000">
              <a:off x="2058054" y="3214758"/>
              <a:ext cx="575147" cy="2448272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57" name="TextBox 5"/>
            <p:cNvSpPr txBox="1"/>
            <p:nvPr/>
          </p:nvSpPr>
          <p:spPr>
            <a:xfrm>
              <a:off x="1602047" y="4220453"/>
              <a:ext cx="1487156" cy="4226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8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防骗咨询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847" name="组合 61"/>
          <p:cNvGrpSpPr/>
          <p:nvPr/>
        </p:nvGrpSpPr>
        <p:grpSpPr>
          <a:xfrm>
            <a:off x="3368675" y="1968500"/>
            <a:ext cx="2447925" cy="574675"/>
            <a:chOff x="1121488" y="4151320"/>
            <a:chExt cx="2448274" cy="575147"/>
          </a:xfrm>
        </p:grpSpPr>
        <p:sp>
          <p:nvSpPr>
            <p:cNvPr id="63" name="圆角矩形 62"/>
            <p:cNvSpPr/>
            <p:nvPr/>
          </p:nvSpPr>
          <p:spPr>
            <a:xfrm rot="5400000">
              <a:off x="2058052" y="3214757"/>
              <a:ext cx="575147" cy="2448274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55" name="TextBox 5"/>
            <p:cNvSpPr txBox="1"/>
            <p:nvPr/>
          </p:nvSpPr>
          <p:spPr>
            <a:xfrm>
              <a:off x="1668163" y="4220292"/>
              <a:ext cx="1354921" cy="4226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8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诈骗举报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848" name="组合 64"/>
          <p:cNvGrpSpPr/>
          <p:nvPr/>
        </p:nvGrpSpPr>
        <p:grpSpPr>
          <a:xfrm>
            <a:off x="6269040" y="1974851"/>
            <a:ext cx="2447925" cy="574675"/>
            <a:chOff x="1121492" y="4151323"/>
            <a:chExt cx="2448272" cy="575147"/>
          </a:xfrm>
        </p:grpSpPr>
        <p:sp>
          <p:nvSpPr>
            <p:cNvPr id="66" name="圆角矩形 65"/>
            <p:cNvSpPr/>
            <p:nvPr/>
          </p:nvSpPr>
          <p:spPr>
            <a:xfrm rot="5400000">
              <a:off x="2058054" y="3214760"/>
              <a:ext cx="575147" cy="2448272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53" name="TextBox 5"/>
            <p:cNvSpPr txBox="1"/>
            <p:nvPr/>
          </p:nvSpPr>
          <p:spPr>
            <a:xfrm>
              <a:off x="1602047" y="4222162"/>
              <a:ext cx="1487156" cy="4505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8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预警劝阻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84263" y="2933700"/>
            <a:ext cx="1214438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专人解答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识别诈骗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941763" y="2933700"/>
            <a:ext cx="135255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专人受理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及时封停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713538" y="2933700"/>
            <a:ext cx="1560513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专人劝阻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及时接听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9611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68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民警端登录、获取推广码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2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sp>
        <p:nvSpPr>
          <p:cNvPr id="2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43013" y="5113133"/>
            <a:ext cx="2182416" cy="154786"/>
          </a:xfrm>
        </p:spPr>
        <p:txBody>
          <a:bodyPr>
            <a:normAutofit fontScale="47500" lnSpcReduction="20000"/>
          </a:bodyPr>
          <a:lstStyle/>
          <a:p>
            <a:fld id="{5DD3DB80-B894-403A-B48E-6FDC1A72010E}" type="slidenum">
              <a:rPr lang="zh-CN" altLang="en-US" sz="900" smtClean="0"/>
            </a:fld>
            <a:endParaRPr lang="zh-CN" altLang="en-US" sz="9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57" y="696503"/>
            <a:ext cx="2180573" cy="37476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91" y="696503"/>
            <a:ext cx="2279609" cy="3747677"/>
          </a:xfrm>
          <a:prstGeom prst="rect">
            <a:avLst/>
          </a:prstGeom>
        </p:spPr>
      </p:pic>
      <p:pic>
        <p:nvPicPr>
          <p:cNvPr id="14" name="图片 1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142" y="696503"/>
            <a:ext cx="2107390" cy="38982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推广</a:t>
            </a:r>
            <a:r>
              <a:rPr lang="en-US" altLang="zh-CN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1203975"/>
            <a:ext cx="972108" cy="9721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70" y="1221600"/>
            <a:ext cx="1026114" cy="1026114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164288" y="3273828"/>
            <a:ext cx="871906" cy="849723"/>
            <a:chOff x="5123892" y="4036636"/>
            <a:chExt cx="1944216" cy="198465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892" y="4077072"/>
              <a:ext cx="1944216" cy="1944216"/>
            </a:xfrm>
            <a:prstGeom prst="rect">
              <a:avLst/>
            </a:prstGeom>
          </p:spPr>
        </p:pic>
        <p:pic>
          <p:nvPicPr>
            <p:cNvPr id="33" name="Picture 45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265679" y="4036636"/>
              <a:ext cx="1650782" cy="72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46"/>
            <p:cNvGrpSpPr/>
            <p:nvPr/>
          </p:nvGrpSpPr>
          <p:grpSpPr bwMode="auto">
            <a:xfrm rot="20302575" flipH="1" flipV="1">
              <a:off x="5209300" y="5536323"/>
              <a:ext cx="1788347" cy="428482"/>
              <a:chOff x="2532" y="1051"/>
              <a:chExt cx="893" cy="246"/>
            </a:xfrm>
          </p:grpSpPr>
          <p:grpSp>
            <p:nvGrpSpPr>
              <p:cNvPr id="35" name="Group 47"/>
              <p:cNvGrpSpPr/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1" name="AutoShape 48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" name="AutoShape 49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3" name="AutoShape 50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4" name="AutoShape 51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6" name="Group 52"/>
              <p:cNvGrpSpPr/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7" name="AutoShape 53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8" name="AutoShape 54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9" name="AutoShape 55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0" name="AutoShape 56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kern="0">
                    <a:solidFill>
                      <a:sysClr val="windowText" lastClr="000000"/>
                    </a:solidFill>
                    <a:latin typeface="+mj-ea"/>
                    <a:ea typeface="+mj-ea"/>
                  </a:endParaRPr>
                </a:p>
              </p:txBody>
            </p:sp>
          </p:grpSp>
        </p:grp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59822"/>
            <a:ext cx="756084" cy="67810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3489852"/>
            <a:ext cx="725186" cy="63335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>
            <a:off x="4572000" y="1833857"/>
            <a:ext cx="23222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7542330" y="2409732"/>
            <a:ext cx="0" cy="8100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 flipH="1">
            <a:off x="4301970" y="4029912"/>
            <a:ext cx="25652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3810000" y="2453640"/>
            <a:ext cx="0" cy="8741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 flipH="1">
            <a:off x="1925706" y="4029912"/>
            <a:ext cx="14041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>
            <a:stCxn id="27" idx="3"/>
          </p:cNvCxnSpPr>
          <p:nvPr/>
        </p:nvCxnSpPr>
        <p:spPr>
          <a:xfrm flipV="1">
            <a:off x="4247964" y="2139702"/>
            <a:ext cx="2808312" cy="16591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>
            <a:off x="953598" y="1437624"/>
            <a:ext cx="1944216" cy="11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宣传员针对辖区内群众推广宣传，最终产出预警，实现三端推送。</a:t>
            </a:r>
            <a:endParaRPr lang="zh-CN" altLang="en-US" sz="1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3545886" y="2132483"/>
            <a:ext cx="594066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宣传员</a:t>
            </a:r>
            <a:endParaRPr lang="zh-CN" altLang="en-US" sz="105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326306" y="2085696"/>
            <a:ext cx="75608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群众</a:t>
            </a:r>
            <a:endParaRPr lang="zh-CN" altLang="en-US" sz="105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7110282" y="4177557"/>
            <a:ext cx="108012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终结诈骗服务号</a:t>
            </a:r>
            <a:endParaRPr lang="en-US" altLang="zh-CN" sz="105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05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金钟罩</a:t>
            </a:r>
            <a:endParaRPr lang="zh-CN" altLang="en-US" sz="105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545886" y="4191930"/>
            <a:ext cx="75608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预警信息</a:t>
            </a:r>
            <a:endParaRPr lang="zh-CN" altLang="en-US" sz="105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115616" y="4191930"/>
            <a:ext cx="75608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管理员</a:t>
            </a:r>
            <a:endParaRPr lang="zh-CN" altLang="en-US" sz="105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112060" y="1607917"/>
            <a:ext cx="1188132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本辖区推广宣传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7272300" y="2409732"/>
            <a:ext cx="216024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关注</a:t>
            </a:r>
            <a:r>
              <a:rPr lang="en-US" altLang="zh-CN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注册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5436096" y="3813888"/>
            <a:ext cx="75608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预警检出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2303748" y="3813888"/>
            <a:ext cx="75608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预警推送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3599892" y="2571750"/>
            <a:ext cx="16201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7650342" y="2463738"/>
            <a:ext cx="2160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反诈宣传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761910" y="2841780"/>
            <a:ext cx="16201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推送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2" name="文本框 111"/>
          <p:cNvSpPr txBox="1"/>
          <p:nvPr/>
        </p:nvSpPr>
        <p:spPr>
          <a:xfrm rot="19755281">
            <a:off x="5220103" y="2750414"/>
            <a:ext cx="75608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n w="0"/>
                <a:solidFill>
                  <a:srgbClr val="4A7EB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预警推送</a:t>
            </a:r>
            <a:endParaRPr lang="zh-CN" altLang="en-US" sz="900" dirty="0">
              <a:ln w="0"/>
              <a:solidFill>
                <a:srgbClr val="4A7EB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7650342" y="2301720"/>
            <a:ext cx="0" cy="864096"/>
          </a:xfrm>
          <a:prstGeom prst="straightConnector1">
            <a:avLst/>
          </a:prstGeom>
          <a:ln w="28575">
            <a:solidFill>
              <a:srgbClr val="EFB3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1940" y="1761660"/>
            <a:ext cx="259787" cy="3240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反诈宣传</a:t>
            </a:r>
            <a:r>
              <a:rPr lang="en-US" altLang="zh-CN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公共推文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45586" y="3081758"/>
            <a:ext cx="3132348" cy="1306526"/>
            <a:chOff x="2102652" y="4338549"/>
            <a:chExt cx="4176464" cy="1742035"/>
          </a:xfrm>
        </p:grpSpPr>
        <p:sp>
          <p:nvSpPr>
            <p:cNvPr id="50" name="文本框 49"/>
            <p:cNvSpPr txBox="1"/>
            <p:nvPr/>
          </p:nvSpPr>
          <p:spPr>
            <a:xfrm>
              <a:off x="2102652" y="4338549"/>
              <a:ext cx="2695536" cy="42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标准图文模式</a:t>
              </a:r>
              <a:r>
                <a:rPr lang="zh-CN" altLang="en-US" sz="9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（公共推文）</a:t>
              </a:r>
              <a:endParaRPr lang="zh-CN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2200839" y="4666651"/>
              <a:ext cx="4078277" cy="1413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每月</a:t>
              </a:r>
              <a:r>
                <a:rPr lang="en-US" altLang="zh-CN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4</a:t>
              </a:r>
              <a:r>
                <a:rPr lang="zh-CN" alt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次</a:t>
              </a:r>
              <a:r>
                <a:rPr lang="zh-CN" altLang="en-US" sz="105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，</a:t>
              </a:r>
              <a:r>
                <a:rPr lang="zh-CN" alt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每次最多</a:t>
              </a:r>
              <a:r>
                <a:rPr lang="en-US" altLang="zh-CN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8</a:t>
              </a:r>
              <a:r>
                <a:rPr lang="zh-CN" alt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篇文章</a:t>
              </a:r>
              <a:endParaRPr lang="zh-CN" alt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Segoe Script" panose="030B0504020000000003" pitchFamily="66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Segoe Script" panose="030B0504020000000003" pitchFamily="66" charset="0"/>
                </a:rPr>
                <a:t>由运营人员编辑内容，是平台方向终结诈骗服务号的全部粉丝传播反制知识的主要途径</a:t>
              </a:r>
              <a:endParaRPr lang="zh-CN" alt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Segoe Script" panose="030B0504020000000003" pitchFamily="66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59" y="1188275"/>
            <a:ext cx="1608243" cy="3294366"/>
          </a:xfrm>
          <a:prstGeom prst="rect">
            <a:avLst/>
          </a:prstGeom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37" y="1188275"/>
            <a:ext cx="1698809" cy="3327692"/>
          </a:xfrm>
          <a:prstGeom prst="rect">
            <a:avLst/>
          </a:prstGeom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对角圆角矩形 31"/>
          <p:cNvSpPr/>
          <p:nvPr/>
        </p:nvSpPr>
        <p:spPr>
          <a:xfrm>
            <a:off x="1061610" y="1329612"/>
            <a:ext cx="2160240" cy="1432560"/>
          </a:xfrm>
          <a:prstGeom prst="round2DiagRect">
            <a:avLst/>
          </a:prstGeom>
          <a:solidFill>
            <a:srgbClr val="3F6EC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atin typeface="锐字工房云字库细圆GBK" panose="02010604000000000000" pitchFamily="2" charset="-122"/>
              <a:ea typeface="锐字工房云字库细圆GBK" panose="02010604000000000000" pitchFamily="2" charset="-122"/>
              <a:sym typeface="Segoe Script" panose="030B0504020000000003" pitchFamily="66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383618"/>
            <a:ext cx="1428750" cy="14287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金钟罩注册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6" y="1539428"/>
            <a:ext cx="1458203" cy="3155919"/>
          </a:xfrm>
          <a:prstGeom prst="rect">
            <a:avLst/>
          </a:prstGeom>
          <a:effectLst>
            <a:outerShdw blurRad="152400" dist="50800" dir="54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30" y="1539428"/>
            <a:ext cx="1458203" cy="3155919"/>
          </a:xfrm>
          <a:prstGeom prst="rect">
            <a:avLst/>
          </a:prstGeom>
          <a:effectLst>
            <a:outerShdw blurRad="152400" dist="50800" dir="54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24" y="1539428"/>
            <a:ext cx="1458203" cy="3155919"/>
          </a:xfrm>
          <a:prstGeom prst="rect">
            <a:avLst/>
          </a:prstGeom>
          <a:effectLst>
            <a:outerShdw blurRad="152400" dist="50800" dir="54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19" y="1576071"/>
            <a:ext cx="1458203" cy="3155919"/>
          </a:xfrm>
          <a:prstGeom prst="rect">
            <a:avLst/>
          </a:prstGeom>
          <a:effectLst>
            <a:outerShdw blurRad="152400" dist="50800" dir="54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858914" y="910815"/>
            <a:ext cx="7077723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      按照步骤提醒，注册“金钟罩”之后，选择个人标签和归属单位，获得“金钟罩”功能保护，并可添加家庭成员进行防骗保护</a:t>
            </a:r>
            <a:endParaRPr lang="zh-CN" altLang="en-US" sz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13" y="1576071"/>
            <a:ext cx="1458203" cy="3155918"/>
          </a:xfrm>
          <a:prstGeom prst="rect">
            <a:avLst/>
          </a:prstGeom>
          <a:effectLst>
            <a:outerShdw blurRad="152400" dist="50800" dir="54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2133030" y="3597864"/>
            <a:ext cx="1412856" cy="918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14" name="组合 10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12" name="圆角矩形 11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315" name="矩形 14"/>
          <p:cNvSpPr/>
          <p:nvPr/>
        </p:nvSpPr>
        <p:spPr>
          <a:xfrm>
            <a:off x="2205038" y="555625"/>
            <a:ext cx="4775200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上当与智商没有关系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TextBox 5"/>
          <p:cNvSpPr txBox="1"/>
          <p:nvPr/>
        </p:nvSpPr>
        <p:spPr>
          <a:xfrm>
            <a:off x="3419475" y="1193800"/>
            <a:ext cx="231933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名人也会被诈骗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7" name="TextBox 8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460500" y="1712913"/>
            <a:ext cx="6264275" cy="860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电信诈骗利用所谓“话术”迷惑受害人，最终达到骗取钱财的目的，与受害人的年龄、学历、职业、智商、收入等没有直接关系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319" name="组合 86"/>
          <p:cNvGrpSpPr/>
          <p:nvPr/>
        </p:nvGrpSpPr>
        <p:grpSpPr>
          <a:xfrm>
            <a:off x="892175" y="2814638"/>
            <a:ext cx="1593850" cy="1270000"/>
            <a:chOff x="312350" y="2675423"/>
            <a:chExt cx="1593978" cy="1270073"/>
          </a:xfrm>
        </p:grpSpPr>
        <p:sp>
          <p:nvSpPr>
            <p:cNvPr id="82" name="圆角矩形 81"/>
            <p:cNvSpPr/>
            <p:nvPr/>
          </p:nvSpPr>
          <p:spPr>
            <a:xfrm rot="4964773">
              <a:off x="477479" y="2516646"/>
              <a:ext cx="1263723" cy="1593978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圆角矩形 87"/>
            <p:cNvSpPr/>
            <p:nvPr/>
          </p:nvSpPr>
          <p:spPr>
            <a:xfrm rot="5786998">
              <a:off x="483035" y="2534904"/>
              <a:ext cx="1211332" cy="1536823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01340" y="2675423"/>
              <a:ext cx="1393491" cy="12427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320" name="矩形 90"/>
          <p:cNvSpPr/>
          <p:nvPr/>
        </p:nvSpPr>
        <p:spPr>
          <a:xfrm>
            <a:off x="828675" y="4362450"/>
            <a:ext cx="168116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“小龙女”李若彤</a:t>
            </a:r>
            <a:endParaRPr lang="en-US" altLang="zh-CN" sz="1400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被骗</a:t>
            </a:r>
            <a:r>
              <a:rPr lang="en-US" altLang="zh-CN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400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321" name="组合 89"/>
          <p:cNvGrpSpPr/>
          <p:nvPr/>
        </p:nvGrpSpPr>
        <p:grpSpPr>
          <a:xfrm>
            <a:off x="3759200" y="2790825"/>
            <a:ext cx="1593850" cy="1263650"/>
            <a:chOff x="2580644" y="2852452"/>
            <a:chExt cx="1593978" cy="1263732"/>
          </a:xfrm>
        </p:grpSpPr>
        <p:grpSp>
          <p:nvGrpSpPr>
            <p:cNvPr id="13329" name="组合 91"/>
            <p:cNvGrpSpPr/>
            <p:nvPr/>
          </p:nvGrpSpPr>
          <p:grpSpPr>
            <a:xfrm>
              <a:off x="2580644" y="2852776"/>
              <a:ext cx="1593978" cy="1263408"/>
              <a:chOff x="312350" y="2682088"/>
              <a:chExt cx="1593978" cy="1263408"/>
            </a:xfrm>
          </p:grpSpPr>
          <p:sp>
            <p:nvSpPr>
              <p:cNvPr id="93" name="圆角矩形 92"/>
              <p:cNvSpPr/>
              <p:nvPr/>
            </p:nvSpPr>
            <p:spPr>
              <a:xfrm rot="4964773">
                <a:off x="477473" y="2516641"/>
                <a:ext cx="1263732" cy="1593978"/>
              </a:xfrm>
              <a:prstGeom prst="roundRect">
                <a:avLst>
                  <a:gd name="adj" fmla="val 8849"/>
                </a:avLst>
              </a:prstGeom>
              <a:solidFill>
                <a:srgbClr val="2147A8">
                  <a:alpha val="3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 rot="5786998">
                <a:off x="483029" y="2534901"/>
                <a:ext cx="1211342" cy="1536823"/>
              </a:xfrm>
              <a:prstGeom prst="roundRect">
                <a:avLst>
                  <a:gd name="adj" fmla="val 19594"/>
                </a:avLst>
              </a:prstGeom>
              <a:solidFill>
                <a:srgbClr val="2147A8">
                  <a:alpha val="97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2677"/>
            <a:stretch>
              <a:fillRect/>
            </a:stretch>
          </p:blipFill>
          <p:spPr bwMode="auto">
            <a:xfrm flipH="1">
              <a:off x="2647758" y="2852452"/>
              <a:ext cx="1418534" cy="12427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322" name="矩形 97"/>
          <p:cNvSpPr/>
          <p:nvPr/>
        </p:nvSpPr>
        <p:spPr>
          <a:xfrm>
            <a:off x="3905250" y="4362450"/>
            <a:ext cx="13017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知名女星汤唯</a:t>
            </a:r>
            <a:endParaRPr lang="en-US" altLang="zh-CN" sz="1400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被骗</a:t>
            </a:r>
            <a:r>
              <a:rPr lang="en-US" altLang="zh-CN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400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3" name="矩形 98"/>
          <p:cNvSpPr/>
          <p:nvPr/>
        </p:nvSpPr>
        <p:spPr>
          <a:xfrm>
            <a:off x="6499225" y="4362450"/>
            <a:ext cx="15509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“婉君”俞小凡</a:t>
            </a:r>
            <a:endParaRPr lang="en-US" altLang="zh-CN" sz="1400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被骗</a:t>
            </a:r>
            <a:r>
              <a:rPr lang="en-US" altLang="zh-CN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400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400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324" name="组合 95"/>
          <p:cNvGrpSpPr/>
          <p:nvPr/>
        </p:nvGrpSpPr>
        <p:grpSpPr>
          <a:xfrm>
            <a:off x="6499225" y="2794000"/>
            <a:ext cx="1593850" cy="1263650"/>
            <a:chOff x="4945016" y="2795405"/>
            <a:chExt cx="1593978" cy="1263408"/>
          </a:xfrm>
        </p:grpSpPr>
        <p:grpSp>
          <p:nvGrpSpPr>
            <p:cNvPr id="13325" name="组合 100"/>
            <p:cNvGrpSpPr/>
            <p:nvPr/>
          </p:nvGrpSpPr>
          <p:grpSpPr>
            <a:xfrm>
              <a:off x="4945016" y="2795405"/>
              <a:ext cx="1593978" cy="1263408"/>
              <a:chOff x="312350" y="2682088"/>
              <a:chExt cx="1593978" cy="1263408"/>
            </a:xfrm>
          </p:grpSpPr>
          <p:sp>
            <p:nvSpPr>
              <p:cNvPr id="102" name="圆角矩形 101"/>
              <p:cNvSpPr/>
              <p:nvPr/>
            </p:nvSpPr>
            <p:spPr>
              <a:xfrm rot="4964773">
                <a:off x="477635" y="2516803"/>
                <a:ext cx="1263408" cy="1593978"/>
              </a:xfrm>
              <a:prstGeom prst="roundRect">
                <a:avLst>
                  <a:gd name="adj" fmla="val 8849"/>
                </a:avLst>
              </a:prstGeom>
              <a:solidFill>
                <a:srgbClr val="2147A8">
                  <a:alpha val="3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" name="圆角矩形 102"/>
              <p:cNvSpPr/>
              <p:nvPr/>
            </p:nvSpPr>
            <p:spPr>
              <a:xfrm rot="5786998">
                <a:off x="483184" y="2535064"/>
                <a:ext cx="1211031" cy="1536823"/>
              </a:xfrm>
              <a:prstGeom prst="roundRect">
                <a:avLst>
                  <a:gd name="adj" fmla="val 19594"/>
                </a:avLst>
              </a:prstGeom>
              <a:solidFill>
                <a:srgbClr val="2147A8">
                  <a:alpha val="97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2901" b="12804"/>
            <a:stretch>
              <a:fillRect/>
            </a:stretch>
          </p:blipFill>
          <p:spPr bwMode="auto">
            <a:xfrm>
              <a:off x="5032738" y="2809986"/>
              <a:ext cx="1418534" cy="1234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添加家人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21" y="1545637"/>
            <a:ext cx="1480398" cy="312724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413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19" y="1545635"/>
            <a:ext cx="1480398" cy="313116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413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45" y="1545636"/>
            <a:ext cx="1480398" cy="313234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413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1" y="1545636"/>
            <a:ext cx="1480398" cy="31311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413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899592" y="897564"/>
            <a:ext cx="7077723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dirty="0"/>
              <a:t>      </a:t>
            </a:r>
            <a:r>
              <a:rPr lang="zh-CN" altLang="en-US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添加家人，最多添加</a:t>
            </a:r>
            <a:r>
              <a:rPr lang="en-US" altLang="zh-CN" sz="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zh-CN" altLang="en-US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位，填写姓名手机号即可。我的家人预警推送</a:t>
            </a:r>
            <a:r>
              <a:rPr lang="en-US" altLang="zh-CN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——</a:t>
            </a:r>
            <a:r>
              <a:rPr lang="zh-CN" altLang="en-US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三端同步推送</a:t>
            </a:r>
            <a:endParaRPr lang="zh-CN" altLang="en-US" sz="100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4572000" y="1545636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732240" y="1545636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465766" y="1599642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2030" y="1545636"/>
            <a:ext cx="1512168" cy="3153507"/>
          </a:xfrm>
          <a:prstGeom prst="rect">
            <a:avLst/>
          </a:prstGeom>
          <a:effectLst>
            <a:outerShdw blurRad="228600" dist="50800" dir="5400000" sx="105000" sy="10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96" y="1545635"/>
            <a:ext cx="1512168" cy="3145984"/>
          </a:xfrm>
          <a:prstGeom prst="rect">
            <a:avLst/>
          </a:prstGeom>
          <a:effectLst>
            <a:outerShdw blurRad="152400" dist="50800" dir="5400000" sx="105000" sy="10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4572000" y="1545636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45586" y="897564"/>
            <a:ext cx="7128792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dirty="0"/>
              <a:t>       </a:t>
            </a:r>
            <a:r>
              <a:rPr lang="zh-CN" altLang="en-US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关注并注册用户，若检出其预警信息，会在服务号推送预警消息进行提醒。</a:t>
            </a:r>
            <a:endParaRPr lang="zh-CN" altLang="en-US" sz="1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76" y="1552605"/>
            <a:ext cx="2052228" cy="2185805"/>
          </a:xfrm>
          <a:prstGeom prst="rect">
            <a:avLst/>
          </a:prstGeom>
          <a:effectLst>
            <a:outerShdw blurRad="2413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227" y="1552605"/>
            <a:ext cx="2074953" cy="2214246"/>
          </a:xfrm>
          <a:prstGeom prst="rect">
            <a:avLst/>
          </a:prstGeom>
          <a:effectLst>
            <a:outerShdw blurRad="241300" sx="106000" sy="106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箭头: 左 14"/>
          <p:cNvSpPr/>
          <p:nvPr/>
        </p:nvSpPr>
        <p:spPr>
          <a:xfrm>
            <a:off x="2465768" y="2980703"/>
            <a:ext cx="336335" cy="276999"/>
          </a:xfrm>
          <a:prstGeom prst="leftArrow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C00000"/>
              </a:solidFill>
            </a:endParaRPr>
          </a:p>
        </p:txBody>
      </p:sp>
      <p:sp>
        <p:nvSpPr>
          <p:cNvPr id="25" name="箭头: 左 24"/>
          <p:cNvSpPr/>
          <p:nvPr/>
        </p:nvSpPr>
        <p:spPr>
          <a:xfrm rot="10800000">
            <a:off x="6320336" y="2980127"/>
            <a:ext cx="336335" cy="276999"/>
          </a:xfrm>
          <a:prstGeom prst="leftArrow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C00000"/>
              </a:solidFill>
            </a:endParaRPr>
          </a:p>
        </p:txBody>
      </p:sp>
      <p:sp>
        <p:nvSpPr>
          <p:cNvPr id="29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预警推送</a:t>
            </a:r>
            <a:r>
              <a:rPr lang="en-US" altLang="zh-CN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用户端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标题 3"/>
          <p:cNvSpPr txBox="1"/>
          <p:nvPr/>
        </p:nvSpPr>
        <p:spPr>
          <a:xfrm>
            <a:off x="737574" y="4116452"/>
            <a:ext cx="23050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注册用户预警</a:t>
            </a:r>
            <a:endParaRPr lang="zh-CN" altLang="en-US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标题 3"/>
          <p:cNvSpPr txBox="1"/>
          <p:nvPr/>
        </p:nvSpPr>
        <p:spPr>
          <a:xfrm>
            <a:off x="7164289" y="4116452"/>
            <a:ext cx="1793910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家人预警</a:t>
            </a:r>
            <a:endParaRPr lang="zh-CN" altLang="en-US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141" y="1545635"/>
            <a:ext cx="1487099" cy="3127242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81" y="1545634"/>
            <a:ext cx="1523811" cy="3127242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71" y="1545634"/>
            <a:ext cx="1527680" cy="3127243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721" y="1545634"/>
            <a:ext cx="1480397" cy="3127241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06" y="195486"/>
            <a:ext cx="1631892" cy="32403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197514" y="249492"/>
            <a:ext cx="324036" cy="270030"/>
            <a:chOff x="191344" y="332656"/>
            <a:chExt cx="432048" cy="360040"/>
          </a:xfrm>
        </p:grpSpPr>
        <p:sp>
          <p:nvSpPr>
            <p:cNvPr id="77" name="燕尾形 10"/>
            <p:cNvSpPr/>
            <p:nvPr/>
          </p:nvSpPr>
          <p:spPr>
            <a:xfrm>
              <a:off x="191344" y="332656"/>
              <a:ext cx="216024" cy="360040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  <p:sp>
          <p:nvSpPr>
            <p:cNvPr id="78" name="燕尾形 11"/>
            <p:cNvSpPr/>
            <p:nvPr/>
          </p:nvSpPr>
          <p:spPr>
            <a:xfrm>
              <a:off x="407368" y="332656"/>
              <a:ext cx="216024" cy="360040"/>
            </a:xfrm>
            <a:prstGeom prst="chevron">
              <a:avLst/>
            </a:prstGeom>
            <a:solidFill>
              <a:srgbClr val="114BBF"/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 sz="100" kern="0" dirty="0">
                <a:solidFill>
                  <a:sysClr val="windowText" lastClr="000000"/>
                </a:solidFill>
                <a:latin typeface="Calibri" panose="020F0502020204030204"/>
                <a:ea typeface="华文细黑" pitchFamily="2" charset="-122"/>
              </a:endParaRP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4572000" y="1545636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732240" y="1545636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465766" y="1599642"/>
            <a:ext cx="0" cy="3186354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bg2">
                    <a:lumMod val="25000"/>
                  </a:schemeClr>
                </a:gs>
                <a:gs pos="100000">
                  <a:srgbClr val="F0F0F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3"/>
          <p:cNvSpPr txBox="1"/>
          <p:nvPr/>
        </p:nvSpPr>
        <p:spPr>
          <a:xfrm>
            <a:off x="629562" y="195486"/>
            <a:ext cx="6923112" cy="423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CN" altLang="en-US" sz="3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预警推送</a:t>
            </a:r>
            <a:r>
              <a:rPr lang="en-US" altLang="zh-CN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民警端</a:t>
            </a:r>
            <a:endParaRPr lang="zh-CN" alt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5585" y="898870"/>
            <a:ext cx="7128788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dirty="0"/>
              <a:t>       </a:t>
            </a:r>
            <a:r>
              <a:rPr lang="zh-CN" altLang="en-US" sz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社区民警可在“民警端”接收预警信息，直接线上接处警，实现快速回访劝阻，避免群众上当受骗</a:t>
            </a:r>
            <a:endParaRPr lang="zh-CN" altLang="en-US" sz="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311746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98875" y="13335"/>
            <a:ext cx="5445125" cy="51168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30" y="234950"/>
            <a:ext cx="3368675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国家反诈中心APP</a:t>
            </a:r>
            <a:endParaRPr lang="zh-CN" altLang="en-US"/>
          </a:p>
          <a:p>
            <a:r>
              <a:rPr lang="zh-CN" altLang="en-US" sz="2000" b="1"/>
              <a:t>国家反诈中心APP最厉害的地方在于，能对诈骗行为进行提前预警，当你收到可疑诈骗电话、可疑诈骗短信或安装了可疑诈骗软件时，它可以智能识别骗子身份，并提前预警，以减少不必要的财产损失。这是一款帮助用户预警诈骗信息，快速举报诈骗内容，提升防范意识的反电信诈骗应用。该款App集合报案助手、举报线索诈骗预警、反诈宣传等多种功能于一体。</a:t>
            </a:r>
            <a:endParaRPr lang="zh-CN" altLang="en-US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2950210" y="13049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311746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311747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5450" y="0"/>
            <a:ext cx="3191510" cy="5146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5910" y="426720"/>
            <a:ext cx="4505960" cy="13220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点击“一键开启”，并允许APP获取所有权限后，依次打开来电预警、短信预警、App预警，便可全天候为您的来电、短信、App下载等进行安全监测。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410" y="2378710"/>
            <a:ext cx="47625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同时，该App还覆盖了很多专业的防骗战术以及诈骗案例，并通过全面的数据挖掘与比对，实现智能识别疑似诈骗电话、短信、App风险，并对风险行为预警及提示，有效封堵诈骗行为；结合实际使用场景帮助用户身份验证、支付风险核验等功能</a:t>
            </a:r>
            <a:r>
              <a:rPr lang="zh-CN" altLang="en-US" sz="2000"/>
              <a:t>；</a:t>
            </a:r>
            <a:endParaRPr lang="zh-CN" altLang="en-US" sz="2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1935" y="32893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如何注册和使用？</a:t>
            </a:r>
            <a:endParaRPr lang="zh-CN" altLang="en-US" sz="24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2000" y="100266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1935" y="929005"/>
            <a:ext cx="37953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下载方式一：安卓、苹果手机均可在应用商店搜索“国家反诈中心”下载安装。</a:t>
            </a:r>
            <a:endParaRPr lang="zh-CN" altLang="en-US"/>
          </a:p>
        </p:txBody>
      </p:sp>
      <p:pic>
        <p:nvPicPr>
          <p:cNvPr id="5" name="图片 4" descr="微信图片_20210331174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35" y="2087880"/>
            <a:ext cx="8523605" cy="276669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7350" y="1398270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下载方式二：长按下图二维码，识别后选择使用浏览器打开，下载安装软件。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7350" y="283845"/>
            <a:ext cx="262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如何注册和使用？</a:t>
            </a:r>
            <a:endParaRPr lang="zh-CN" altLang="en-US" sz="24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pic>
        <p:nvPicPr>
          <p:cNvPr id="4" name="图片 3" descr="微信图片_202103311747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7135" y="0"/>
            <a:ext cx="3632835" cy="514159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矩形 22"/>
          <p:cNvSpPr/>
          <p:nvPr/>
        </p:nvSpPr>
        <p:spPr>
          <a:xfrm>
            <a:off x="198438" y="263525"/>
            <a:ext cx="8747125" cy="461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ct val="150000"/>
              </a:lnSpc>
            </a:pPr>
            <a:r>
              <a:rPr lang="en-US" altLang="zh-CN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当骗子用千锤百炼的“话术”，不断重复那些夸张和扭曲的“事实”时，自然会让处于相对封闭环境中的大多数人，认为这些扭曲的故事就是事实的全部。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>
              <a:lnSpc>
                <a:spcPct val="150000"/>
              </a:lnSpc>
            </a:pP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所以：面对这些精巧的骗局，我们坐在这里，谈自己的理智和冷静并不是因为我们比那些受害人更精明，而仅仅可能只是因为，我们并没有处于受害人的心理位置罢了。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我们往往不是败于愚蠢，而是败于高傲！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>
              <a:lnSpc>
                <a:spcPct val="150000"/>
              </a:lnSpc>
            </a:pP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" name="TextBox 56"/>
          <p:cNvSpPr txBox="1"/>
          <p:nvPr/>
        </p:nvSpPr>
        <p:spPr>
          <a:xfrm>
            <a:off x="989013" y="330200"/>
            <a:ext cx="2016125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  <a:endParaRPr lang="zh-CN" altLang="en-US" sz="2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8949" y="250030"/>
            <a:ext cx="457260" cy="457095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59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257175"/>
            <a:ext cx="457200" cy="4572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1601283" y="3219672"/>
            <a:ext cx="5705027" cy="16018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28575">
            <a:gradFill>
              <a:gsLst>
                <a:gs pos="0">
                  <a:schemeClr val="bg1"/>
                </a:gs>
                <a:gs pos="99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342900" dist="203200" dir="8520000" algn="ctr" rotWithShape="0">
              <a:srgbClr val="000000">
                <a:alpha val="43137"/>
              </a:srgbClr>
            </a:outerShdw>
          </a:effectLst>
        </p:spPr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矩形 26"/>
          <p:cNvSpPr/>
          <p:nvPr/>
        </p:nvSpPr>
        <p:spPr>
          <a:xfrm>
            <a:off x="1655763" y="3443288"/>
            <a:ext cx="5562600" cy="1144587"/>
          </a:xfrm>
          <a:prstGeom prst="rect">
            <a:avLst/>
          </a:prstGeom>
          <a:noFill/>
          <a:ln w="9525">
            <a:noFill/>
          </a:ln>
        </p:spPr>
        <p:txBody>
          <a:bodyPr lIns="68564" tIns="34282" rIns="68564" bIns="34282">
            <a:spAutoFit/>
          </a:bodyPr>
          <a:p>
            <a:pPr algn="ctr" fontAlgn="ctr"/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/>
              </a:rPr>
              <a:t>兰州市反电信网络诈骗中心微信公众号：</a:t>
            </a:r>
            <a:r>
              <a:rPr lang="zh-CN" altLang="en-US" sz="36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/>
              </a:rPr>
              <a:t>lzfdz96110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/>
              </a:rPr>
              <a:t>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/>
              </a:rPr>
              <a:t>  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/>
            </a:endParaRPr>
          </a:p>
          <a:p>
            <a:pPr algn="ctr" fontAlgn="ctr"/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/>
              </a:rPr>
              <a:t>电话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/>
              </a:rPr>
              <a:t>:0931-96110/5168588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2857262" y="268408"/>
            <a:ext cx="2840030" cy="28925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28575">
            <a:gradFill>
              <a:gsLst>
                <a:gs pos="0">
                  <a:schemeClr val="bg1"/>
                </a:gs>
                <a:gs pos="99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342900" dist="203200" dir="8520000" algn="ctr" rotWithShape="0">
              <a:srgbClr val="000000">
                <a:alpha val="43137"/>
              </a:srgbClr>
            </a:outerShdw>
          </a:effectLst>
        </p:spPr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5775" y="6032500"/>
            <a:ext cx="815975" cy="338138"/>
          </a:xfrm>
          <a:prstGeom prst="rect">
            <a:avLst/>
          </a:prstGeom>
          <a:noFill/>
          <a:ln w="9525">
            <a:noFill/>
          </a:ln>
        </p:spPr>
        <p:txBody>
          <a:bodyPr wrap="none" lIns="60801" tIns="30401" rIns="60801" bIns="30401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延迟符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9458" name="Picture 2" descr="C:\Users\志杰\Desktop\二维码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863" y="376238"/>
            <a:ext cx="2625725" cy="26781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338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339" name="矩形 63"/>
          <p:cNvSpPr/>
          <p:nvPr/>
        </p:nvSpPr>
        <p:spPr>
          <a:xfrm>
            <a:off x="2424113" y="555625"/>
            <a:ext cx="4310062" cy="406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骗子到底是什么？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0" name="TextBox 5"/>
          <p:cNvSpPr txBox="1"/>
          <p:nvPr/>
        </p:nvSpPr>
        <p:spPr>
          <a:xfrm>
            <a:off x="1739900" y="1203325"/>
            <a:ext cx="57118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“世界上最长的路，绝对是骗子的套路”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1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4342" name="组合 1"/>
          <p:cNvGrpSpPr/>
          <p:nvPr/>
        </p:nvGrpSpPr>
        <p:grpSpPr>
          <a:xfrm>
            <a:off x="657225" y="1970088"/>
            <a:ext cx="3409950" cy="2400300"/>
            <a:chOff x="467544" y="1870511"/>
            <a:chExt cx="3411342" cy="2400657"/>
          </a:xfrm>
        </p:grpSpPr>
        <p:sp>
          <p:nvSpPr>
            <p:cNvPr id="16" name="圆角矩形 15"/>
            <p:cNvSpPr/>
            <p:nvPr/>
          </p:nvSpPr>
          <p:spPr>
            <a:xfrm>
              <a:off x="467544" y="1870511"/>
              <a:ext cx="3411342" cy="2381604"/>
            </a:xfrm>
            <a:prstGeom prst="roundRect">
              <a:avLst/>
            </a:prstGeom>
            <a:solidFill>
              <a:srgbClr val="2147A8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89939" y="1870511"/>
              <a:ext cx="2766554" cy="240065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264BA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骗子们爱冒充各式各样的身份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264B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患难过的战友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许久不联系的老同学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以前单位的上司领导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想不起来的远房亲戚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……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343" name="矩形 17"/>
          <p:cNvSpPr/>
          <p:nvPr/>
        </p:nvSpPr>
        <p:spPr>
          <a:xfrm>
            <a:off x="539750" y="4495800"/>
            <a:ext cx="3671888" cy="323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5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总结来说，就是以前记得的，现在全忘了</a:t>
            </a:r>
            <a:endParaRPr lang="zh-CN" altLang="en-US" sz="15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344" name="组合 2"/>
          <p:cNvGrpSpPr/>
          <p:nvPr/>
        </p:nvGrpSpPr>
        <p:grpSpPr>
          <a:xfrm>
            <a:off x="5049838" y="1970088"/>
            <a:ext cx="3409950" cy="2400300"/>
            <a:chOff x="5028805" y="1855957"/>
            <a:chExt cx="3411342" cy="2400657"/>
          </a:xfrm>
        </p:grpSpPr>
        <p:sp>
          <p:nvSpPr>
            <p:cNvPr id="19" name="圆角矩形 18"/>
            <p:cNvSpPr/>
            <p:nvPr/>
          </p:nvSpPr>
          <p:spPr>
            <a:xfrm>
              <a:off x="5028805" y="1855957"/>
              <a:ext cx="3411342" cy="2381604"/>
            </a:xfrm>
            <a:prstGeom prst="roundRect">
              <a:avLst/>
            </a:prstGeom>
            <a:solidFill>
              <a:srgbClr val="2147A8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351199" y="1855957"/>
              <a:ext cx="2766554" cy="240065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264BA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他们善用各种各样的骗钱方式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264B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重大疾病都往自己身上放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出远门没钱付路费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百年不遇的天灾被自己遇到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借了高利贷，有家不能回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……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345" name="矩形 20"/>
          <p:cNvSpPr/>
          <p:nvPr/>
        </p:nvSpPr>
        <p:spPr>
          <a:xfrm>
            <a:off x="5062538" y="4492625"/>
            <a:ext cx="3470275" cy="323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5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概括起来，就是他们“倒了八辈子霉”</a:t>
            </a:r>
            <a:endParaRPr lang="zh-CN" altLang="en-US" sz="15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TextBox 26"/>
          <p:cNvSpPr txBox="1"/>
          <p:nvPr/>
        </p:nvSpPr>
        <p:spPr>
          <a:xfrm>
            <a:off x="10609263" y="6383338"/>
            <a:ext cx="877887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336" tIns="45668" rIns="91336" bIns="45668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延时符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1579453"/>
            <a:ext cx="9146536" cy="108002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2700000" scaled="1"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393700" dist="546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文本框 49"/>
          <p:cNvSpPr txBox="1"/>
          <p:nvPr/>
        </p:nvSpPr>
        <p:spPr>
          <a:xfrm>
            <a:off x="2519363" y="1654175"/>
            <a:ext cx="5346700" cy="992188"/>
          </a:xfrm>
          <a:prstGeom prst="rect">
            <a:avLst/>
          </a:prstGeom>
          <a:noFill/>
          <a:ln w="9525">
            <a:noFill/>
          </a:ln>
        </p:spPr>
        <p:txBody>
          <a:bodyPr lIns="68571" tIns="34285" rIns="68571" bIns="34285">
            <a:spAutoFit/>
          </a:bodyPr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感谢聆听！</a:t>
            </a:r>
            <a:endParaRPr lang="zh-CN" altLang="en-US" sz="6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29"/>
          <p:cNvSpPr/>
          <p:nvPr/>
        </p:nvSpPr>
        <p:spPr>
          <a:xfrm>
            <a:off x="3924300" y="3003550"/>
            <a:ext cx="1706563" cy="484188"/>
          </a:xfrm>
          <a:prstGeom prst="rect">
            <a:avLst/>
          </a:prstGeom>
          <a:noFill/>
          <a:ln w="9525">
            <a:noFill/>
          </a:ln>
        </p:spPr>
        <p:txBody>
          <a:bodyPr wrap="none" lIns="68571" tIns="34285" rIns="68571" bIns="34285">
            <a:spAutoFit/>
          </a:bodyPr>
          <a:p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THE END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1475" y="5918200"/>
            <a:ext cx="815975" cy="338138"/>
          </a:xfrm>
          <a:prstGeom prst="rect">
            <a:avLst/>
          </a:prstGeom>
          <a:noFill/>
          <a:ln w="9525">
            <a:noFill/>
          </a:ln>
        </p:spPr>
        <p:txBody>
          <a:bodyPr wrap="none" lIns="60801" tIns="30401" rIns="60801" bIns="30401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延迟符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1492250"/>
            <a:ext cx="1458913" cy="2609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 bldLvl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362" name="组合 10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12" name="圆角矩形 11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363" name="矩形 14"/>
          <p:cNvSpPr/>
          <p:nvPr/>
        </p:nvSpPr>
        <p:spPr>
          <a:xfrm>
            <a:off x="2424113" y="555625"/>
            <a:ext cx="4310062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电信诈骗突出特点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4" name="TextBox 5"/>
          <p:cNvSpPr txBox="1"/>
          <p:nvPr/>
        </p:nvSpPr>
        <p:spPr>
          <a:xfrm>
            <a:off x="2922588" y="1223963"/>
            <a:ext cx="33131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电信诈骗六大常用工具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68313" y="3573463"/>
            <a:ext cx="622300" cy="428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电话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367" name="Picture 10" descr="C:\Users\wb-xiangyi\Desktop\手机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588" y="2036763"/>
            <a:ext cx="836612" cy="150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11" descr="C:\Users\wb-xiangyi\Desktop\微信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3" y="2284413"/>
            <a:ext cx="10080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12" descr="C:\Users\wb-xiangyi\Desktop\Q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213" y="2235200"/>
            <a:ext cx="954087" cy="110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3" descr="C:\Users\wb-xiangyi\Desktop\短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175" y="2297113"/>
            <a:ext cx="1042988" cy="1042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4" descr="C:\Users\wb-xiangyi\Desktop\邮件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50" y="2203450"/>
            <a:ext cx="1184275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2" name="Picture 15" descr="C:\Users\wb-xiangyi\Desktop\网站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213" y="2330450"/>
            <a:ext cx="1500187" cy="1011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" name="矩形 120"/>
          <p:cNvSpPr/>
          <p:nvPr/>
        </p:nvSpPr>
        <p:spPr>
          <a:xfrm>
            <a:off x="1806575" y="3587750"/>
            <a:ext cx="6223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微信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3140075" y="3573463"/>
            <a:ext cx="569913" cy="476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QQ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510088" y="3595688"/>
            <a:ext cx="620713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短信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6015038" y="3597275"/>
            <a:ext cx="620713" cy="428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邮件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7470775" y="3595688"/>
            <a:ext cx="1003300" cy="477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钓鱼网站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378" name="TextBox 5"/>
          <p:cNvSpPr txBox="1"/>
          <p:nvPr/>
        </p:nvSpPr>
        <p:spPr>
          <a:xfrm>
            <a:off x="2489200" y="4311650"/>
            <a:ext cx="42068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en-US" altLang="zh-CN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的诈骗行为通过</a:t>
            </a:r>
            <a:r>
              <a:rPr lang="zh-CN" altLang="en-US" sz="24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</a:t>
            </a:r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387" name="矩形 63"/>
          <p:cNvSpPr/>
          <p:nvPr/>
        </p:nvSpPr>
        <p:spPr>
          <a:xfrm>
            <a:off x="2424113" y="555625"/>
            <a:ext cx="4310062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电信诈骗突出特点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TextBox 5"/>
          <p:cNvSpPr txBox="1"/>
          <p:nvPr/>
        </p:nvSpPr>
        <p:spPr>
          <a:xfrm>
            <a:off x="3538538" y="1203325"/>
            <a:ext cx="2081212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4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电信诈骗对象</a:t>
            </a:r>
            <a:endParaRPr lang="zh-CN" altLang="en-US" sz="24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9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038600" y="2020888"/>
            <a:ext cx="456565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电信诈骗受害者涉及到各个阶层，主要群体为：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9872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老年人、妇女、低学历者、个体工商户、网民等群体</a:t>
            </a: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srgbClr val="E9872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据统计，电信诈骗受害者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70%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以上是老人和女性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391" name="Picture 5" descr="C:\Users\wb-xiangyi\Desktop\老人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0" y="1665288"/>
            <a:ext cx="2433638" cy="1987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2" name="组合 5"/>
          <p:cNvGrpSpPr/>
          <p:nvPr/>
        </p:nvGrpSpPr>
        <p:grpSpPr>
          <a:xfrm>
            <a:off x="1120775" y="4149725"/>
            <a:ext cx="6815138" cy="847725"/>
            <a:chOff x="1121490" y="4150401"/>
            <a:chExt cx="6814204" cy="846815"/>
          </a:xfrm>
        </p:grpSpPr>
        <p:sp>
          <p:nvSpPr>
            <p:cNvPr id="71" name="圆角矩形 70"/>
            <p:cNvSpPr/>
            <p:nvPr/>
          </p:nvSpPr>
          <p:spPr>
            <a:xfrm rot="5400000">
              <a:off x="4105978" y="1167500"/>
              <a:ext cx="845229" cy="6814204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394" name="TextBox 5"/>
            <p:cNvSpPr txBox="1"/>
            <p:nvPr/>
          </p:nvSpPr>
          <p:spPr>
            <a:xfrm>
              <a:off x="1627833" y="4150401"/>
              <a:ext cx="5979294" cy="8024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8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兰州市反电诈中心建议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8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大家接到陌生电话或短信，要保持冷静，立即与家人协商和核实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59"/>
          <p:cNvGrpSpPr/>
          <p:nvPr/>
        </p:nvGrpSpPr>
        <p:grpSpPr>
          <a:xfrm rot="-2874169">
            <a:off x="3489325" y="-746125"/>
            <a:ext cx="2219325" cy="2000250"/>
            <a:chOff x="7883724" y="4479735"/>
            <a:chExt cx="2217084" cy="2000495"/>
          </a:xfrm>
        </p:grpSpPr>
        <p:sp>
          <p:nvSpPr>
            <p:cNvPr id="61" name="圆角矩形 60"/>
            <p:cNvSpPr/>
            <p:nvPr/>
          </p:nvSpPr>
          <p:spPr>
            <a:xfrm rot="6270522">
              <a:off x="7891760" y="4461115"/>
              <a:ext cx="1867130" cy="1890388"/>
            </a:xfrm>
            <a:prstGeom prst="roundRect">
              <a:avLst>
                <a:gd name="adj" fmla="val 19594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 rot="5522931">
              <a:off x="8009995" y="4562367"/>
              <a:ext cx="1900471" cy="1925279"/>
            </a:xfrm>
            <a:prstGeom prst="roundRect">
              <a:avLst>
                <a:gd name="adj" fmla="val 8849"/>
              </a:avLst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4887054">
              <a:off x="8198061" y="4506966"/>
              <a:ext cx="1890945" cy="1914177"/>
            </a:xfrm>
            <a:prstGeom prst="roundRect">
              <a:avLst/>
            </a:prstGeom>
            <a:solidFill>
              <a:srgbClr val="595959">
                <a:alpha val="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411" name="矩形 63"/>
          <p:cNvSpPr/>
          <p:nvPr/>
        </p:nvSpPr>
        <p:spPr>
          <a:xfrm>
            <a:off x="1201738" y="555625"/>
            <a:ext cx="6985000" cy="347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>
              <a:lnSpc>
                <a:spcPts val="2000"/>
              </a:lnSpc>
            </a:pP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电信诈骗</a:t>
            </a:r>
            <a:r>
              <a:rPr lang="en-US" altLang="zh-CN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4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大手段及应对之术</a:t>
            </a:r>
            <a:endParaRPr lang="zh-CN" altLang="en-US" sz="4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2" name="TextBox 65"/>
          <p:cNvSpPr txBox="1"/>
          <p:nvPr/>
        </p:nvSpPr>
        <p:spPr>
          <a:xfrm>
            <a:off x="1692275" y="771525"/>
            <a:ext cx="58007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7F7F7F"/>
                </a:solidFill>
                <a:latin typeface="华文细黑" pitchFamily="2" charset="-122"/>
                <a:ea typeface="华文细黑" pitchFamily="2" charset="-122"/>
              </a:rPr>
              <a:t>-------------------------------------------------------------------------</a:t>
            </a:r>
            <a:endParaRPr lang="zh-CN" altLang="en-US" dirty="0">
              <a:solidFill>
                <a:srgbClr val="7F7F7F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7413" name="组合 1"/>
          <p:cNvGrpSpPr/>
          <p:nvPr/>
        </p:nvGrpSpPr>
        <p:grpSpPr>
          <a:xfrm>
            <a:off x="455613" y="1468438"/>
            <a:ext cx="727075" cy="720725"/>
            <a:chOff x="656045" y="1926816"/>
            <a:chExt cx="726955" cy="720577"/>
          </a:xfrm>
        </p:grpSpPr>
        <p:sp>
          <p:nvSpPr>
            <p:cNvPr id="14" name="圆角矩形 13"/>
            <p:cNvSpPr/>
            <p:nvPr/>
          </p:nvSpPr>
          <p:spPr>
            <a:xfrm rot="1096478">
              <a:off x="656045" y="1949036"/>
              <a:ext cx="726955" cy="669787"/>
            </a:xfrm>
            <a:prstGeom prst="roundRect">
              <a:avLst>
                <a:gd name="adj" fmla="val 8849"/>
              </a:avLst>
            </a:prstGeom>
            <a:solidFill>
              <a:srgbClr val="2147A8">
                <a:alpha val="3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1749617">
              <a:off x="665568" y="1926816"/>
              <a:ext cx="707908" cy="714228"/>
            </a:xfrm>
            <a:prstGeom prst="roundRect">
              <a:avLst>
                <a:gd name="adj" fmla="val 6906"/>
              </a:avLst>
            </a:prstGeom>
            <a:solidFill>
              <a:srgbClr val="2147A8">
                <a:alpha val="2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317990">
              <a:off x="675092" y="1933165"/>
              <a:ext cx="679338" cy="714228"/>
            </a:xfrm>
            <a:prstGeom prst="roundRect">
              <a:avLst>
                <a:gd name="adj" fmla="val 19594"/>
              </a:avLst>
            </a:prstGeom>
            <a:solidFill>
              <a:srgbClr val="2147A8">
                <a:alpha val="9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6" name="矩形 18"/>
            <p:cNvSpPr/>
            <p:nvPr/>
          </p:nvSpPr>
          <p:spPr>
            <a:xfrm>
              <a:off x="827735" y="2211710"/>
              <a:ext cx="373486" cy="3472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2000"/>
                </a:lnSpc>
              </a:pPr>
              <a:r>
                <a:rPr lang="en-US" altLang="zh-CN" sz="3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414" name="TextBox 5"/>
          <p:cNvSpPr txBox="1"/>
          <p:nvPr/>
        </p:nvSpPr>
        <p:spPr>
          <a:xfrm>
            <a:off x="1390650" y="1393825"/>
            <a:ext cx="36861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457200"/>
            <a:r>
              <a:rPr lang="zh-CN" altLang="en-US" sz="20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网络兼职、淘宝刷单诈骗</a:t>
            </a:r>
            <a:endParaRPr lang="zh-CN" altLang="en-US" sz="2000" b="1" dirty="0">
              <a:solidFill>
                <a:srgbClr val="2147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0650" y="1811338"/>
            <a:ext cx="3808413" cy="1271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以网络兼职、高薪刷单为诱饵，自称是正规公司，可以登录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市工商行政管理局查询网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http://*****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，查询步骤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****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，营业执照等，然后让你扫二维码进行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转账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2786063" y="3000375"/>
            <a:ext cx="287338" cy="246063"/>
          </a:xfrm>
          <a:prstGeom prst="downArrow">
            <a:avLst/>
          </a:prstGeom>
          <a:solidFill>
            <a:srgbClr val="264BA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7" name="矩形 46"/>
          <p:cNvSpPr/>
          <p:nvPr/>
        </p:nvSpPr>
        <p:spPr>
          <a:xfrm>
            <a:off x="500063" y="3214688"/>
            <a:ext cx="450056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广告诱惑，套路包装，环环相扣</a:t>
            </a:r>
            <a:endParaRPr lang="en-US" altLang="zh-CN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E987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越套越深，分工明确，专业洗钱</a:t>
            </a:r>
            <a:endParaRPr lang="zh-CN" altLang="en-US" sz="2000" b="1" dirty="0">
              <a:solidFill>
                <a:srgbClr val="E987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418" name="组合 3"/>
          <p:cNvGrpSpPr/>
          <p:nvPr/>
        </p:nvGrpSpPr>
        <p:grpSpPr>
          <a:xfrm>
            <a:off x="468313" y="3675063"/>
            <a:ext cx="5094287" cy="1273175"/>
            <a:chOff x="467544" y="3674870"/>
            <a:chExt cx="5094692" cy="1273144"/>
          </a:xfrm>
        </p:grpSpPr>
        <p:sp>
          <p:nvSpPr>
            <p:cNvPr id="44" name="圆角矩形 43"/>
            <p:cNvSpPr/>
            <p:nvPr/>
          </p:nvSpPr>
          <p:spPr>
            <a:xfrm>
              <a:off x="467544" y="3674870"/>
              <a:ext cx="5094692" cy="1273144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80286" y="3800279"/>
              <a:ext cx="4658095" cy="1022325"/>
            </a:xfrm>
            <a:prstGeom prst="roundRect">
              <a:avLst>
                <a:gd name="adj" fmla="val 3031"/>
              </a:avLst>
            </a:prstGeom>
            <a:solidFill>
              <a:srgbClr val="E9872B">
                <a:alpha val="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2" name="TextBox 5"/>
            <p:cNvSpPr txBox="1"/>
            <p:nvPr/>
          </p:nvSpPr>
          <p:spPr>
            <a:xfrm>
              <a:off x="529779" y="3826631"/>
              <a:ext cx="4668891" cy="9759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457200">
                <a:lnSpc>
                  <a:spcPts val="2300"/>
                </a:lnSpc>
              </a:pPr>
              <a:r>
                <a:rPr lang="zh-CN" altLang="en-US" sz="1500" b="1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应对策略</a:t>
              </a:r>
              <a:endParaRPr lang="en-US" altLang="zh-CN" sz="1500" b="1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网络兼职刷单、招聘兼职打字员均为诈骗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57200">
                <a:lnSpc>
                  <a:spcPts val="2300"/>
                </a:lnSpc>
              </a:pPr>
              <a:r>
                <a:rPr lang="zh-CN" altLang="en-US" sz="1500" dirty="0">
                  <a:solidFill>
                    <a:srgbClr val="214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不可靠的二维码坚决不要扫，让你扫码付款全是骗局</a:t>
              </a:r>
              <a:endParaRPr lang="en-US" altLang="zh-CN" sz="1500" dirty="0">
                <a:solidFill>
                  <a:srgbClr val="2147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419" name="图片 1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9063" y="1660525"/>
            <a:ext cx="3635375" cy="2751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091835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3400" y="0"/>
            <a:ext cx="2892425" cy="51428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9600,&quot;width&quot;:5400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70*3358*659*6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PLACING_PICTURE_USER_VIEWPORT" val="{&quot;height&quot;:9585,&quot;width&quot;:10200}"/>
</p:tagLst>
</file>

<file path=ppt/tags/tag4.xml><?xml version="1.0" encoding="utf-8"?>
<p:tagLst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5875</Words>
  <Application>WPS 演示</Application>
  <PresentationFormat>全屏显示(16:9)</PresentationFormat>
  <Paragraphs>759</Paragraphs>
  <Slides>50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66" baseType="lpstr">
      <vt:lpstr>Arial</vt:lpstr>
      <vt:lpstr>宋体</vt:lpstr>
      <vt:lpstr>Wingdings</vt:lpstr>
      <vt:lpstr>Calibri</vt:lpstr>
      <vt:lpstr>微软雅黑</vt:lpstr>
      <vt:lpstr>华文细黑</vt:lpstr>
      <vt:lpstr>Arial Unicode MS</vt:lpstr>
      <vt:lpstr>方正粗黑宋简体</vt:lpstr>
      <vt:lpstr>方正兰亭黑_GBK</vt:lpstr>
      <vt:lpstr>黑体</vt:lpstr>
      <vt:lpstr>Calibri</vt:lpstr>
      <vt:lpstr>Segoe Script</vt:lpstr>
      <vt:lpstr>锐字工房云字库细圆GBK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古伦木</cp:lastModifiedBy>
  <cp:revision>175</cp:revision>
  <dcterms:created xsi:type="dcterms:W3CDTF">2018-05-08T13:09:00Z</dcterms:created>
  <dcterms:modified xsi:type="dcterms:W3CDTF">2021-04-14T03:07:52Z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552654226_btnclosed</vt:lpwstr>
  </property>
</Properties>
</file>